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1" r:id="rId1"/>
  </p:sldMasterIdLst>
  <p:notesMasterIdLst>
    <p:notesMasterId r:id="rId18"/>
  </p:notesMasterIdLst>
  <p:sldIdLst>
    <p:sldId id="256" r:id="rId2"/>
    <p:sldId id="259" r:id="rId3"/>
    <p:sldId id="260" r:id="rId4"/>
    <p:sldId id="263" r:id="rId5"/>
    <p:sldId id="272" r:id="rId6"/>
    <p:sldId id="261" r:id="rId7"/>
    <p:sldId id="265" r:id="rId8"/>
    <p:sldId id="264" r:id="rId9"/>
    <p:sldId id="271" r:id="rId10"/>
    <p:sldId id="262" r:id="rId11"/>
    <p:sldId id="268" r:id="rId12"/>
    <p:sldId id="266" r:id="rId13"/>
    <p:sldId id="267" r:id="rId14"/>
    <p:sldId id="269" r:id="rId15"/>
    <p:sldId id="270" r:id="rId16"/>
    <p:sldId id="274" r:id="rId17"/>
  </p:sldIdLst>
  <p:sldSz cx="9144000" cy="5143500" type="screen16x9"/>
  <p:notesSz cx="5143500" cy="9144000"/>
  <p:embeddedFontLst>
    <p:embeddedFont>
      <p:font typeface="Arial Black" panose="020B0A04020102020204" pitchFamily="34" charset="0"/>
      <p:bold r:id="rId19"/>
    </p:embeddedFont>
    <p:embeddedFont>
      <p:font typeface="Arial Unicode MS" panose="020B0604020202020204" pitchFamily="34" charset="-128"/>
      <p:regular r:id="rId20"/>
    </p:embeddedFont>
    <p:embeddedFont>
      <p:font typeface="Poppins Light" panose="020B0502040204020203" pitchFamily="2" charset="0"/>
      <p:regular r:id="rId21"/>
      <p:italic r:id="rId22"/>
    </p:embeddedFont>
    <p:embeddedFont>
      <p:font typeface="Roboto Bold" panose="020B0604020202020204" charset="0"/>
      <p:regular r:id="rId23"/>
    </p:embeddedFont>
    <p:embeddedFont>
      <p:font typeface="Roboto Light" panose="020F0502020204030204" pitchFamily="2" charset="0"/>
      <p:regular r:id="rId24"/>
      <p:italic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4" autoAdjust="0"/>
    <p:restoredTop sz="94610"/>
  </p:normalViewPr>
  <p:slideViewPr>
    <p:cSldViewPr snapToGrid="0" snapToObjects="1">
      <p:cViewPr varScale="1">
        <p:scale>
          <a:sx n="143" d="100"/>
          <a:sy n="143" d="100"/>
        </p:scale>
        <p:origin x="11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3009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547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12701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77831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58462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88863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66717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55808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18718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22033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51191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73323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03224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78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6248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496117" y="845035"/>
            <a:ext cx="2411462" cy="266402"/>
          </a:xfrm>
          <a:prstGeom prst="roundRect">
            <a:avLst>
              <a:gd name="adj" fmla="val 17880"/>
            </a:avLst>
          </a:prstGeom>
          <a:solidFill>
            <a:srgbClr val="252528"/>
          </a:solidFill>
          <a:ln/>
        </p:spPr>
      </p:sp>
      <p:sp>
        <p:nvSpPr>
          <p:cNvPr id="5" name="Text 2"/>
          <p:cNvSpPr/>
          <p:nvPr/>
        </p:nvSpPr>
        <p:spPr>
          <a:xfrm>
            <a:off x="581172" y="887526"/>
            <a:ext cx="2698552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СТАРТАП-ПРОЕКТ · РЕСПУБЛИКА АДЫГЕЯ</a:t>
            </a:r>
            <a:endParaRPr lang="en-US" sz="850" dirty="0"/>
          </a:p>
        </p:txBody>
      </p:sp>
      <p:sp>
        <p:nvSpPr>
          <p:cNvPr id="6" name="Text 3"/>
          <p:cNvSpPr/>
          <p:nvPr/>
        </p:nvSpPr>
        <p:spPr>
          <a:xfrm>
            <a:off x="496115" y="1417020"/>
            <a:ext cx="4722763" cy="24833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ru-RU" sz="24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Разработка инвестиционного проекта строительства базы отдыха в Майкопском районе Республики Адыгея </a:t>
            </a:r>
            <a:endParaRPr lang="en-US" sz="2400" dirty="0">
              <a:latin typeface="Arial Black" panose="020B0A040201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77A983-48F2-4ECF-929B-BCB30FEB2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419845" y="2086776"/>
            <a:ext cx="5165285" cy="9738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6116293-6C0B-4396-96BC-7F5A1DCE433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6040" y="2647950"/>
            <a:ext cx="3684141" cy="222318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AFF3D6-3112-1D30-426D-723A46DA10EB}"/>
              </a:ext>
            </a:extLst>
          </p:cNvPr>
          <p:cNvSpPr txBox="1"/>
          <p:nvPr/>
        </p:nvSpPr>
        <p:spPr>
          <a:xfrm>
            <a:off x="581172" y="3900374"/>
            <a:ext cx="4085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Чилясова</a:t>
            </a:r>
            <a:r>
              <a:rPr lang="ru-RU" dirty="0"/>
              <a:t> М.А. гр.701 </a:t>
            </a:r>
          </a:p>
          <a:p>
            <a:r>
              <a:rPr lang="en-US" dirty="0"/>
              <a:t>chilmarycat@yandex.ru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270559" y="412700"/>
            <a:ext cx="4977185" cy="3045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Проблема</a:t>
            </a:r>
            <a:endParaRPr lang="en-US" sz="19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4270559" y="789644"/>
            <a:ext cx="4722763" cy="321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5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1 млн+</a:t>
            </a:r>
            <a:endParaRPr lang="en-US" sz="2500" dirty="0"/>
          </a:p>
        </p:txBody>
      </p:sp>
      <p:sp>
        <p:nvSpPr>
          <p:cNvPr id="5" name="Text 2"/>
          <p:cNvSpPr/>
          <p:nvPr/>
        </p:nvSpPr>
        <p:spPr>
          <a:xfrm>
            <a:off x="6022786" y="1166736"/>
            <a:ext cx="1218307" cy="152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Туристов в год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4270559" y="1402592"/>
            <a:ext cx="4722763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3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Турпоток Адыгеи в 2025 г., прирост +17–20% </a:t>
            </a:r>
            <a:r>
              <a:rPr lang="ru-RU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каждый год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4270519" y="1747461"/>
            <a:ext cx="4722763" cy="321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5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14</a:t>
            </a:r>
            <a:endParaRPr lang="en-US" sz="2500" dirty="0"/>
          </a:p>
        </p:txBody>
      </p:sp>
      <p:sp>
        <p:nvSpPr>
          <p:cNvPr id="8" name="Text 5"/>
          <p:cNvSpPr/>
          <p:nvPr/>
        </p:nvSpPr>
        <p:spPr>
          <a:xfrm>
            <a:off x="6022785" y="2091849"/>
            <a:ext cx="1218307" cy="152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Гостевых домов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4270518" y="2324684"/>
            <a:ext cx="4722763" cy="4993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3000"/>
              </a:lnSpc>
              <a:buNone/>
            </a:pPr>
            <a:r>
              <a:rPr lang="ru-RU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</a:rPr>
              <a:t>В </a:t>
            </a:r>
            <a:r>
              <a:rPr lang="ru-RU" sz="9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</a:rPr>
              <a:t>Хамышках</a:t>
            </a:r>
            <a:r>
              <a:rPr lang="ru-RU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</a:rPr>
              <a:t> 14 гостевых домов до 10 номеров, </a:t>
            </a:r>
          </a:p>
          <a:p>
            <a:pPr marL="0" indent="0" algn="ctr">
              <a:lnSpc>
                <a:spcPct val="113000"/>
              </a:lnSpc>
              <a:buNone/>
            </a:pPr>
            <a:r>
              <a:rPr lang="ru-RU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</a:rPr>
              <a:t>без собственной инфраструктуры питания, бассейнов, детских и спортивных площадок.</a:t>
            </a:r>
            <a:endParaRPr lang="en-US" sz="900" dirty="0">
              <a:solidFill>
                <a:srgbClr val="E5E0DF"/>
              </a:solidFill>
              <a:latin typeface="Roboto Light" pitchFamily="34" charset="0"/>
              <a:ea typeface="Roboto Light" pitchFamily="34" charset="-122"/>
            </a:endParaRPr>
          </a:p>
        </p:txBody>
      </p:sp>
      <p:sp>
        <p:nvSpPr>
          <p:cNvPr id="10" name="Text 7"/>
          <p:cNvSpPr/>
          <p:nvPr/>
        </p:nvSpPr>
        <p:spPr>
          <a:xfrm>
            <a:off x="4270559" y="2793755"/>
            <a:ext cx="4722763" cy="321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5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</a:t>
            </a:r>
            <a:endParaRPr lang="en-US" sz="2500" dirty="0"/>
          </a:p>
        </p:txBody>
      </p:sp>
      <p:sp>
        <p:nvSpPr>
          <p:cNvPr id="11" name="Text 8"/>
          <p:cNvSpPr/>
          <p:nvPr/>
        </p:nvSpPr>
        <p:spPr>
          <a:xfrm>
            <a:off x="5938624" y="3111736"/>
            <a:ext cx="1386557" cy="152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Комплексных курортов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4270559" y="3333527"/>
            <a:ext cx="4722763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3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 Хамышках нет объектов с полным сервисом «под ключ»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4270559" y="3763101"/>
            <a:ext cx="4722763" cy="321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5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200 км</a:t>
            </a:r>
            <a:endParaRPr lang="en-US" sz="2500" dirty="0"/>
          </a:p>
        </p:txBody>
      </p:sp>
      <p:sp>
        <p:nvSpPr>
          <p:cNvPr id="14" name="Text 11"/>
          <p:cNvSpPr/>
          <p:nvPr/>
        </p:nvSpPr>
        <p:spPr>
          <a:xfrm>
            <a:off x="6022786" y="4154294"/>
            <a:ext cx="1218307" cy="152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До аэропорта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4270559" y="4382729"/>
            <a:ext cx="4722763" cy="5130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13000"/>
              </a:lnSpc>
              <a:buNone/>
            </a:pPr>
            <a:r>
              <a:rPr lang="ru-RU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</a:rPr>
              <a:t>Туристы вынуждены самостоятельно организовывать питание, досуг и экскурсии, что снижает качество отдыха и формирует устойчивый неудовлетворённый спрос на формат «всё в одном месте».</a:t>
            </a:r>
            <a:endParaRPr lang="en-US" sz="900" dirty="0">
              <a:solidFill>
                <a:srgbClr val="E5E0DF"/>
              </a:solidFill>
              <a:latin typeface="Roboto Light" pitchFamily="34" charset="0"/>
              <a:ea typeface="Roboto Light" pitchFamily="34" charset="-122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817BBD7-97C9-42FB-866A-16EEEC49B2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92176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41796"/>
            <a:ext cx="5521375" cy="366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Решение: </a:t>
            </a:r>
            <a:r>
              <a:rPr lang="en-US" sz="19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комплексный</a:t>
            </a:r>
            <a:r>
              <a:rPr lang="en-US" sz="19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 </a:t>
            </a:r>
            <a:r>
              <a:rPr lang="en-US" sz="19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эко-курорт</a:t>
            </a:r>
            <a:endParaRPr lang="en-US" sz="19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5985644" y="886908"/>
            <a:ext cx="1924645" cy="183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Концепция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5985644" y="1167523"/>
            <a:ext cx="2666926" cy="6866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14 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двухэтажных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коттеджей</a:t>
            </a:r>
            <a:r>
              <a:rPr lang="ru-RU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 панорамными окнами, террасами и телескопами на крышах. Круглогодичная работа.</a:t>
            </a:r>
            <a:endParaRPr lang="en-US" sz="1000" dirty="0"/>
          </a:p>
        </p:txBody>
      </p:sp>
      <p:sp>
        <p:nvSpPr>
          <p:cNvPr id="6" name="Text 3"/>
          <p:cNvSpPr/>
          <p:nvPr/>
        </p:nvSpPr>
        <p:spPr>
          <a:xfrm>
            <a:off x="5985644" y="1969459"/>
            <a:ext cx="2471440" cy="183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Инфраструктура «под ключ»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5985644" y="2250074"/>
            <a:ext cx="2666926" cy="150941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82880" indent="-182880" algn="l">
              <a:lnSpc>
                <a:spcPct val="122000"/>
              </a:lnSpc>
              <a:buSzPct val="100000"/>
              <a:buChar char="•"/>
            </a:pPr>
            <a:r>
              <a:rPr lang="ru-RU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Ш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ведский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стол</a:t>
            </a:r>
            <a:endParaRPr lang="en-US" sz="1000" dirty="0"/>
          </a:p>
          <a:p>
            <a:pPr marL="182880" indent="-182880" algn="l">
              <a:lnSpc>
                <a:spcPct val="122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3 бассейна + банный/SPA-комплекс</a:t>
            </a:r>
            <a:endParaRPr lang="en-US" sz="1000" dirty="0"/>
          </a:p>
          <a:p>
            <a:pPr marL="182880" indent="-182880" algn="l">
              <a:lnSpc>
                <a:spcPct val="122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Детская и 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спортивная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0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площадки</a:t>
            </a:r>
            <a:endParaRPr lang="en-US" sz="1000" dirty="0"/>
          </a:p>
          <a:p>
            <a:pPr marL="182880" indent="-182880" algn="l">
              <a:lnSpc>
                <a:spcPct val="122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Астробашня с телескопами — уникально для региона</a:t>
            </a:r>
            <a:endParaRPr lang="en-US" sz="1000" dirty="0"/>
          </a:p>
          <a:p>
            <a:pPr marL="182880" indent="-182880" algn="l">
              <a:lnSpc>
                <a:spcPct val="122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Партнёрская сеть: рафтинг, джиппинг, конные прогулки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5985644" y="3796490"/>
            <a:ext cx="2666926" cy="576858"/>
          </a:xfrm>
          <a:prstGeom prst="roundRect">
            <a:avLst>
              <a:gd name="adj" fmla="val 8548"/>
            </a:avLst>
          </a:prstGeom>
          <a:solidFill>
            <a:srgbClr val="3D3D42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2995" y="3964294"/>
            <a:ext cx="146745" cy="117351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326450" y="3914892"/>
            <a:ext cx="2168128" cy="34334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just">
              <a:lnSpc>
                <a:spcPct val="101000"/>
              </a:lnSpc>
            </a:pPr>
            <a:r>
              <a:rPr lang="en-US" sz="900" b="1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MVP:</a:t>
            </a:r>
            <a:r>
              <a:rPr lang="en-US" sz="900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5 коттеджей (15 номеров) → затем полный запуск всех 14.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F162377-4E06-4AFA-9377-265D3AC4605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319" y="1181371"/>
            <a:ext cx="2461702" cy="197006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80A90CA-5114-4179-A967-EE2A54F09EA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2201" y="2571750"/>
            <a:ext cx="2625599" cy="19692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93576"/>
            <a:ext cx="2872011" cy="228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Рынок: объём и </a:t>
            </a:r>
            <a:r>
              <a:rPr lang="en-US" sz="20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потенциал</a:t>
            </a:r>
            <a:endParaRPr lang="en-US" sz="20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19" y="720849"/>
            <a:ext cx="3986733" cy="39867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61150" y="1860820"/>
            <a:ext cx="2216150" cy="319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Четырёхуровневая</a:t>
            </a:r>
            <a:r>
              <a:rPr lang="en-US" sz="11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 модель рынка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4191706" y="2488295"/>
            <a:ext cx="5187244" cy="11024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PAM — 19,5 млрд руб.</a:t>
            </a: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Весь турпоток Адыгеи (1 млн чел. × 3 дня × 6 500 руб.)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TAM — 9,75 млрд руб.</a:t>
            </a: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Сегмент комфортного отдыха (50% потока)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SAM — 1,46 млрд </a:t>
            </a:r>
            <a:r>
              <a:rPr lang="en-US" sz="12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руб</a:t>
            </a:r>
            <a:r>
              <a:rPr lang="en-US" sz="10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.</a:t>
            </a: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Рынок Хамышек и ближайших локаций (15%)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SOM — 73 млн руб.</a:t>
            </a: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Реальная доля в 1-й год (5% от SAM)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3930650" y="3567638"/>
            <a:ext cx="3925537" cy="6618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Прогноз роста турпотока: </a:t>
            </a:r>
            <a:r>
              <a:rPr lang="en-US" sz="1100" b="1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+17–20% в год</a:t>
            </a:r>
            <a:r>
              <a:rPr lang="en-US" sz="1100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</a:t>
            </a:r>
            <a:endParaRPr lang="ru-RU" sz="1100" dirty="0">
              <a:solidFill>
                <a:srgbClr val="E5E0D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US" sz="1100" dirty="0" err="1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Свободная</a:t>
            </a:r>
            <a:r>
              <a:rPr lang="en-US" sz="1100" dirty="0">
                <a:solidFill>
                  <a:srgbClr val="E5E0D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ниша крупного курорта в Хамышках — прямых аналогов нет.</a:t>
            </a:r>
            <a:endParaRPr lang="en-US" sz="11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1BDC21-2544-4524-BFA2-94E0CD4A86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9" b="97527" l="704" r="98803">
                        <a14:foregroundMark x1="30070" y1="3269" x2="52324" y2="14664"/>
                        <a14:foregroundMark x1="52324" y1="14664" x2="56127" y2="15018"/>
                        <a14:foregroundMark x1="58944" y1="40813" x2="66268" y2="26237"/>
                        <a14:foregroundMark x1="66268" y1="26237" x2="72887" y2="35689"/>
                        <a14:foregroundMark x1="72887" y1="35689" x2="65775" y2="65018"/>
                        <a14:foregroundMark x1="65775" y1="65018" x2="57746" y2="79505"/>
                        <a14:foregroundMark x1="57746" y1="79505" x2="59930" y2="93021"/>
                        <a14:foregroundMark x1="4718" y1="60336" x2="11972" y2="67226"/>
                        <a14:foregroundMark x1="11972" y1="67226" x2="13169" y2="67756"/>
                        <a14:foregroundMark x1="90423" y1="35512" x2="94577" y2="45671"/>
                        <a14:foregroundMark x1="94577" y1="45671" x2="91972" y2="37633"/>
                        <a14:foregroundMark x1="97394" y1="39046" x2="98803" y2="39399"/>
                        <a14:foregroundMark x1="59155" y1="97085" x2="58944" y2="97527"/>
                        <a14:backgroundMark x1="423" y1="62898" x2="423" y2="62898"/>
                        <a14:backgroundMark x1="141" y1="59364" x2="0" y2="61661"/>
                        <a14:backgroundMark x1="423" y1="62721" x2="423" y2="62721"/>
                        <a14:backgroundMark x1="704" y1="62809" x2="634" y2="61926"/>
                        <a14:backgroundMark x1="96549" y1="44346" x2="96549" y2="44346"/>
                        <a14:backgroundMark x1="86056" y1="81625" x2="96831" y2="73322"/>
                        <a14:backgroundMark x1="99930" y1="68021" x2="96831" y2="73233"/>
                        <a14:backgroundMark x1="99930" y1="50000" x2="93732" y2="639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1140" y="329766"/>
            <a:ext cx="5887720" cy="4693920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4F4EF13-A7DC-4253-B93A-0C88C94D5CDC}"/>
              </a:ext>
            </a:extLst>
          </p:cNvPr>
          <p:cNvCxnSpPr>
            <a:cxnSpLocks/>
          </p:cNvCxnSpPr>
          <p:nvPr/>
        </p:nvCxnSpPr>
        <p:spPr>
          <a:xfrm flipV="1">
            <a:off x="2862263" y="377079"/>
            <a:ext cx="1555750" cy="28893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249A7451-11D3-49BD-932B-D9E5613BFE7F}"/>
              </a:ext>
            </a:extLst>
          </p:cNvPr>
          <p:cNvCxnSpPr>
            <a:cxnSpLocks/>
          </p:cNvCxnSpPr>
          <p:nvPr/>
        </p:nvCxnSpPr>
        <p:spPr>
          <a:xfrm>
            <a:off x="2846917" y="3281231"/>
            <a:ext cx="1390650" cy="6244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92B47E7C-B959-4BF9-BB05-7EEED724CD59}"/>
              </a:ext>
            </a:extLst>
          </p:cNvPr>
          <p:cNvCxnSpPr>
            <a:cxnSpLocks/>
          </p:cNvCxnSpPr>
          <p:nvPr/>
        </p:nvCxnSpPr>
        <p:spPr>
          <a:xfrm>
            <a:off x="4237567" y="3905647"/>
            <a:ext cx="704850" cy="2663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C6558DB5-F243-45D0-9EB5-CCD327086B27}"/>
              </a:ext>
            </a:extLst>
          </p:cNvPr>
          <p:cNvCxnSpPr>
            <a:cxnSpLocks/>
          </p:cNvCxnSpPr>
          <p:nvPr/>
        </p:nvCxnSpPr>
        <p:spPr>
          <a:xfrm>
            <a:off x="4942417" y="4171950"/>
            <a:ext cx="1322916" cy="774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9CD77AF0-90AE-4975-BB24-5FE8293B68B5}"/>
              </a:ext>
            </a:extLst>
          </p:cNvPr>
          <p:cNvCxnSpPr>
            <a:cxnSpLocks/>
          </p:cNvCxnSpPr>
          <p:nvPr/>
        </p:nvCxnSpPr>
        <p:spPr>
          <a:xfrm flipV="1">
            <a:off x="6265333" y="2174240"/>
            <a:ext cx="2319867" cy="27724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9FE03667-45C1-483B-8734-3DFD055451A8}"/>
              </a:ext>
            </a:extLst>
          </p:cNvPr>
          <p:cNvCxnSpPr>
            <a:cxnSpLocks/>
          </p:cNvCxnSpPr>
          <p:nvPr/>
        </p:nvCxnSpPr>
        <p:spPr>
          <a:xfrm flipH="1" flipV="1">
            <a:off x="7369175" y="1204913"/>
            <a:ext cx="1239839" cy="9693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C73F8D79-E735-40CC-A1E6-58E5EB6D85E8}"/>
              </a:ext>
            </a:extLst>
          </p:cNvPr>
          <p:cNvCxnSpPr>
            <a:cxnSpLocks/>
          </p:cNvCxnSpPr>
          <p:nvPr/>
        </p:nvCxnSpPr>
        <p:spPr>
          <a:xfrm flipH="1" flipV="1">
            <a:off x="6561138" y="862013"/>
            <a:ext cx="808037" cy="3429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24F043A0-0ABD-4249-9910-3324E6AB47A2}"/>
              </a:ext>
            </a:extLst>
          </p:cNvPr>
          <p:cNvCxnSpPr>
            <a:cxnSpLocks/>
          </p:cNvCxnSpPr>
          <p:nvPr/>
        </p:nvCxnSpPr>
        <p:spPr>
          <a:xfrm flipH="1" flipV="1">
            <a:off x="4418013" y="387350"/>
            <a:ext cx="2143126" cy="47466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00E5B73F-DB9C-4A09-A5A3-7572CFDF412F}"/>
              </a:ext>
            </a:extLst>
          </p:cNvPr>
          <p:cNvSpPr txBox="1"/>
          <p:nvPr/>
        </p:nvSpPr>
        <p:spPr>
          <a:xfrm>
            <a:off x="5822156" y="119814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План территории курорта</a:t>
            </a:r>
          </a:p>
        </p:txBody>
      </p:sp>
      <p:graphicFrame>
        <p:nvGraphicFramePr>
          <p:cNvPr id="51" name="Таблица 50">
            <a:extLst>
              <a:ext uri="{FF2B5EF4-FFF2-40B4-BE49-F238E27FC236}">
                <a16:creationId xmlns:a16="http://schemas.microsoft.com/office/drawing/2014/main" id="{B8F68B3D-5038-4714-935B-877A09DA77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515896"/>
              </p:ext>
            </p:extLst>
          </p:nvPr>
        </p:nvGraphicFramePr>
        <p:xfrm>
          <a:off x="266119" y="963613"/>
          <a:ext cx="2248481" cy="4114800"/>
        </p:xfrm>
        <a:graphic>
          <a:graphicData uri="http://schemas.openxmlformats.org/drawingml/2006/table">
            <a:tbl>
              <a:tblPr firstRow="1" firstCol="1" bandRow="1"/>
              <a:tblGrid>
                <a:gridCol w="212805">
                  <a:extLst>
                    <a:ext uri="{9D8B030D-6E8A-4147-A177-3AD203B41FA5}">
                      <a16:colId xmlns:a16="http://schemas.microsoft.com/office/drawing/2014/main" val="4046999973"/>
                    </a:ext>
                  </a:extLst>
                </a:gridCol>
                <a:gridCol w="2035676">
                  <a:extLst>
                    <a:ext uri="{9D8B030D-6E8A-4147-A177-3AD203B41FA5}">
                      <a16:colId xmlns:a16="http://schemas.microsoft.com/office/drawing/2014/main" val="33471653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Наименование объекта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649609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Бассейн детский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907767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Бассейн взрослый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516194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Баня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9163729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Бассейн для бани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23286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Сцена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895869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Беседка маленькая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344795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Беседка большая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357644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Детская площадка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08704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Спортивная площадка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552053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 err="1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Астробашня</a:t>
                      </a:r>
                      <a:endParaRPr lang="ru-RU" sz="1000" kern="1200" dirty="0">
                        <a:solidFill>
                          <a:srgbClr val="E5E0DF"/>
                        </a:solidFill>
                        <a:latin typeface="Roboto Light" pitchFamily="34" charset="0"/>
                        <a:ea typeface="Roboto Light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305673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Площадка 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454649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Охрана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7110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Административное здание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94967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Коттедж на 2 номера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093764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Коттедж на 4 номера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382068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Котельная (+ скважина)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47068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7780" algn="just">
                        <a:lnSpc>
                          <a:spcPct val="150000"/>
                        </a:lnSpc>
                      </a:pPr>
                      <a:r>
                        <a:rPr lang="ru-RU" sz="1000" kern="1200" dirty="0">
                          <a:solidFill>
                            <a:srgbClr val="E5E0DF"/>
                          </a:solidFill>
                          <a:latin typeface="Roboto Light" pitchFamily="34" charset="0"/>
                          <a:ea typeface="Roboto Light" pitchFamily="34" charset="-122"/>
                          <a:cs typeface="Times New Roman" panose="02020603050405020304" pitchFamily="18" charset="0"/>
                        </a:rPr>
                        <a:t>Парковка на 50 машиномест</a:t>
                      </a:r>
                    </a:p>
                  </a:txBody>
                  <a:tcPr marL="18604" marR="186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711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2167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058168"/>
            <a:ext cx="47893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Продукт: </a:t>
            </a:r>
            <a:r>
              <a:rPr lang="en-US" sz="20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модули</a:t>
            </a:r>
            <a:r>
              <a:rPr lang="en-US" sz="20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 </a:t>
            </a:r>
            <a:r>
              <a:rPr lang="en-US" sz="20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курорта</a:t>
            </a:r>
            <a:endParaRPr lang="en-US" sz="20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19" y="1784672"/>
            <a:ext cx="1104900" cy="68282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6119" y="264467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Проживание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496119" y="2951187"/>
            <a:ext cx="1905000" cy="1134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42 номера (1–4 </a:t>
            </a:r>
            <a:r>
              <a:rPr lang="en-US" sz="11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местн</a:t>
            </a: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.</a:t>
            </a:r>
            <a:r>
              <a:rPr lang="ru-RU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+ </a:t>
            </a:r>
            <a:r>
              <a:rPr lang="ru-RU" sz="11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доп</a:t>
            </a:r>
            <a:r>
              <a:rPr lang="ru-RU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места</a:t>
            </a: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), мини-кухня, климат-контроль, телескопы на крышах. Вместимость — до 133 чел.</a:t>
            </a:r>
            <a:endParaRPr lang="en-US" sz="11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8298" y="1784672"/>
            <a:ext cx="1104900" cy="68282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2578298" y="264467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Питание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2578298" y="2951187"/>
            <a:ext cx="19050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Ресторан на 70–80 мест, шведский стол, местная кухня, детское и диетическое меню.</a:t>
            </a:r>
            <a:endParaRPr lang="en-US" sz="11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553" y="1784672"/>
            <a:ext cx="1104900" cy="68282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4660553" y="264467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Оздоровление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4660553" y="2951187"/>
            <a:ext cx="19050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3 бассейна, банный комплекс, SPA-процедуры, массаж по предварительному заказу.</a:t>
            </a:r>
            <a:endParaRPr lang="en-US" sz="11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2807" y="1784672"/>
            <a:ext cx="1104900" cy="68282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742807" y="264467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Астро-зона</a:t>
            </a:r>
            <a:endParaRPr lang="en-US" sz="1350" dirty="0"/>
          </a:p>
        </p:txBody>
      </p:sp>
      <p:sp>
        <p:nvSpPr>
          <p:cNvPr id="14" name="Text 8"/>
          <p:cNvSpPr/>
          <p:nvPr/>
        </p:nvSpPr>
        <p:spPr>
          <a:xfrm>
            <a:off x="6742807" y="2951187"/>
            <a:ext cx="1905074" cy="1134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Астробашня, телескопы, образовательные программы — уникальное преимущество без аналогов в регионе.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3F71B98-4F06-404E-8990-D64D05A505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"/>
                    </a14:imgEffect>
                    <a14:imgEffect>
                      <a14:saturation sat="250000"/>
                    </a14:imgEffect>
                    <a14:imgEffect>
                      <a14:brightnessContrast bright="-7000" contrast="2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51428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29812" y="3421224"/>
            <a:ext cx="678025" cy="276999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00" dirty="0">
                <a:latin typeface="Arial" panose="020B0604020202020204" pitchFamily="34" charset="0"/>
                <a:cs typeface="Arial" panose="020B0604020202020204" pitchFamily="34" charset="0"/>
              </a:rPr>
              <a:t>5 -50 тыс. руб./чел.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0" y="2142965"/>
            <a:ext cx="1159360" cy="215444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5 -50 тыс. руб./чел.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15603"/>
            <a:ext cx="3560341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Анализ</a:t>
            </a:r>
            <a:r>
              <a:rPr lang="en-US" sz="20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 </a:t>
            </a:r>
            <a:r>
              <a:rPr lang="en-US" sz="20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конкурентов</a:t>
            </a:r>
            <a:endParaRPr lang="en-US" sz="20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258812" y="1087934"/>
            <a:ext cx="4531295" cy="3517850"/>
          </a:xfrm>
          <a:prstGeom prst="roundRect">
            <a:avLst>
              <a:gd name="adj" fmla="val 1481"/>
            </a:avLst>
          </a:prstGeom>
          <a:noFill/>
          <a:ln w="4763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96352" y="1162571"/>
            <a:ext cx="1381348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Объект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1479513" y="1162571"/>
            <a:ext cx="451991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Номера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2122175" y="1162571"/>
            <a:ext cx="53305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Бассейн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2971937" y="1162571"/>
            <a:ext cx="507534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Питание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3868453" y="1162571"/>
            <a:ext cx="376014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Цена/сут., руб.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396352" y="1865188"/>
            <a:ext cx="92414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Гостевые дома (14 шт.)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1479513" y="1865188"/>
            <a:ext cx="90919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3–10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2122175" y="1865188"/>
            <a:ext cx="90919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Нет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2971937" y="1865188"/>
            <a:ext cx="583252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Частично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3868453" y="1865188"/>
            <a:ext cx="742666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3 500–5 500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96352" y="2567806"/>
            <a:ext cx="92414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«Горная сказка»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1479513" y="2567806"/>
            <a:ext cx="90919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25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2122175" y="2567806"/>
            <a:ext cx="593501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Открытый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2971937" y="2567806"/>
            <a:ext cx="545414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Столовая</a:t>
            </a:r>
            <a:endParaRPr lang="en-US" sz="950" dirty="0"/>
          </a:p>
        </p:txBody>
      </p:sp>
      <p:sp>
        <p:nvSpPr>
          <p:cNvPr id="18" name="Text 16"/>
          <p:cNvSpPr/>
          <p:nvPr/>
        </p:nvSpPr>
        <p:spPr>
          <a:xfrm>
            <a:off x="3868452" y="2567806"/>
            <a:ext cx="703547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6 000–8 000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396352" y="3270424"/>
            <a:ext cx="92414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Red Bridge Resort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1471308" y="3270424"/>
            <a:ext cx="90919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10 вилл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2130380" y="3270424"/>
            <a:ext cx="56758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Индивид.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2971937" y="3270424"/>
            <a:ext cx="56758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Ресторан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3868453" y="3270424"/>
            <a:ext cx="860022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12 000–18 000</a:t>
            </a:r>
            <a:endParaRPr lang="en-US" sz="950" dirty="0"/>
          </a:p>
        </p:txBody>
      </p:sp>
      <p:sp>
        <p:nvSpPr>
          <p:cNvPr id="24" name="Text 22"/>
          <p:cNvSpPr/>
          <p:nvPr/>
        </p:nvSpPr>
        <p:spPr>
          <a:xfrm>
            <a:off x="396352" y="3973041"/>
            <a:ext cx="92414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Эко-курорт Хамышки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1479513" y="3973041"/>
            <a:ext cx="90919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42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2099808" y="3973040"/>
            <a:ext cx="628732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3 бассейна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2971937" y="3973041"/>
            <a:ext cx="628732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Шведский стол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3868453" y="3973041"/>
            <a:ext cx="791564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5 500–9 000</a:t>
            </a:r>
            <a:endParaRPr lang="en-US" sz="950" dirty="0"/>
          </a:p>
        </p:txBody>
      </p:sp>
      <p:sp>
        <p:nvSpPr>
          <p:cNvPr id="29" name="Text 27"/>
          <p:cNvSpPr/>
          <p:nvPr/>
        </p:nvSpPr>
        <p:spPr>
          <a:xfrm>
            <a:off x="4985352" y="1097937"/>
            <a:ext cx="205293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Наши преимущества</a:t>
            </a:r>
            <a:endParaRPr lang="en-US" sz="1200" dirty="0"/>
          </a:p>
        </p:txBody>
      </p:sp>
      <p:pic>
        <p:nvPicPr>
          <p:cNvPr id="30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4076" y="1419927"/>
            <a:ext cx="186035" cy="186035"/>
          </a:xfrm>
          <a:prstGeom prst="rect">
            <a:avLst/>
          </a:prstGeom>
        </p:spPr>
      </p:pic>
      <p:sp>
        <p:nvSpPr>
          <p:cNvPr id="31" name="Text 28"/>
          <p:cNvSpPr/>
          <p:nvPr/>
        </p:nvSpPr>
        <p:spPr>
          <a:xfrm>
            <a:off x="5388379" y="1413825"/>
            <a:ext cx="352157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Единственный</a:t>
            </a: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комплексный курорт &gt;40 номеров в локации</a:t>
            </a:r>
            <a:endParaRPr lang="en-US" sz="950" dirty="0"/>
          </a:p>
        </p:txBody>
      </p:sp>
      <p:pic>
        <p:nvPicPr>
          <p:cNvPr id="3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4076" y="2015239"/>
            <a:ext cx="186035" cy="186035"/>
          </a:xfrm>
          <a:prstGeom prst="rect">
            <a:avLst/>
          </a:prstGeom>
        </p:spPr>
      </p:pic>
      <p:sp>
        <p:nvSpPr>
          <p:cNvPr id="33" name="Text 29"/>
          <p:cNvSpPr/>
          <p:nvPr/>
        </p:nvSpPr>
        <p:spPr>
          <a:xfrm>
            <a:off x="5388379" y="2009137"/>
            <a:ext cx="352157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Астро-зона</a:t>
            </a: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— уникальное УТП без аналогов в регионе</a:t>
            </a:r>
            <a:endParaRPr lang="en-US" sz="950" dirty="0"/>
          </a:p>
        </p:txBody>
      </p:sp>
      <p:pic>
        <p:nvPicPr>
          <p:cNvPr id="34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4076" y="2610552"/>
            <a:ext cx="186035" cy="186035"/>
          </a:xfrm>
          <a:prstGeom prst="rect">
            <a:avLst/>
          </a:prstGeom>
        </p:spPr>
      </p:pic>
      <p:sp>
        <p:nvSpPr>
          <p:cNvPr id="35" name="Text 30"/>
          <p:cNvSpPr/>
          <p:nvPr/>
        </p:nvSpPr>
        <p:spPr>
          <a:xfrm>
            <a:off x="5388379" y="2604450"/>
            <a:ext cx="3521571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Круглогодичная работа</a:t>
            </a: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— астро-туры, SPA, корпоративы</a:t>
            </a:r>
            <a:endParaRPr lang="en-US" sz="950" dirty="0"/>
          </a:p>
        </p:txBody>
      </p:sp>
      <p:pic>
        <p:nvPicPr>
          <p:cNvPr id="3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4076" y="3205864"/>
            <a:ext cx="186035" cy="186035"/>
          </a:xfrm>
          <a:prstGeom prst="rect">
            <a:avLst/>
          </a:prstGeom>
        </p:spPr>
      </p:pic>
      <p:sp>
        <p:nvSpPr>
          <p:cNvPr id="37" name="Text 31"/>
          <p:cNvSpPr/>
          <p:nvPr/>
        </p:nvSpPr>
        <p:spPr>
          <a:xfrm>
            <a:off x="5388379" y="3199762"/>
            <a:ext cx="3521571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Партнёрская модель</a:t>
            </a:r>
            <a:r>
              <a:rPr lang="en-US" sz="9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— полный пакет туров без своего флота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7BA6D40-A973-457C-B1D1-8D60238BB7CA}"/>
              </a:ext>
            </a:extLst>
          </p:cNvPr>
          <p:cNvSpPr/>
          <p:nvPr/>
        </p:nvSpPr>
        <p:spPr>
          <a:xfrm>
            <a:off x="493738" y="492249"/>
            <a:ext cx="553269" cy="187672"/>
          </a:xfrm>
          <a:prstGeom prst="roundRect">
            <a:avLst>
              <a:gd name="adj" fmla="val 19433"/>
            </a:avLst>
          </a:prstGeom>
          <a:solidFill>
            <a:srgbClr val="252528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2206A1DA-2823-4B48-8315-85E4F22DA4D9}"/>
              </a:ext>
            </a:extLst>
          </p:cNvPr>
          <p:cNvSpPr/>
          <p:nvPr/>
        </p:nvSpPr>
        <p:spPr>
          <a:xfrm>
            <a:off x="558850" y="524767"/>
            <a:ext cx="880244" cy="1226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7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КОМАНДА</a:t>
            </a:r>
            <a:endParaRPr lang="en-US" sz="9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1783989-07AF-40FC-A2E0-DE18C4441ED3}"/>
              </a:ext>
            </a:extLst>
          </p:cNvPr>
          <p:cNvSpPr/>
          <p:nvPr/>
        </p:nvSpPr>
        <p:spPr>
          <a:xfrm>
            <a:off x="339551" y="728589"/>
            <a:ext cx="4232449" cy="3391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Организационная структура</a:t>
            </a:r>
            <a:endParaRPr lang="en-US" sz="28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0B18D8EC-364B-4A10-B34B-ACE72AF1EB24}"/>
              </a:ext>
            </a:extLst>
          </p:cNvPr>
          <p:cNvSpPr/>
          <p:nvPr/>
        </p:nvSpPr>
        <p:spPr>
          <a:xfrm>
            <a:off x="339551" y="1275458"/>
            <a:ext cx="2030090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Штат — 30 сотрудников</a:t>
            </a:r>
            <a:endParaRPr lang="en-US" sz="1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B3F72473-0752-41CD-BC2A-74B60455DA32}"/>
              </a:ext>
            </a:extLst>
          </p:cNvPr>
          <p:cNvSpPr/>
          <p:nvPr/>
        </p:nvSpPr>
        <p:spPr>
          <a:xfrm>
            <a:off x="339551" y="1528020"/>
            <a:ext cx="3943499" cy="3065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Поэтапный найм в течение 12 месяцев. Форма работы: ООО на УСН (15%). Бухгалтер, юрист, маркетолог, охрана — на аутсорсинге.</a:t>
            </a:r>
            <a:endParaRPr lang="en-US" sz="10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4454FC21-F15E-468F-B324-0364BE5504F4}"/>
              </a:ext>
            </a:extLst>
          </p:cNvPr>
          <p:cNvSpPr/>
          <p:nvPr/>
        </p:nvSpPr>
        <p:spPr>
          <a:xfrm>
            <a:off x="339550" y="2131220"/>
            <a:ext cx="3943499" cy="7002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2720" indent="-172720" algn="l">
              <a:lnSpc>
                <a:spcPct val="118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Директор + зам. по хозяйственной части</a:t>
            </a:r>
            <a:endParaRPr lang="en-US" sz="1000" dirty="0"/>
          </a:p>
          <a:p>
            <a:pPr marL="172720" indent="-172720" algn="l">
              <a:lnSpc>
                <a:spcPct val="118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Администраторы, горничные, прачки</a:t>
            </a:r>
            <a:endParaRPr lang="en-US" sz="1000" dirty="0"/>
          </a:p>
          <a:p>
            <a:pPr marL="172720" indent="-172720" algn="l">
              <a:lnSpc>
                <a:spcPct val="118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Повара, официанты, аниматоры</a:t>
            </a:r>
            <a:endParaRPr lang="en-US" sz="1000" dirty="0"/>
          </a:p>
          <a:p>
            <a:pPr marL="172720" indent="-172720" algn="l">
              <a:lnSpc>
                <a:spcPct val="118000"/>
              </a:lnSpc>
              <a:buSzPct val="100000"/>
              <a:buChar char="•"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Технические службы, медсестра</a:t>
            </a:r>
            <a:endParaRPr lang="en-US" sz="100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C77BBF62-E6B0-4A8D-83C4-7A451A2F7218}"/>
              </a:ext>
            </a:extLst>
          </p:cNvPr>
          <p:cNvSpPr/>
          <p:nvPr/>
        </p:nvSpPr>
        <p:spPr>
          <a:xfrm>
            <a:off x="339551" y="2913312"/>
            <a:ext cx="4400699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ФОТ: </a:t>
            </a: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1,46 млн руб./мес.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(на руки штат). Аутсорсинг: 360 тыс. руб./мес.</a:t>
            </a:r>
            <a:endParaRPr lang="en-US" sz="100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4B3EE6CE-689A-45B9-8459-E5861EF3F6BA}"/>
              </a:ext>
            </a:extLst>
          </p:cNvPr>
          <p:cNvSpPr/>
          <p:nvPr/>
        </p:nvSpPr>
        <p:spPr>
          <a:xfrm>
            <a:off x="4706764" y="1259978"/>
            <a:ext cx="2563341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Этапы реализации (12 месяцев)</a:t>
            </a:r>
            <a:endParaRPr lang="en-US" sz="120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2E0F36A4-8BF2-4F7E-8A20-68480FE6A076}"/>
              </a:ext>
            </a:extLst>
          </p:cNvPr>
          <p:cNvSpPr/>
          <p:nvPr/>
        </p:nvSpPr>
        <p:spPr>
          <a:xfrm>
            <a:off x="4706764" y="1522958"/>
            <a:ext cx="217066" cy="13565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01</a:t>
            </a:r>
            <a:endParaRPr lang="en-US" sz="1000" dirty="0"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ECD5BB85-3D90-4431-9619-B4DF0643DB7A}"/>
              </a:ext>
            </a:extLst>
          </p:cNvPr>
          <p:cNvSpPr/>
          <p:nvPr/>
        </p:nvSpPr>
        <p:spPr>
          <a:xfrm>
            <a:off x="4706764" y="1693068"/>
            <a:ext cx="3943499" cy="14288"/>
          </a:xfrm>
          <a:prstGeom prst="rect">
            <a:avLst/>
          </a:prstGeom>
          <a:solidFill>
            <a:srgbClr val="F2F2F3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F90F0664-7BB2-45C0-87E0-9EA3FC5778F7}"/>
              </a:ext>
            </a:extLst>
          </p:cNvPr>
          <p:cNvSpPr/>
          <p:nvPr/>
        </p:nvSpPr>
        <p:spPr>
          <a:xfrm>
            <a:off x="4706764" y="1775891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1–2</a:t>
            </a:r>
            <a:endParaRPr lang="en-US" sz="12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2609B439-845D-4A4D-B0F2-D16A2F3306E6}"/>
              </a:ext>
            </a:extLst>
          </p:cNvPr>
          <p:cNvSpPr/>
          <p:nvPr/>
        </p:nvSpPr>
        <p:spPr>
          <a:xfrm>
            <a:off x="4706764" y="2028452"/>
            <a:ext cx="3943499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CustDev, анализ ЦА и конкурентов</a:t>
            </a:r>
            <a:endParaRPr lang="en-US" sz="1000" dirty="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BAF1E2A8-7328-4D3E-8152-360245BA2D03}"/>
              </a:ext>
            </a:extLst>
          </p:cNvPr>
          <p:cNvSpPr/>
          <p:nvPr/>
        </p:nvSpPr>
        <p:spPr>
          <a:xfrm>
            <a:off x="4706764" y="2346126"/>
            <a:ext cx="217066" cy="13565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02</a:t>
            </a:r>
            <a:endParaRPr lang="en-US" sz="1000" dirty="0"/>
          </a:p>
        </p:txBody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91F7B5CB-A79B-4834-A58D-0A8748BA0C3B}"/>
              </a:ext>
            </a:extLst>
          </p:cNvPr>
          <p:cNvSpPr/>
          <p:nvPr/>
        </p:nvSpPr>
        <p:spPr>
          <a:xfrm>
            <a:off x="4706764" y="2516237"/>
            <a:ext cx="3943499" cy="14288"/>
          </a:xfrm>
          <a:prstGeom prst="rect">
            <a:avLst/>
          </a:prstGeom>
          <a:solidFill>
            <a:srgbClr val="F2F2F3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18B48C39-49FA-429D-8A9B-81B0DC8E4F3A}"/>
              </a:ext>
            </a:extLst>
          </p:cNvPr>
          <p:cNvSpPr/>
          <p:nvPr/>
        </p:nvSpPr>
        <p:spPr>
          <a:xfrm>
            <a:off x="4706764" y="2599059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3–6</a:t>
            </a:r>
            <a:endParaRPr lang="en-US" sz="1200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B6529821-7438-4AE7-8539-DE7448251763}"/>
              </a:ext>
            </a:extLst>
          </p:cNvPr>
          <p:cNvSpPr/>
          <p:nvPr/>
        </p:nvSpPr>
        <p:spPr>
          <a:xfrm>
            <a:off x="4706764" y="2851621"/>
            <a:ext cx="3943499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MVP: 5 коттеджей, тестирование</a:t>
            </a:r>
            <a:endParaRPr lang="en-US" sz="100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4781C46E-DCD8-4A5B-8332-F9FFA0638C4C}"/>
              </a:ext>
            </a:extLst>
          </p:cNvPr>
          <p:cNvSpPr/>
          <p:nvPr/>
        </p:nvSpPr>
        <p:spPr>
          <a:xfrm>
            <a:off x="4706764" y="3169294"/>
            <a:ext cx="217066" cy="13565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03</a:t>
            </a:r>
            <a:endParaRPr lang="en-US" sz="1000" dirty="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E86218FE-B714-432E-832E-E5753F3E3836}"/>
              </a:ext>
            </a:extLst>
          </p:cNvPr>
          <p:cNvSpPr/>
          <p:nvPr/>
        </p:nvSpPr>
        <p:spPr>
          <a:xfrm>
            <a:off x="4706764" y="3339405"/>
            <a:ext cx="3943499" cy="14288"/>
          </a:xfrm>
          <a:prstGeom prst="rect">
            <a:avLst/>
          </a:prstGeom>
          <a:solidFill>
            <a:srgbClr val="F2F2F3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95D5C64B-E83A-4DAD-8DB9-002F2601C176}"/>
              </a:ext>
            </a:extLst>
          </p:cNvPr>
          <p:cNvSpPr/>
          <p:nvPr/>
        </p:nvSpPr>
        <p:spPr>
          <a:xfrm>
            <a:off x="4706764" y="3422228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7–9</a:t>
            </a:r>
            <a:endParaRPr lang="en-US" sz="1200" dirty="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44B9EE94-BAE2-4AFD-9DC8-FDAB71010982}"/>
              </a:ext>
            </a:extLst>
          </p:cNvPr>
          <p:cNvSpPr/>
          <p:nvPr/>
        </p:nvSpPr>
        <p:spPr>
          <a:xfrm>
            <a:off x="4706764" y="3674789"/>
            <a:ext cx="3943499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Запуск, первые клиенты, обратная связь</a:t>
            </a:r>
            <a:endParaRPr lang="en-US" sz="1000" dirty="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F71AD55F-D3EF-4414-9958-4B9AA4197BA1}"/>
              </a:ext>
            </a:extLst>
          </p:cNvPr>
          <p:cNvSpPr/>
          <p:nvPr/>
        </p:nvSpPr>
        <p:spPr>
          <a:xfrm>
            <a:off x="4706764" y="3992463"/>
            <a:ext cx="217066" cy="13565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04</a:t>
            </a:r>
            <a:endParaRPr lang="en-US" sz="1000" dirty="0"/>
          </a:p>
        </p:txBody>
      </p:sp>
      <p:sp>
        <p:nvSpPr>
          <p:cNvPr id="23" name="Shape 21">
            <a:extLst>
              <a:ext uri="{FF2B5EF4-FFF2-40B4-BE49-F238E27FC236}">
                <a16:creationId xmlns:a16="http://schemas.microsoft.com/office/drawing/2014/main" id="{A77A6676-05EC-4EA3-A71F-E0D020EDDEDA}"/>
              </a:ext>
            </a:extLst>
          </p:cNvPr>
          <p:cNvSpPr/>
          <p:nvPr/>
        </p:nvSpPr>
        <p:spPr>
          <a:xfrm>
            <a:off x="4706764" y="4162573"/>
            <a:ext cx="3943499" cy="14288"/>
          </a:xfrm>
          <a:prstGeom prst="rect">
            <a:avLst/>
          </a:prstGeom>
          <a:solidFill>
            <a:srgbClr val="F2F2F3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CAE19C79-FC23-4B10-9323-81446648C7F1}"/>
              </a:ext>
            </a:extLst>
          </p:cNvPr>
          <p:cNvSpPr/>
          <p:nvPr/>
        </p:nvSpPr>
        <p:spPr>
          <a:xfrm>
            <a:off x="4706764" y="4245396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10–12</a:t>
            </a:r>
            <a:endParaRPr lang="en-US" sz="1200" dirty="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6CD85B20-3F87-4144-B392-05BC05D0081E}"/>
              </a:ext>
            </a:extLst>
          </p:cNvPr>
          <p:cNvSpPr/>
          <p:nvPr/>
        </p:nvSpPr>
        <p:spPr>
          <a:xfrm>
            <a:off x="4706764" y="4497957"/>
            <a:ext cx="3943499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8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Масштабирование до 14 коттеджей</a:t>
            </a:r>
            <a:endParaRPr lang="en-US" sz="1000" dirty="0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14C10DB-5AE4-4567-9508-CB8705AFE55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21" y="3456947"/>
            <a:ext cx="2486330" cy="13767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71056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258515"/>
            <a:ext cx="3486522" cy="2422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Рост</a:t>
            </a:r>
            <a:r>
              <a:rPr lang="en-US" sz="17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: выручка и </a:t>
            </a:r>
            <a:r>
              <a:rPr lang="en-US" sz="17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этапы</a:t>
            </a:r>
            <a:r>
              <a:rPr lang="en-US" sz="17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 </a:t>
            </a:r>
            <a:r>
              <a:rPr lang="en-US" sz="1700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развития</a:t>
            </a:r>
            <a:endParaRPr lang="en-US" sz="1700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19" y="672182"/>
            <a:ext cx="3981301" cy="28657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804507" y="847084"/>
            <a:ext cx="1515442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Ключевые показатели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4833846" y="1108174"/>
            <a:ext cx="3981301" cy="3173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121920" indent="-121920" algn="l">
              <a:lnSpc>
                <a:spcPct val="103000"/>
              </a:lnSpc>
              <a:buSzPct val="100000"/>
              <a:buChar char="•"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Год 1: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~86 млн руб. выручки, загрузка 60–65%</a:t>
            </a:r>
            <a:endParaRPr lang="en-US" sz="1000" dirty="0"/>
          </a:p>
          <a:p>
            <a:pPr marL="121920" indent="-121920" algn="l">
              <a:lnSpc>
                <a:spcPct val="103000"/>
              </a:lnSpc>
              <a:buSzPct val="100000"/>
              <a:buChar char="•"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Год 2: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рост +13%, загрузка 70–75%</a:t>
            </a:r>
            <a:endParaRPr lang="en-US" sz="1000" dirty="0"/>
          </a:p>
          <a:p>
            <a:pPr marL="121920" indent="-121920" algn="l">
              <a:lnSpc>
                <a:spcPct val="103000"/>
              </a:lnSpc>
              <a:buSzPct val="100000"/>
              <a:buChar char="•"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Год 3: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рост +7%, рентабельность 12–15%</a:t>
            </a:r>
            <a:endParaRPr lang="en-US" sz="1000" dirty="0"/>
          </a:p>
        </p:txBody>
      </p:sp>
      <p:sp>
        <p:nvSpPr>
          <p:cNvPr id="6" name="Text 3"/>
          <p:cNvSpPr/>
          <p:nvPr/>
        </p:nvSpPr>
        <p:spPr>
          <a:xfrm>
            <a:off x="496118" y="3635523"/>
            <a:ext cx="1426294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Этапы реализации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496118" y="3806924"/>
            <a:ext cx="155004" cy="9688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01</a:t>
            </a:r>
            <a:endParaRPr lang="en-US" sz="800" dirty="0"/>
          </a:p>
        </p:txBody>
      </p:sp>
      <p:sp>
        <p:nvSpPr>
          <p:cNvPr id="8" name="Shape 5"/>
          <p:cNvSpPr/>
          <p:nvPr/>
        </p:nvSpPr>
        <p:spPr>
          <a:xfrm>
            <a:off x="496118" y="3949923"/>
            <a:ext cx="4054673" cy="9525"/>
          </a:xfrm>
          <a:prstGeom prst="rect">
            <a:avLst/>
          </a:prstGeom>
          <a:solidFill>
            <a:srgbClr val="F2F2F3"/>
          </a:solidFill>
          <a:ln/>
        </p:spPr>
      </p:sp>
      <p:sp>
        <p:nvSpPr>
          <p:cNvPr id="9" name="Text 6"/>
          <p:cNvSpPr/>
          <p:nvPr/>
        </p:nvSpPr>
        <p:spPr>
          <a:xfrm>
            <a:off x="496118" y="4007669"/>
            <a:ext cx="969094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1–2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496118" y="4154115"/>
            <a:ext cx="4054673" cy="95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CustDev, анализ ЦА и конкурентов</a:t>
            </a:r>
            <a:endParaRPr lang="en-US" sz="800" dirty="0"/>
          </a:p>
        </p:txBody>
      </p:sp>
      <p:sp>
        <p:nvSpPr>
          <p:cNvPr id="11" name="Text 8"/>
          <p:cNvSpPr/>
          <p:nvPr/>
        </p:nvSpPr>
        <p:spPr>
          <a:xfrm>
            <a:off x="4593133" y="3827735"/>
            <a:ext cx="155004" cy="9688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02</a:t>
            </a:r>
            <a:endParaRPr lang="en-US" sz="800" dirty="0"/>
          </a:p>
        </p:txBody>
      </p:sp>
      <p:sp>
        <p:nvSpPr>
          <p:cNvPr id="12" name="Shape 9"/>
          <p:cNvSpPr/>
          <p:nvPr/>
        </p:nvSpPr>
        <p:spPr>
          <a:xfrm>
            <a:off x="4593133" y="3949923"/>
            <a:ext cx="4054748" cy="9525"/>
          </a:xfrm>
          <a:prstGeom prst="rect">
            <a:avLst/>
          </a:prstGeom>
          <a:solidFill>
            <a:srgbClr val="F2F2F3"/>
          </a:solidFill>
          <a:ln/>
        </p:spPr>
      </p:sp>
      <p:sp>
        <p:nvSpPr>
          <p:cNvPr id="13" name="Text 10"/>
          <p:cNvSpPr/>
          <p:nvPr/>
        </p:nvSpPr>
        <p:spPr>
          <a:xfrm>
            <a:off x="4593133" y="4007669"/>
            <a:ext cx="969094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3–6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4593133" y="4154115"/>
            <a:ext cx="4054748" cy="95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MVP: 5 коттеджей, тестирование</a:t>
            </a:r>
            <a:endParaRPr lang="en-US" sz="800" dirty="0"/>
          </a:p>
        </p:txBody>
      </p:sp>
      <p:sp>
        <p:nvSpPr>
          <p:cNvPr id="15" name="Text 12"/>
          <p:cNvSpPr/>
          <p:nvPr/>
        </p:nvSpPr>
        <p:spPr>
          <a:xfrm>
            <a:off x="496118" y="4350494"/>
            <a:ext cx="155004" cy="9688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03</a:t>
            </a:r>
            <a:endParaRPr lang="en-US" sz="800" dirty="0"/>
          </a:p>
        </p:txBody>
      </p:sp>
      <p:sp>
        <p:nvSpPr>
          <p:cNvPr id="16" name="Shape 13"/>
          <p:cNvSpPr/>
          <p:nvPr/>
        </p:nvSpPr>
        <p:spPr>
          <a:xfrm>
            <a:off x="496118" y="4472682"/>
            <a:ext cx="4054673" cy="9525"/>
          </a:xfrm>
          <a:prstGeom prst="rect">
            <a:avLst/>
          </a:prstGeom>
          <a:solidFill>
            <a:srgbClr val="F2F2F3"/>
          </a:solidFill>
          <a:ln/>
        </p:spPr>
      </p:sp>
      <p:sp>
        <p:nvSpPr>
          <p:cNvPr id="17" name="Text 14"/>
          <p:cNvSpPr/>
          <p:nvPr/>
        </p:nvSpPr>
        <p:spPr>
          <a:xfrm>
            <a:off x="496118" y="4530427"/>
            <a:ext cx="969094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7–9</a:t>
            </a:r>
            <a:endParaRPr lang="en-US" sz="900" dirty="0"/>
          </a:p>
        </p:txBody>
      </p:sp>
      <p:sp>
        <p:nvSpPr>
          <p:cNvPr id="18" name="Text 15"/>
          <p:cNvSpPr/>
          <p:nvPr/>
        </p:nvSpPr>
        <p:spPr>
          <a:xfrm>
            <a:off x="496118" y="4676874"/>
            <a:ext cx="4054673" cy="95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Выход на рынок, сбор отзывов</a:t>
            </a:r>
            <a:endParaRPr lang="en-US" sz="800" dirty="0"/>
          </a:p>
        </p:txBody>
      </p:sp>
      <p:sp>
        <p:nvSpPr>
          <p:cNvPr id="19" name="Text 16"/>
          <p:cNvSpPr/>
          <p:nvPr/>
        </p:nvSpPr>
        <p:spPr>
          <a:xfrm>
            <a:off x="4593133" y="4350494"/>
            <a:ext cx="155004" cy="9688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04</a:t>
            </a:r>
            <a:endParaRPr lang="en-US" sz="800" dirty="0"/>
          </a:p>
        </p:txBody>
      </p:sp>
      <p:sp>
        <p:nvSpPr>
          <p:cNvPr id="20" name="Shape 17"/>
          <p:cNvSpPr/>
          <p:nvPr/>
        </p:nvSpPr>
        <p:spPr>
          <a:xfrm>
            <a:off x="4593133" y="4472682"/>
            <a:ext cx="4054748" cy="9525"/>
          </a:xfrm>
          <a:prstGeom prst="rect">
            <a:avLst/>
          </a:prstGeom>
          <a:solidFill>
            <a:srgbClr val="F2F2F3"/>
          </a:solidFill>
          <a:ln/>
        </p:spPr>
      </p:sp>
      <p:sp>
        <p:nvSpPr>
          <p:cNvPr id="21" name="Text 18"/>
          <p:cNvSpPr/>
          <p:nvPr/>
        </p:nvSpPr>
        <p:spPr>
          <a:xfrm>
            <a:off x="4593133" y="4530427"/>
            <a:ext cx="969094" cy="121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Месяцы 10–12</a:t>
            </a:r>
            <a:endParaRPr lang="en-US" sz="900" dirty="0"/>
          </a:p>
        </p:txBody>
      </p:sp>
      <p:sp>
        <p:nvSpPr>
          <p:cNvPr id="22" name="Text 19"/>
          <p:cNvSpPr/>
          <p:nvPr/>
        </p:nvSpPr>
        <p:spPr>
          <a:xfrm>
            <a:off x="4593133" y="4676874"/>
            <a:ext cx="4054748" cy="95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Масштабирование до 14 коттеджей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6C583B4-1BDD-494E-B21E-402167AE4174}"/>
              </a:ext>
            </a:extLst>
          </p:cNvPr>
          <p:cNvSpPr/>
          <p:nvPr/>
        </p:nvSpPr>
        <p:spPr>
          <a:xfrm>
            <a:off x="493738" y="444326"/>
            <a:ext cx="926976" cy="266402"/>
          </a:xfrm>
          <a:prstGeom prst="roundRect">
            <a:avLst>
              <a:gd name="adj" fmla="val 17880"/>
            </a:avLst>
          </a:prstGeom>
          <a:solidFill>
            <a:srgbClr val="252528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8DDB9BDF-479A-4339-B7E7-9BABFDB31900}"/>
              </a:ext>
            </a:extLst>
          </p:cNvPr>
          <p:cNvSpPr/>
          <p:nvPr/>
        </p:nvSpPr>
        <p:spPr>
          <a:xfrm>
            <a:off x="578793" y="486817"/>
            <a:ext cx="1214065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ИНВЕСТИЦИИ</a:t>
            </a:r>
            <a:endParaRPr lang="en-US" sz="85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3FC14AD2-A995-4537-A6BD-40B7AE4A4B96}"/>
              </a:ext>
            </a:extLst>
          </p:cNvPr>
          <p:cNvSpPr/>
          <p:nvPr/>
        </p:nvSpPr>
        <p:spPr>
          <a:xfrm>
            <a:off x="493738" y="767432"/>
            <a:ext cx="612673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Потребность в финансировании</a:t>
            </a:r>
            <a:endParaRPr lang="en-US" sz="275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4CEA8430-0E37-43BB-B8DC-D4883EA79569}"/>
              </a:ext>
            </a:extLst>
          </p:cNvPr>
          <p:cNvSpPr/>
          <p:nvPr/>
        </p:nvSpPr>
        <p:spPr>
          <a:xfrm>
            <a:off x="4841240" y="1474130"/>
            <a:ext cx="286509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Структура финансирования</a:t>
            </a:r>
            <a:endParaRPr lang="en-US" sz="1350" dirty="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0A9073FA-9839-45B3-B6D6-80407B2DAFD2}"/>
              </a:ext>
            </a:extLst>
          </p:cNvPr>
          <p:cNvSpPr/>
          <p:nvPr/>
        </p:nvSpPr>
        <p:spPr>
          <a:xfrm>
            <a:off x="4841240" y="1866807"/>
            <a:ext cx="371631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Совокупные инвестиции — </a:t>
            </a:r>
            <a:r>
              <a:rPr lang="en-US" sz="11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183,5 млн руб.</a:t>
            </a: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Основная доля покрывается льготным кредитом МСП (12,5% годовых, 10 лет). Гранты и субсидии снижают долговую нагрузку и потребность в собственных средствах.</a:t>
            </a:r>
            <a:endParaRPr lang="en-US" sz="110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1397C2EB-77A1-4349-916B-51F399C29C7B}"/>
              </a:ext>
            </a:extLst>
          </p:cNvPr>
          <p:cNvSpPr/>
          <p:nvPr/>
        </p:nvSpPr>
        <p:spPr>
          <a:xfrm>
            <a:off x="4841240" y="2962796"/>
            <a:ext cx="3671863" cy="17363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Кредит МСП: 12,5% годовых, срок 10 </a:t>
            </a:r>
            <a:r>
              <a:rPr lang="en-US" sz="1100" dirty="0" err="1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лет</a:t>
            </a:r>
            <a:endParaRPr lang="en-US" sz="1100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Субсидии Минэкономразвития: до 50% затрат на строительство</a:t>
            </a:r>
            <a:endParaRPr lang="en-US" sz="1100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1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Налоговые льготы: освобождение от налога на имущество до 3 лет, сниженные страховые взносы (15% вместо 30%)</a:t>
            </a:r>
            <a:endParaRPr lang="en-US" sz="11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1387F86-4FA6-4617-BE17-2732CAD8C2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287" y="2320435"/>
            <a:ext cx="3246447" cy="240792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23908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351234"/>
            <a:ext cx="4197697" cy="276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en-US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Финансовые итоги и </a:t>
            </a:r>
            <a:r>
              <a:rPr lang="en-US" dirty="0" err="1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перспективы</a:t>
            </a:r>
            <a:endParaRPr lang="en-US" dirty="0">
              <a:solidFill>
                <a:srgbClr val="F2F2F3"/>
              </a:solidFill>
              <a:latin typeface="Arial Black" panose="020B0A04020102020204" pitchFamily="34" charset="0"/>
              <a:cs typeface="Poppins Light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3925119" y="844079"/>
            <a:ext cx="4722763" cy="292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3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183,5 млн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732711" y="1222251"/>
            <a:ext cx="1107504" cy="1384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CAPEX</a:t>
            </a:r>
            <a:endParaRPr lang="en-US" sz="900" dirty="0"/>
          </a:p>
        </p:txBody>
      </p:sp>
      <p:sp>
        <p:nvSpPr>
          <p:cNvPr id="6" name="Text 3"/>
          <p:cNvSpPr/>
          <p:nvPr/>
        </p:nvSpPr>
        <p:spPr>
          <a:xfrm>
            <a:off x="3925119" y="1393850"/>
            <a:ext cx="4722763" cy="1151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Кредит </a:t>
            </a: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12,5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% на 10 лет + грант ФСИ 1 млн руб. + субсидии</a:t>
            </a:r>
            <a:endParaRPr lang="en-US" sz="800" dirty="0"/>
          </a:p>
        </p:txBody>
      </p:sp>
      <p:sp>
        <p:nvSpPr>
          <p:cNvPr id="7" name="Text 4"/>
          <p:cNvSpPr/>
          <p:nvPr/>
        </p:nvSpPr>
        <p:spPr>
          <a:xfrm>
            <a:off x="3925119" y="1664047"/>
            <a:ext cx="4722763" cy="292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3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85 млн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732711" y="2042220"/>
            <a:ext cx="1107504" cy="17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NPV (7 лет)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3925119" y="2213818"/>
            <a:ext cx="4722763" cy="1151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Чистый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дисконтированный доход при ставке 12,5%</a:t>
            </a:r>
            <a:endParaRPr lang="en-US" sz="800" dirty="0"/>
          </a:p>
        </p:txBody>
      </p:sp>
      <p:sp>
        <p:nvSpPr>
          <p:cNvPr id="10" name="Text 7"/>
          <p:cNvSpPr/>
          <p:nvPr/>
        </p:nvSpPr>
        <p:spPr>
          <a:xfrm>
            <a:off x="3925119" y="2484016"/>
            <a:ext cx="4722763" cy="292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3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16,5%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5732711" y="2862188"/>
            <a:ext cx="1107504" cy="1384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IRR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3925119" y="3033787"/>
            <a:ext cx="4722763" cy="1151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Внутренняя </a:t>
            </a: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норма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доходности выше стоимости капитала</a:t>
            </a:r>
            <a:endParaRPr lang="en-US" sz="800" dirty="0"/>
          </a:p>
        </p:txBody>
      </p:sp>
      <p:sp>
        <p:nvSpPr>
          <p:cNvPr id="13" name="Text 10"/>
          <p:cNvSpPr/>
          <p:nvPr/>
        </p:nvSpPr>
        <p:spPr>
          <a:xfrm>
            <a:off x="3925119" y="3303984"/>
            <a:ext cx="4722763" cy="292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3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6,5 лет</a:t>
            </a:r>
            <a:endParaRPr lang="en-US" sz="2300" dirty="0"/>
          </a:p>
        </p:txBody>
      </p:sp>
      <p:sp>
        <p:nvSpPr>
          <p:cNvPr id="14" name="Text 11"/>
          <p:cNvSpPr/>
          <p:nvPr/>
        </p:nvSpPr>
        <p:spPr>
          <a:xfrm>
            <a:off x="5732711" y="3682157"/>
            <a:ext cx="1107504" cy="1384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Окупаемость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3925119" y="3853755"/>
            <a:ext cx="4722763" cy="1151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Дисконтированный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срок возврата инвестиций</a:t>
            </a:r>
            <a:endParaRPr lang="en-US" sz="800" dirty="0"/>
          </a:p>
        </p:txBody>
      </p:sp>
      <p:sp>
        <p:nvSpPr>
          <p:cNvPr id="16" name="Text 13"/>
          <p:cNvSpPr/>
          <p:nvPr/>
        </p:nvSpPr>
        <p:spPr>
          <a:xfrm>
            <a:off x="3798942" y="4226346"/>
            <a:ext cx="5045338" cy="4980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just">
              <a:lnSpc>
                <a:spcPct val="108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Точка безубыточности — при загрузке </a:t>
            </a:r>
            <a:r>
              <a:rPr lang="en-US" sz="8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65%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. Чистая </a:t>
            </a: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прибыль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1-го года: ~3,8 млн руб. Рентабельность 3-го года: </a:t>
            </a:r>
            <a:r>
              <a:rPr lang="en-US" sz="8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12–15%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. Проект создаёт до </a:t>
            </a:r>
            <a:r>
              <a:rPr lang="en-US" sz="8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30 рабочих мест</a:t>
            </a: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и развивает местную инфраструктуру.</a:t>
            </a:r>
            <a:endParaRPr lang="en-US" sz="800" dirty="0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53CF94E8-B660-41C1-AB00-F7409C70C72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531" y="0"/>
            <a:ext cx="3618681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A5BD0ECC-4906-4EF5-8C07-58B4FB9764A7}"/>
              </a:ext>
            </a:extLst>
          </p:cNvPr>
          <p:cNvSpPr/>
          <p:nvPr/>
        </p:nvSpPr>
        <p:spPr>
          <a:xfrm>
            <a:off x="496119" y="431899"/>
            <a:ext cx="724198" cy="260821"/>
          </a:xfrm>
          <a:prstGeom prst="roundRect">
            <a:avLst>
              <a:gd name="adj" fmla="val 17978"/>
            </a:avLst>
          </a:prstGeom>
          <a:solidFill>
            <a:srgbClr val="252528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9953A6BC-F7AB-4028-B5F4-F21756331D82}"/>
              </a:ext>
            </a:extLst>
          </p:cNvPr>
          <p:cNvSpPr/>
          <p:nvPr/>
        </p:nvSpPr>
        <p:spPr>
          <a:xfrm>
            <a:off x="579834" y="473720"/>
            <a:ext cx="1013966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2000"/>
              </a:lnSpc>
              <a:buNone/>
            </a:pPr>
            <a:r>
              <a:rPr lang="en-US" sz="8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ФИНАНСЫ</a:t>
            </a:r>
            <a:endParaRPr lang="en-US" sz="85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C26F3EBF-CFFE-4B36-8315-6E192CB5F3D0}"/>
              </a:ext>
            </a:extLst>
          </p:cNvPr>
          <p:cNvSpPr/>
          <p:nvPr/>
        </p:nvSpPr>
        <p:spPr>
          <a:xfrm>
            <a:off x="496119" y="747638"/>
            <a:ext cx="5389066" cy="436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700" dirty="0" err="1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Финансовая</a:t>
            </a:r>
            <a:r>
              <a:rPr lang="en-US" sz="27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 </a:t>
            </a:r>
            <a:r>
              <a:rPr lang="en-US" sz="2700" dirty="0" err="1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модель</a:t>
            </a:r>
            <a:r>
              <a:rPr lang="en-US" sz="27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 </a:t>
            </a:r>
            <a:r>
              <a:rPr lang="en-US" sz="2700" dirty="0" err="1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проекта</a:t>
            </a:r>
            <a:endParaRPr lang="en-US" sz="27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1B343444-CE8B-4B56-A0B2-A8982AA3B0C2}"/>
              </a:ext>
            </a:extLst>
          </p:cNvPr>
          <p:cNvSpPr/>
          <p:nvPr/>
        </p:nvSpPr>
        <p:spPr>
          <a:xfrm>
            <a:off x="496119" y="1459483"/>
            <a:ext cx="3990008" cy="460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3000"/>
              </a:lnSpc>
              <a:buNone/>
            </a:pPr>
            <a:r>
              <a:rPr lang="en-US" sz="36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183,5 млн</a:t>
            </a:r>
            <a:endParaRPr lang="en-US" sz="36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2F23E1AB-8E3F-44EF-8B5A-FBCCF17E33DB}"/>
              </a:ext>
            </a:extLst>
          </p:cNvPr>
          <p:cNvSpPr/>
          <p:nvPr/>
        </p:nvSpPr>
        <p:spPr>
          <a:xfrm>
            <a:off x="1618952" y="2092747"/>
            <a:ext cx="1744340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CAPEX, руб.</a:t>
            </a:r>
            <a:endParaRPr lang="en-US" sz="135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163E8081-264C-412D-9909-679FBE45B25D}"/>
              </a:ext>
            </a:extLst>
          </p:cNvPr>
          <p:cNvSpPr/>
          <p:nvPr/>
        </p:nvSpPr>
        <p:spPr>
          <a:xfrm>
            <a:off x="496119" y="2393156"/>
            <a:ext cx="3990008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2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Строительство 14 коттеджей и инфраструктуры</a:t>
            </a:r>
            <a:endParaRPr lang="en-US" sz="105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93E5D5C4-5A85-4AD6-95F1-C565285DEFD9}"/>
              </a:ext>
            </a:extLst>
          </p:cNvPr>
          <p:cNvSpPr/>
          <p:nvPr/>
        </p:nvSpPr>
        <p:spPr>
          <a:xfrm>
            <a:off x="4657799" y="1459483"/>
            <a:ext cx="3990082" cy="460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3000"/>
              </a:lnSpc>
              <a:buNone/>
            </a:pPr>
            <a:r>
              <a:rPr lang="en-US" sz="36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86,5 млн</a:t>
            </a:r>
            <a:endParaRPr lang="en-US" sz="360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ED2E7173-6EA4-4DC2-AEF8-2E4A670A1284}"/>
              </a:ext>
            </a:extLst>
          </p:cNvPr>
          <p:cNvSpPr/>
          <p:nvPr/>
        </p:nvSpPr>
        <p:spPr>
          <a:xfrm>
            <a:off x="5780633" y="2092747"/>
            <a:ext cx="1744340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Выручка год 1, руб.</a:t>
            </a:r>
            <a:endParaRPr lang="en-US" sz="135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CA3122AD-1130-4E8A-A3E0-43ECF832222E}"/>
              </a:ext>
            </a:extLst>
          </p:cNvPr>
          <p:cNvSpPr/>
          <p:nvPr/>
        </p:nvSpPr>
        <p:spPr>
          <a:xfrm>
            <a:off x="4657799" y="2393156"/>
            <a:ext cx="399008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2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При загрузке 60–65%</a:t>
            </a:r>
            <a:endParaRPr lang="en-US" sz="105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1727C34C-0FA7-44A4-8814-0EABD1474361}"/>
              </a:ext>
            </a:extLst>
          </p:cNvPr>
          <p:cNvSpPr/>
          <p:nvPr/>
        </p:nvSpPr>
        <p:spPr>
          <a:xfrm>
            <a:off x="496119" y="2959075"/>
            <a:ext cx="3990008" cy="460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3000"/>
              </a:lnSpc>
              <a:buNone/>
            </a:pPr>
            <a:r>
              <a:rPr lang="en-US" sz="36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3,8 млн</a:t>
            </a:r>
            <a:endParaRPr lang="en-US" sz="3600" dirty="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47ED066-CADF-4E3B-8592-C4CC65C4EA29}"/>
              </a:ext>
            </a:extLst>
          </p:cNvPr>
          <p:cNvSpPr/>
          <p:nvPr/>
        </p:nvSpPr>
        <p:spPr>
          <a:xfrm>
            <a:off x="1371823" y="3592339"/>
            <a:ext cx="2238524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Чистая прибыль год 1, руб.</a:t>
            </a:r>
            <a:endParaRPr lang="en-US" sz="135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D73F57DD-66EB-4527-9732-C0966D6025A9}"/>
              </a:ext>
            </a:extLst>
          </p:cNvPr>
          <p:cNvSpPr/>
          <p:nvPr/>
        </p:nvSpPr>
        <p:spPr>
          <a:xfrm>
            <a:off x="496119" y="3892748"/>
            <a:ext cx="3990008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2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После всех операционных и кредитных платежей</a:t>
            </a:r>
            <a:endParaRPr lang="en-US" sz="1050" dirty="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82E7D6E8-A692-4015-9F56-8E8290BE24AE}"/>
              </a:ext>
            </a:extLst>
          </p:cNvPr>
          <p:cNvSpPr/>
          <p:nvPr/>
        </p:nvSpPr>
        <p:spPr>
          <a:xfrm>
            <a:off x="4657799" y="2959075"/>
            <a:ext cx="3990082" cy="460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3000"/>
              </a:lnSpc>
              <a:buNone/>
            </a:pPr>
            <a:r>
              <a:rPr lang="en-US" sz="36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65%</a:t>
            </a:r>
            <a:endParaRPr lang="en-US" sz="3600" dirty="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CB39ED27-342A-4B9F-A014-1463E70D89A2}"/>
              </a:ext>
            </a:extLst>
          </p:cNvPr>
          <p:cNvSpPr/>
          <p:nvPr/>
        </p:nvSpPr>
        <p:spPr>
          <a:xfrm>
            <a:off x="5684416" y="3592339"/>
            <a:ext cx="1936775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Точка безубыточности</a:t>
            </a:r>
            <a:endParaRPr lang="en-US" sz="1350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8B594F0C-BF98-493F-9E2B-81B954B4D048}"/>
              </a:ext>
            </a:extLst>
          </p:cNvPr>
          <p:cNvSpPr/>
          <p:nvPr/>
        </p:nvSpPr>
        <p:spPr>
          <a:xfrm>
            <a:off x="4657799" y="3892748"/>
            <a:ext cx="399008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2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≈1 950 человеко-дней в месяц</a:t>
            </a:r>
            <a:endParaRPr lang="en-US" sz="1050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2D1663AE-CBDA-422F-8026-598FD2E329C8}"/>
              </a:ext>
            </a:extLst>
          </p:cNvPr>
          <p:cNvSpPr/>
          <p:nvPr/>
        </p:nvSpPr>
        <p:spPr>
          <a:xfrm>
            <a:off x="496119" y="4268688"/>
            <a:ext cx="8151763" cy="442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2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Постоянные затраты — 5,13 млн руб./мес. (ФОТ, амортизация, кредит, коммунальные услуги). Переменные — 2 870 руб./чел.-день. Оборотный капитал — 2,5 млн руб. Денежный поток стабилен со второго полугодия 1-го года.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319203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E278C7AB-E5E5-40F2-93A5-FF1589CAF4B3}"/>
              </a:ext>
            </a:extLst>
          </p:cNvPr>
          <p:cNvSpPr/>
          <p:nvPr/>
        </p:nvSpPr>
        <p:spPr>
          <a:xfrm>
            <a:off x="493738" y="468771"/>
            <a:ext cx="666676" cy="233660"/>
          </a:xfrm>
          <a:prstGeom prst="roundRect">
            <a:avLst>
              <a:gd name="adj" fmla="val 18475"/>
            </a:avLst>
          </a:prstGeom>
          <a:solidFill>
            <a:srgbClr val="252528"/>
          </a:solidFill>
          <a:ln/>
        </p:spPr>
        <p:txBody>
          <a:bodyPr/>
          <a:lstStyle/>
          <a:p>
            <a:endParaRPr lang="ru-RU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A90B6705-B932-4F24-80E0-CC993D353EF3}"/>
              </a:ext>
            </a:extLst>
          </p:cNvPr>
          <p:cNvSpPr/>
          <p:nvPr/>
        </p:nvSpPr>
        <p:spPr>
          <a:xfrm>
            <a:off x="570756" y="507243"/>
            <a:ext cx="969838" cy="1567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8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ФИНАНСЫ</a:t>
            </a:r>
            <a:endParaRPr lang="en-US" sz="8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89A65F6C-9525-4D3F-BB5D-1368299204B0}"/>
              </a:ext>
            </a:extLst>
          </p:cNvPr>
          <p:cNvSpPr/>
          <p:nvPr/>
        </p:nvSpPr>
        <p:spPr>
          <a:xfrm>
            <a:off x="493738" y="748940"/>
            <a:ext cx="5389290" cy="4014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5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Экономическая эффективность</a:t>
            </a:r>
            <a:endParaRPr lang="en-US" sz="2500" dirty="0"/>
          </a:p>
        </p:txBody>
      </p:sp>
      <p:pic>
        <p:nvPicPr>
          <p:cNvPr id="5" name="Image 0">
            <a:extLst>
              <a:ext uri="{FF2B5EF4-FFF2-40B4-BE49-F238E27FC236}">
                <a16:creationId xmlns:a16="http://schemas.microsoft.com/office/drawing/2014/main" id="{669CC9E9-2C87-411D-AD82-B33D4673BF1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38" y="1455948"/>
            <a:ext cx="3919165" cy="2821037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163FBCAE-437B-4244-8164-73CBA6CD5B3E}"/>
              </a:ext>
            </a:extLst>
          </p:cNvPr>
          <p:cNvSpPr/>
          <p:nvPr/>
        </p:nvSpPr>
        <p:spPr>
          <a:xfrm>
            <a:off x="4731098" y="1441363"/>
            <a:ext cx="3871838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Интегральные показатели (горизонт 7 лет)</a:t>
            </a:r>
            <a:endParaRPr lang="en-US" sz="1250" dirty="0"/>
          </a:p>
        </p:txBody>
      </p:sp>
      <p:pic>
        <p:nvPicPr>
          <p:cNvPr id="7" name="Image 1">
            <a:extLst>
              <a:ext uri="{FF2B5EF4-FFF2-40B4-BE49-F238E27FC236}">
                <a16:creationId xmlns:a16="http://schemas.microsoft.com/office/drawing/2014/main" id="{02503542-5A23-4AF3-93DD-6CAAD8F42A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31098" y="1773026"/>
            <a:ext cx="1901354" cy="994395"/>
          </a:xfrm>
          <a:prstGeom prst="rect">
            <a:avLst/>
          </a:prstGeom>
        </p:spPr>
      </p:pic>
      <p:sp>
        <p:nvSpPr>
          <p:cNvPr id="8" name="Text 4">
            <a:extLst>
              <a:ext uri="{FF2B5EF4-FFF2-40B4-BE49-F238E27FC236}">
                <a16:creationId xmlns:a16="http://schemas.microsoft.com/office/drawing/2014/main" id="{AA49C478-4235-4F2C-A43D-71FB35B842D1}"/>
              </a:ext>
            </a:extLst>
          </p:cNvPr>
          <p:cNvSpPr/>
          <p:nvPr/>
        </p:nvSpPr>
        <p:spPr>
          <a:xfrm>
            <a:off x="4930974" y="1915752"/>
            <a:ext cx="1558751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NPV</a:t>
            </a:r>
            <a:endParaRPr lang="en-US" sz="125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A1FACA9B-0C2E-427C-A5CA-5240E41990BB}"/>
              </a:ext>
            </a:extLst>
          </p:cNvPr>
          <p:cNvSpPr/>
          <p:nvPr/>
        </p:nvSpPr>
        <p:spPr>
          <a:xfrm>
            <a:off x="4930974" y="2232831"/>
            <a:ext cx="1558751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+85 млн руб.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при ставке дисконтирования 12,5%</a:t>
            </a:r>
            <a:endParaRPr lang="en-US" sz="1000" dirty="0"/>
          </a:p>
        </p:txBody>
      </p:sp>
      <p:pic>
        <p:nvPicPr>
          <p:cNvPr id="10" name="Image 2">
            <a:extLst>
              <a:ext uri="{FF2B5EF4-FFF2-40B4-BE49-F238E27FC236}">
                <a16:creationId xmlns:a16="http://schemas.microsoft.com/office/drawing/2014/main" id="{69C05C30-43C0-4C76-AC69-6E22F298AC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8835" y="1773026"/>
            <a:ext cx="1901428" cy="994395"/>
          </a:xfrm>
          <a:prstGeom prst="rect">
            <a:avLst/>
          </a:prstGeom>
        </p:spPr>
      </p:pic>
      <p:sp>
        <p:nvSpPr>
          <p:cNvPr id="11" name="Text 6">
            <a:extLst>
              <a:ext uri="{FF2B5EF4-FFF2-40B4-BE49-F238E27FC236}">
                <a16:creationId xmlns:a16="http://schemas.microsoft.com/office/drawing/2014/main" id="{EB633787-6531-40CF-A4DA-2D5D81BE5577}"/>
              </a:ext>
            </a:extLst>
          </p:cNvPr>
          <p:cNvSpPr/>
          <p:nvPr/>
        </p:nvSpPr>
        <p:spPr>
          <a:xfrm>
            <a:off x="6948711" y="1915752"/>
            <a:ext cx="1558826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IRR</a:t>
            </a:r>
            <a:endParaRPr lang="en-US" sz="1250" dirty="0"/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3411BF1D-6E54-44DC-807E-BEBBD7E09B90}"/>
              </a:ext>
            </a:extLst>
          </p:cNvPr>
          <p:cNvSpPr/>
          <p:nvPr/>
        </p:nvSpPr>
        <p:spPr>
          <a:xfrm>
            <a:off x="6948711" y="2232831"/>
            <a:ext cx="1558826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16,5%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— выше стоимости заёмного капитала</a:t>
            </a:r>
            <a:endParaRPr lang="en-US" sz="1000" dirty="0"/>
          </a:p>
        </p:txBody>
      </p:sp>
      <p:pic>
        <p:nvPicPr>
          <p:cNvPr id="13" name="Image 3">
            <a:extLst>
              <a:ext uri="{FF2B5EF4-FFF2-40B4-BE49-F238E27FC236}">
                <a16:creationId xmlns:a16="http://schemas.microsoft.com/office/drawing/2014/main" id="{534E21F6-DA15-48DC-8217-F594A87AA7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31098" y="2883805"/>
            <a:ext cx="1901354" cy="994395"/>
          </a:xfrm>
          <a:prstGeom prst="rect">
            <a:avLst/>
          </a:prstGeom>
        </p:spPr>
      </p:pic>
      <p:sp>
        <p:nvSpPr>
          <p:cNvPr id="14" name="Text 8">
            <a:extLst>
              <a:ext uri="{FF2B5EF4-FFF2-40B4-BE49-F238E27FC236}">
                <a16:creationId xmlns:a16="http://schemas.microsoft.com/office/drawing/2014/main" id="{B7B1DFD3-8CCC-46EC-9D99-216656B8F874}"/>
              </a:ext>
            </a:extLst>
          </p:cNvPr>
          <p:cNvSpPr/>
          <p:nvPr/>
        </p:nvSpPr>
        <p:spPr>
          <a:xfrm>
            <a:off x="4930974" y="3026531"/>
            <a:ext cx="1558751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Срок окупаемости</a:t>
            </a:r>
            <a:endParaRPr lang="en-US" sz="1250" dirty="0"/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9C2C51B9-4055-4E79-9316-38EE97B5205D}"/>
              </a:ext>
            </a:extLst>
          </p:cNvPr>
          <p:cNvSpPr/>
          <p:nvPr/>
        </p:nvSpPr>
        <p:spPr>
          <a:xfrm>
            <a:off x="4930974" y="3343609"/>
            <a:ext cx="1558751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6,5 лет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(дисконтированный)</a:t>
            </a:r>
            <a:endParaRPr lang="en-US" sz="1000" dirty="0"/>
          </a:p>
        </p:txBody>
      </p:sp>
      <p:pic>
        <p:nvPicPr>
          <p:cNvPr id="16" name="Image 4">
            <a:extLst>
              <a:ext uri="{FF2B5EF4-FFF2-40B4-BE49-F238E27FC236}">
                <a16:creationId xmlns:a16="http://schemas.microsoft.com/office/drawing/2014/main" id="{75E28D2D-5D6F-4CE6-B112-6A2C9C9B74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8835" y="2883805"/>
            <a:ext cx="1901428" cy="994395"/>
          </a:xfrm>
          <a:prstGeom prst="rect">
            <a:avLst/>
          </a:prstGeom>
        </p:spPr>
      </p:pic>
      <p:sp>
        <p:nvSpPr>
          <p:cNvPr id="17" name="Text 10">
            <a:extLst>
              <a:ext uri="{FF2B5EF4-FFF2-40B4-BE49-F238E27FC236}">
                <a16:creationId xmlns:a16="http://schemas.microsoft.com/office/drawing/2014/main" id="{C4815491-A6AA-4F35-97DA-4086AA19FD3D}"/>
              </a:ext>
            </a:extLst>
          </p:cNvPr>
          <p:cNvSpPr/>
          <p:nvPr/>
        </p:nvSpPr>
        <p:spPr>
          <a:xfrm>
            <a:off x="6948711" y="3026531"/>
            <a:ext cx="1558826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PI</a:t>
            </a:r>
            <a:endParaRPr lang="en-US" sz="1250" dirty="0"/>
          </a:p>
        </p:txBody>
      </p:sp>
      <p:sp>
        <p:nvSpPr>
          <p:cNvPr id="18" name="Text 11">
            <a:extLst>
              <a:ext uri="{FF2B5EF4-FFF2-40B4-BE49-F238E27FC236}">
                <a16:creationId xmlns:a16="http://schemas.microsoft.com/office/drawing/2014/main" id="{24C81A25-5CCD-436E-B7E5-4CBB124F722F}"/>
              </a:ext>
            </a:extLst>
          </p:cNvPr>
          <p:cNvSpPr/>
          <p:nvPr/>
        </p:nvSpPr>
        <p:spPr>
          <a:xfrm>
            <a:off x="6948711" y="3343609"/>
            <a:ext cx="1558826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1000" b="1" dirty="0">
                <a:solidFill>
                  <a:srgbClr val="E5E0D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1,46</a:t>
            </a:r>
            <a:r>
              <a:rPr lang="en-US" sz="10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— доход выше вложенного капитала</a:t>
            </a:r>
            <a:endParaRPr lang="en-US" sz="1000" dirty="0"/>
          </a:p>
        </p:txBody>
      </p:sp>
      <p:sp>
        <p:nvSpPr>
          <p:cNvPr id="19" name="Shape 12">
            <a:extLst>
              <a:ext uri="{FF2B5EF4-FFF2-40B4-BE49-F238E27FC236}">
                <a16:creationId xmlns:a16="http://schemas.microsoft.com/office/drawing/2014/main" id="{4B407619-8FD2-4A60-90FF-A10F187ADEF6}"/>
              </a:ext>
            </a:extLst>
          </p:cNvPr>
          <p:cNvSpPr/>
          <p:nvPr/>
        </p:nvSpPr>
        <p:spPr>
          <a:xfrm>
            <a:off x="4731098" y="4009169"/>
            <a:ext cx="3919165" cy="665559"/>
          </a:xfrm>
          <a:prstGeom prst="roundRect">
            <a:avLst>
              <a:gd name="adj" fmla="val 8108"/>
            </a:avLst>
          </a:prstGeom>
          <a:solidFill>
            <a:srgbClr val="3D3D42"/>
          </a:solidFill>
          <a:ln/>
        </p:spPr>
        <p:txBody>
          <a:bodyPr/>
          <a:lstStyle/>
          <a:p>
            <a:endParaRPr lang="ru-RU"/>
          </a:p>
        </p:txBody>
      </p:sp>
      <p:pic>
        <p:nvPicPr>
          <p:cNvPr id="20" name="Image 5">
            <a:extLst>
              <a:ext uri="{FF2B5EF4-FFF2-40B4-BE49-F238E27FC236}">
                <a16:creationId xmlns:a16="http://schemas.microsoft.com/office/drawing/2014/main" id="{6890D183-A821-4662-B8C5-CD736FE765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536" y="4195353"/>
            <a:ext cx="160586" cy="128439"/>
          </a:xfrm>
          <a:prstGeom prst="rect">
            <a:avLst/>
          </a:prstGeom>
        </p:spPr>
      </p:pic>
      <p:sp>
        <p:nvSpPr>
          <p:cNvPr id="21" name="Text 13">
            <a:extLst>
              <a:ext uri="{FF2B5EF4-FFF2-40B4-BE49-F238E27FC236}">
                <a16:creationId xmlns:a16="http://schemas.microsoft.com/office/drawing/2014/main" id="{D36DCE8C-CB89-4A24-97C6-52BF7EB2FB10}"/>
              </a:ext>
            </a:extLst>
          </p:cNvPr>
          <p:cNvSpPr/>
          <p:nvPr/>
        </p:nvSpPr>
        <p:spPr>
          <a:xfrm>
            <a:off x="5148560" y="4146016"/>
            <a:ext cx="3373264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Проект устойчив при загрузке ≥60%. Критический порог — 55%.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7802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8473D14-F483-4D0E-924E-6BC0BB71F912}"/>
              </a:ext>
            </a:extLst>
          </p:cNvPr>
          <p:cNvSpPr/>
          <p:nvPr/>
        </p:nvSpPr>
        <p:spPr>
          <a:xfrm>
            <a:off x="331018" y="407194"/>
            <a:ext cx="444178" cy="202629"/>
          </a:xfrm>
          <a:prstGeom prst="roundRect">
            <a:avLst>
              <a:gd name="adj" fmla="val 19100"/>
            </a:avLst>
          </a:prstGeom>
          <a:solidFill>
            <a:srgbClr val="252528"/>
          </a:solidFill>
          <a:ln/>
        </p:spPr>
        <p:txBody>
          <a:bodyPr/>
          <a:lstStyle/>
          <a:p>
            <a:endParaRPr lang="ru-RU" sz="240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AC458A51-10E6-425C-B250-163518B92576}"/>
              </a:ext>
            </a:extLst>
          </p:cNvPr>
          <p:cNvSpPr/>
          <p:nvPr/>
        </p:nvSpPr>
        <p:spPr>
          <a:xfrm>
            <a:off x="400074" y="441722"/>
            <a:ext cx="763265" cy="1335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1000"/>
              </a:lnSpc>
              <a:buNone/>
            </a:pPr>
            <a:r>
              <a:rPr lang="en-US" sz="7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РИСКИ</a:t>
            </a:r>
            <a:endParaRPr lang="en-US" sz="9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F8B75BF0-796C-4F95-A87A-D4D4D8F0C377}"/>
              </a:ext>
            </a:extLst>
          </p:cNvPr>
          <p:cNvSpPr/>
          <p:nvPr/>
        </p:nvSpPr>
        <p:spPr>
          <a:xfrm>
            <a:off x="331018" y="647254"/>
            <a:ext cx="3789908" cy="3599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800" dirty="0" err="1">
                <a:solidFill>
                  <a:srgbClr val="F2F2F3"/>
                </a:solidFill>
                <a:latin typeface="Poppins Light" pitchFamily="34" charset="0"/>
                <a:cs typeface="Poppins Light" pitchFamily="34" charset="-120"/>
              </a:rPr>
              <a:t>Оценка</a:t>
            </a:r>
            <a:r>
              <a:rPr lang="en-US" sz="2800" dirty="0">
                <a:solidFill>
                  <a:srgbClr val="F2F2F3"/>
                </a:solidFill>
                <a:latin typeface="Poppins Light" pitchFamily="34" charset="0"/>
                <a:cs typeface="Poppins Light" pitchFamily="34" charset="-120"/>
              </a:rPr>
              <a:t> </a:t>
            </a:r>
            <a:r>
              <a:rPr lang="en-US" sz="2800" dirty="0" err="1">
                <a:solidFill>
                  <a:srgbClr val="F2F2F3"/>
                </a:solidFill>
                <a:latin typeface="Poppins Light" pitchFamily="34" charset="0"/>
                <a:cs typeface="Poppins Light" pitchFamily="34" charset="-120"/>
              </a:rPr>
              <a:t>рисков</a:t>
            </a:r>
            <a:r>
              <a:rPr lang="en-US" sz="2800" dirty="0">
                <a:solidFill>
                  <a:srgbClr val="F2F2F3"/>
                </a:solidFill>
                <a:latin typeface="Poppins Light" pitchFamily="34" charset="0"/>
                <a:cs typeface="Poppins Light" pitchFamily="34" charset="-120"/>
              </a:rPr>
              <a:t> </a:t>
            </a:r>
            <a:r>
              <a:rPr lang="en-US" sz="2800" dirty="0" err="1">
                <a:solidFill>
                  <a:srgbClr val="F2F2F3"/>
                </a:solidFill>
                <a:latin typeface="Poppins Light" pitchFamily="34" charset="0"/>
                <a:cs typeface="Poppins Light" pitchFamily="34" charset="-120"/>
              </a:rPr>
              <a:t>проекта</a:t>
            </a:r>
            <a:endParaRPr lang="en-US" sz="2800" dirty="0">
              <a:solidFill>
                <a:srgbClr val="F2F2F3"/>
              </a:solidFill>
              <a:latin typeface="Poppins Light" pitchFamily="34" charset="0"/>
              <a:cs typeface="Poppins Light" pitchFamily="34" charset="-120"/>
            </a:endParaRP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1770EB43-5770-414F-89C0-CEB481508070}"/>
              </a:ext>
            </a:extLst>
          </p:cNvPr>
          <p:cNvSpPr/>
          <p:nvPr/>
        </p:nvSpPr>
        <p:spPr>
          <a:xfrm>
            <a:off x="331018" y="1147539"/>
            <a:ext cx="7993832" cy="809774"/>
          </a:xfrm>
          <a:prstGeom prst="roundRect">
            <a:avLst>
              <a:gd name="adj" fmla="val 5974"/>
            </a:avLst>
          </a:prstGeom>
          <a:solidFill>
            <a:srgbClr val="3D3D42"/>
          </a:solidFill>
          <a:ln w="4763">
            <a:solidFill>
              <a:srgbClr val="56565B"/>
            </a:solidFill>
            <a:prstDash val="solid"/>
          </a:ln>
        </p:spPr>
        <p:txBody>
          <a:bodyPr/>
          <a:lstStyle/>
          <a:p>
            <a:endParaRPr lang="ru-RU" sz="24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4236EAE4-D6E7-49A6-AB5E-758D7C631F26}"/>
              </a:ext>
            </a:extLst>
          </p:cNvPr>
          <p:cNvSpPr/>
          <p:nvPr/>
        </p:nvSpPr>
        <p:spPr>
          <a:xfrm>
            <a:off x="450899" y="1267420"/>
            <a:ext cx="1712416" cy="179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Конкуренты (рейтинг 8)</a:t>
            </a:r>
            <a:endParaRPr lang="en-US" sz="14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7ACC80FD-7EF6-4FC0-B13D-3386863CB7FB}"/>
              </a:ext>
            </a:extLst>
          </p:cNvPr>
          <p:cNvSpPr/>
          <p:nvPr/>
        </p:nvSpPr>
        <p:spPr>
          <a:xfrm>
            <a:off x="450899" y="1503462"/>
            <a:ext cx="7435801" cy="3339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1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14 гостевых домов и новые крупные объекты. Мера: УТП — астро-зона, комплексный сервис, круглогодичные программы.</a:t>
            </a:r>
            <a:endParaRPr lang="en-US" sz="105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A40658F1-3C29-43A1-A444-FEB8C8732CDF}"/>
              </a:ext>
            </a:extLst>
          </p:cNvPr>
          <p:cNvSpPr/>
          <p:nvPr/>
        </p:nvSpPr>
        <p:spPr>
          <a:xfrm>
            <a:off x="331018" y="2050852"/>
            <a:ext cx="7993832" cy="809774"/>
          </a:xfrm>
          <a:prstGeom prst="roundRect">
            <a:avLst>
              <a:gd name="adj" fmla="val 5974"/>
            </a:avLst>
          </a:prstGeom>
          <a:solidFill>
            <a:srgbClr val="3D3D42"/>
          </a:solidFill>
          <a:ln w="4763">
            <a:solidFill>
              <a:srgbClr val="56565B"/>
            </a:solidFill>
            <a:prstDash val="solid"/>
          </a:ln>
        </p:spPr>
        <p:txBody>
          <a:bodyPr/>
          <a:lstStyle/>
          <a:p>
            <a:endParaRPr lang="ru-RU" sz="240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B7849164-16E3-453F-940D-107270E4D342}"/>
              </a:ext>
            </a:extLst>
          </p:cNvPr>
          <p:cNvSpPr/>
          <p:nvPr/>
        </p:nvSpPr>
        <p:spPr>
          <a:xfrm>
            <a:off x="450899" y="2170733"/>
            <a:ext cx="1861393" cy="179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Новые игроки (рейтинг 5)</a:t>
            </a:r>
            <a:endParaRPr lang="en-US" sz="140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F19066C8-1705-4C9D-9E6F-8EA8784B14FE}"/>
              </a:ext>
            </a:extLst>
          </p:cNvPr>
          <p:cNvSpPr/>
          <p:nvPr/>
        </p:nvSpPr>
        <p:spPr>
          <a:xfrm>
            <a:off x="450899" y="2406774"/>
            <a:ext cx="7054801" cy="3339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1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Риск копирования модели. Мера: быстрый запуск MVP, регистрация товарного знака, долгосрочные партнёрства.</a:t>
            </a:r>
            <a:endParaRPr lang="en-US" sz="1050" dirty="0"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3E141130-534A-4C9E-9D18-1CEBCC70CF32}"/>
              </a:ext>
            </a:extLst>
          </p:cNvPr>
          <p:cNvSpPr/>
          <p:nvPr/>
        </p:nvSpPr>
        <p:spPr>
          <a:xfrm>
            <a:off x="331018" y="2954164"/>
            <a:ext cx="7993832" cy="809774"/>
          </a:xfrm>
          <a:prstGeom prst="roundRect">
            <a:avLst>
              <a:gd name="adj" fmla="val 5974"/>
            </a:avLst>
          </a:prstGeom>
          <a:solidFill>
            <a:srgbClr val="3D3D42"/>
          </a:solidFill>
          <a:ln w="4763">
            <a:solidFill>
              <a:srgbClr val="56565B"/>
            </a:solidFill>
            <a:prstDash val="solid"/>
          </a:ln>
        </p:spPr>
        <p:txBody>
          <a:bodyPr/>
          <a:lstStyle/>
          <a:p>
            <a:endParaRPr lang="ru-RU" sz="240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AEA810C6-DD70-4C82-9631-822949D768F7}"/>
              </a:ext>
            </a:extLst>
          </p:cNvPr>
          <p:cNvSpPr/>
          <p:nvPr/>
        </p:nvSpPr>
        <p:spPr>
          <a:xfrm>
            <a:off x="450899" y="3074045"/>
            <a:ext cx="1439763" cy="179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Погодные риски</a:t>
            </a:r>
            <a:endParaRPr lang="en-US" sz="14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B3D920A5-4E7F-4687-91EE-C9C75EDEC176}"/>
              </a:ext>
            </a:extLst>
          </p:cNvPr>
          <p:cNvSpPr/>
          <p:nvPr/>
        </p:nvSpPr>
        <p:spPr>
          <a:xfrm>
            <a:off x="450899" y="3310086"/>
            <a:ext cx="6851601" cy="3339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1000"/>
              </a:lnSpc>
              <a:buNone/>
            </a:pPr>
            <a:r>
              <a:rPr lang="en-US" sz="10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Паводки на реке Белая, снегопады. Мера: инженерная защита, страхование имущества, резерв на 3–6 месяцев.</a:t>
            </a:r>
            <a:endParaRPr lang="en-US" sz="1050" dirty="0"/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D1DD114C-0BD8-409E-A150-E3F6EF45DC70}"/>
              </a:ext>
            </a:extLst>
          </p:cNvPr>
          <p:cNvSpPr/>
          <p:nvPr/>
        </p:nvSpPr>
        <p:spPr>
          <a:xfrm>
            <a:off x="331018" y="3857476"/>
            <a:ext cx="7993832" cy="809774"/>
          </a:xfrm>
          <a:prstGeom prst="roundRect">
            <a:avLst>
              <a:gd name="adj" fmla="val 5974"/>
            </a:avLst>
          </a:prstGeom>
          <a:solidFill>
            <a:srgbClr val="3D3D42"/>
          </a:solidFill>
          <a:ln w="4763">
            <a:solidFill>
              <a:srgbClr val="56565B"/>
            </a:solidFill>
            <a:prstDash val="solid"/>
          </a:ln>
        </p:spPr>
        <p:txBody>
          <a:bodyPr/>
          <a:lstStyle/>
          <a:p>
            <a:endParaRPr lang="ru-RU" sz="24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5EFC74CA-989D-4AFC-A8D6-080A144F7813}"/>
              </a:ext>
            </a:extLst>
          </p:cNvPr>
          <p:cNvSpPr/>
          <p:nvPr/>
        </p:nvSpPr>
        <p:spPr>
          <a:xfrm>
            <a:off x="450899" y="3977357"/>
            <a:ext cx="1439763" cy="179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Сезонность и спрос</a:t>
            </a:r>
            <a:endParaRPr lang="en-US" sz="1400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756114E9-4EB5-486E-A74A-84AC27DD0229}"/>
              </a:ext>
            </a:extLst>
          </p:cNvPr>
          <p:cNvSpPr/>
          <p:nvPr/>
        </p:nvSpPr>
        <p:spPr>
          <a:xfrm>
            <a:off x="450899" y="4213399"/>
            <a:ext cx="7111951" cy="3339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21000"/>
              </a:lnSpc>
              <a:buNone/>
            </a:pPr>
            <a:r>
              <a:rPr lang="en-US" sz="90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Спад загрузки в межсезонье. Мера: астро-туры, SPA-выходные, корпоративы, привлечение удалённых работников.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729161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98011" y="121724"/>
            <a:ext cx="2411462" cy="266402"/>
          </a:xfrm>
          <a:prstGeom prst="roundRect">
            <a:avLst>
              <a:gd name="adj" fmla="val 17880"/>
            </a:avLst>
          </a:prstGeom>
          <a:solidFill>
            <a:srgbClr val="252528"/>
          </a:solidFill>
          <a:ln/>
        </p:spPr>
      </p:sp>
      <p:sp>
        <p:nvSpPr>
          <p:cNvPr id="5" name="Text 2"/>
          <p:cNvSpPr/>
          <p:nvPr/>
        </p:nvSpPr>
        <p:spPr>
          <a:xfrm>
            <a:off x="158184" y="147297"/>
            <a:ext cx="2698552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СТАРТАП-ПРОЕКТ · РЕСПУБЛИКА АДЫГЕЯ</a:t>
            </a:r>
            <a:endParaRPr lang="en-US" sz="850" dirty="0"/>
          </a:p>
        </p:txBody>
      </p:sp>
      <p:sp>
        <p:nvSpPr>
          <p:cNvPr id="6" name="Text 3"/>
          <p:cNvSpPr/>
          <p:nvPr/>
        </p:nvSpPr>
        <p:spPr>
          <a:xfrm>
            <a:off x="158184" y="635944"/>
            <a:ext cx="8548403" cy="12140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ru-RU" sz="2400" dirty="0">
                <a:solidFill>
                  <a:srgbClr val="F2F2F3"/>
                </a:solidFill>
                <a:latin typeface="Arial Black" panose="020B0A04020102020204" pitchFamily="34" charset="0"/>
                <a:cs typeface="Poppins Light" pitchFamily="34" charset="-120"/>
              </a:rPr>
              <a:t>Разработка инвестиционного проекта строительства базы отдыха в Майкопском районе Республики Адыгея </a:t>
            </a:r>
            <a:endParaRPr lang="en-US" sz="2400" dirty="0">
              <a:latin typeface="Arial Black" panose="020B0A040201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AFF3D6-3112-1D30-426D-723A46DA10EB}"/>
              </a:ext>
            </a:extLst>
          </p:cNvPr>
          <p:cNvSpPr txBox="1"/>
          <p:nvPr/>
        </p:nvSpPr>
        <p:spPr>
          <a:xfrm>
            <a:off x="6471900" y="4298480"/>
            <a:ext cx="2473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Чилясова</a:t>
            </a:r>
            <a:r>
              <a:rPr lang="ru-RU" dirty="0"/>
              <a:t> М.А. гр.701 </a:t>
            </a:r>
          </a:p>
          <a:p>
            <a:r>
              <a:rPr lang="en-US" dirty="0"/>
              <a:t>chilmarycat@yandex.ru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709" y="2806124"/>
            <a:ext cx="2945961" cy="23506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7729"/>
            <a:ext cx="2556588" cy="3355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6377" y="1787729"/>
            <a:ext cx="1380566" cy="11117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0725" y="1599765"/>
            <a:ext cx="1471088" cy="11149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2307" y="2050034"/>
            <a:ext cx="1103472" cy="6828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1140" y="3023139"/>
            <a:ext cx="1544455" cy="86219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595" y="1631771"/>
            <a:ext cx="1471706" cy="110107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2746" y="2855892"/>
            <a:ext cx="985033" cy="139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975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Фиолетовый">
    <a:dk1>
      <a:sysClr val="windowText" lastClr="000000"/>
    </a:dk1>
    <a:lt1>
      <a:sysClr val="window" lastClr="FFFFFF"/>
    </a:lt1>
    <a:dk2>
      <a:srgbClr val="373545"/>
    </a:dk2>
    <a:lt2>
      <a:srgbClr val="DCD8DC"/>
    </a:lt2>
    <a:accent1>
      <a:srgbClr val="AD84C6"/>
    </a:accent1>
    <a:accent2>
      <a:srgbClr val="8784C7"/>
    </a:accent2>
    <a:accent3>
      <a:srgbClr val="5D739A"/>
    </a:accent3>
    <a:accent4>
      <a:srgbClr val="6997AF"/>
    </a:accent4>
    <a:accent5>
      <a:srgbClr val="84ACB6"/>
    </a:accent5>
    <a:accent6>
      <a:srgbClr val="6F8183"/>
    </a:accent6>
    <a:hlink>
      <a:srgbClr val="69A020"/>
    </a:hlink>
    <a:folHlink>
      <a:srgbClr val="8C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</TotalTime>
  <Words>1170</Words>
  <Application>Microsoft Office PowerPoint</Application>
  <PresentationFormat>Экран (16:9)</PresentationFormat>
  <Paragraphs>227</Paragraphs>
  <Slides>16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 Black</vt:lpstr>
      <vt:lpstr>Arial Unicode MS</vt:lpstr>
      <vt:lpstr>Roboto Bold</vt:lpstr>
      <vt:lpstr>Poppins Light</vt:lpstr>
      <vt:lpstr>Arial</vt:lpstr>
      <vt:lpstr>Calibri</vt:lpstr>
      <vt:lpstr>Roboto Light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lastModifiedBy>Дмитрий Кислицын</cp:lastModifiedBy>
  <cp:revision>35</cp:revision>
  <dcterms:created xsi:type="dcterms:W3CDTF">2026-07-03T09:43:06Z</dcterms:created>
  <dcterms:modified xsi:type="dcterms:W3CDTF">2026-07-07T09:45:44Z</dcterms:modified>
</cp:coreProperties>
</file>