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50" r:id="rId1"/>
  </p:sldMasterIdLst>
  <p:notesMasterIdLst>
    <p:notesMasterId r:id="rId51"/>
  </p:notesMasterIdLst>
  <p:sldIdLst>
    <p:sldId id="256" r:id="rId2"/>
    <p:sldId id="263" r:id="rId3"/>
    <p:sldId id="259" r:id="rId4"/>
    <p:sldId id="265" r:id="rId5"/>
    <p:sldId id="262" r:id="rId6"/>
    <p:sldId id="287" r:id="rId7"/>
    <p:sldId id="284" r:id="rId8"/>
    <p:sldId id="266" r:id="rId9"/>
    <p:sldId id="277" r:id="rId10"/>
    <p:sldId id="278" r:id="rId11"/>
    <p:sldId id="286" r:id="rId12"/>
    <p:sldId id="279" r:id="rId13"/>
    <p:sldId id="285" r:id="rId14"/>
    <p:sldId id="267" r:id="rId15"/>
    <p:sldId id="282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312" r:id="rId25"/>
    <p:sldId id="288" r:id="rId26"/>
    <p:sldId id="260" r:id="rId27"/>
    <p:sldId id="307" r:id="rId28"/>
    <p:sldId id="281" r:id="rId29"/>
    <p:sldId id="264" r:id="rId30"/>
    <p:sldId id="291" r:id="rId31"/>
    <p:sldId id="292" r:id="rId32"/>
    <p:sldId id="308" r:id="rId33"/>
    <p:sldId id="293" r:id="rId34"/>
    <p:sldId id="294" r:id="rId35"/>
    <p:sldId id="295" r:id="rId36"/>
    <p:sldId id="296" r:id="rId37"/>
    <p:sldId id="297" r:id="rId38"/>
    <p:sldId id="309" r:id="rId39"/>
    <p:sldId id="298" r:id="rId40"/>
    <p:sldId id="299" r:id="rId41"/>
    <p:sldId id="300" r:id="rId42"/>
    <p:sldId id="301" r:id="rId43"/>
    <p:sldId id="302" r:id="rId44"/>
    <p:sldId id="303" r:id="rId45"/>
    <p:sldId id="304" r:id="rId46"/>
    <p:sldId id="310" r:id="rId47"/>
    <p:sldId id="305" r:id="rId48"/>
    <p:sldId id="306" r:id="rId49"/>
    <p:sldId id="283" r:id="rId5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1998A7"/>
    <a:srgbClr val="36909C"/>
    <a:srgbClr val="FF3300"/>
    <a:srgbClr val="BD582C"/>
    <a:srgbClr val="E985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7CE84F3-28C3-443E-9E96-99CF82512B78}" styleName="Темный стиль 1 — акцент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DCAF9ED-07DC-4A11-8D7F-57B35C25682E}" styleName="Средний стиль 1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3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216" y="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B556C2-DDA4-4602-9DF3-1723C428AD79}" type="datetimeFigureOut">
              <a:rPr lang="ru-RU" smtClean="0"/>
              <a:t>02.07.2026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64FD41-BB23-421A-B719-158A429CA5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22404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64FD41-BB23-421A-B719-158A429CA584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4251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F64FD41-BB23-421A-B719-158A429CA584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8970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41169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6082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6495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9588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4144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9741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8521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5939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32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6091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088502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80132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53940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57468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55984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9F30D4-2995-467F-938A-CAABEF50C7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FA7BC0C-959C-FA1F-73CC-6AAC9F5B5F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80DEC7E-2AE4-7E63-C5B8-DED015977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3782D-642E-48CE-A425-D0449ED40982}" type="datetime1">
              <a:rPr lang="ru-RU" smtClean="0"/>
              <a:t>02.07.2026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6A0F730-BB98-4EC7-5846-A32D2B84F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D76E42D-44FD-CDC8-041B-2B26F10ACB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F60E6-2604-4F83-A184-A60A9D5A9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5707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063B56-7951-64D4-8708-1A9C23359E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987DACA-A52A-EF6B-0599-85568634CD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28E5B21-ED18-6247-6149-DCC75F827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05315-7A79-4417-9932-15AEA9CD8D22}" type="datetime1">
              <a:rPr lang="ru-RU" smtClean="0"/>
              <a:t>02.07.2026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ADCB84F-F016-C5FD-10C0-8F7816E88A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F8ABBE8-7BF6-131C-D9DC-5BC29C103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F60E6-2604-4F83-A184-A60A9D5A9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3385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D2DF60-C33C-BD77-B3F0-CFA687AD94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6914EF6-FDCD-408D-2859-6C6A9EB48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4A12CD3-B6AE-773C-B850-71BF3AA5B6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7847A-11A2-4724-92E0-2A4B7F4FA5E6}" type="datetime1">
              <a:rPr lang="ru-RU" smtClean="0"/>
              <a:t>02.07.2026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F22C90F-8E14-F164-31F0-61A1E79B36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11A435B-1634-475B-4159-99956D3B2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F60E6-2604-4F83-A184-A60A9D5A9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91136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30F8FD-90E5-B98E-C828-33424C464D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49A71D8-7C69-513B-11FD-C63670E94F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D86726-B5AC-A1FF-A85A-8888A22884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0C1162F-7648-C910-A2EC-7C349A913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6E7C7-BB8D-42E5-AE78-05D1B1FD2F30}" type="datetime1">
              <a:rPr lang="ru-RU" smtClean="0"/>
              <a:t>02.07.2026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DB743A0-491E-9571-0A40-2D9C818F2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57A8BCF-2A5C-87FC-D29C-8E7E22721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F60E6-2604-4F83-A184-A60A9D5A9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81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A11FED-D5F8-5762-2E27-5DAF8E72A6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F2AC969-27A2-439A-2935-B6F4A9E2A6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A8A5C5E-454B-27B4-AD4F-D36E586C34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50DC253-FB2F-E297-8944-09E108DB52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BF7DEEC-F166-B4FC-1B94-A2CDC9E831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67273A8-B0BB-AA7E-1838-8182B6EC50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707E7-0A64-4D52-8B47-BC8A1CE7278B}" type="datetime1">
              <a:rPr lang="ru-RU" smtClean="0"/>
              <a:t>02.07.2026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DDE8D20-904D-038D-1E14-221C67BC93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87A9EF6-EA81-9CBC-4CE3-4C200B3A0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F60E6-2604-4F83-A184-A60A9D5A9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1927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9B760E-A878-C21E-D554-DEFFDAB4DA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860A3FC-3C7D-5ACB-FE0F-2217F3BC9C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2998C6-EE3A-4613-8501-52A608D0FAD9}" type="datetime1">
              <a:rPr lang="ru-RU" smtClean="0"/>
              <a:t>02.07.2026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13798C4-64EC-2576-276B-E23FF62D1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C9625F8-8421-B217-BFCD-2A5416ABB5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F60E6-2604-4F83-A184-A60A9D5A9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52781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C1A141E2-75AE-47D2-49BB-87BC06888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DAC55-7114-46FE-9EBD-F74AA634791A}" type="datetime1">
              <a:rPr lang="ru-RU" smtClean="0"/>
              <a:t>02.07.2026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1BC6585-C75D-EEFC-AB5A-AC724586D5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4ECB2D4-D1D4-4D3D-C120-ED2776B8E6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F60E6-2604-4F83-A184-A60A9D5A9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7440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E20FBF-E7A5-4EB0-8927-0AC578D6E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906253D-437D-DCE9-1E16-040FB7D2F2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84D4C9E-ACCB-170A-B2B3-2AF73EA55D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80DF153-D7A0-F2A9-49D8-89D3952F9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F5DDE-08EB-4E6E-8E83-3824B4332F29}" type="datetime1">
              <a:rPr lang="ru-RU" smtClean="0"/>
              <a:t>02.07.2026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BA71763-844D-99FD-04C6-471732A63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8D5A6C0-00D9-99E0-78A1-C60C4C02D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F60E6-2604-4F83-A184-A60A9D5A9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4315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F4A2C3-A217-75A6-ADCC-6260B26C9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BE9246A-852E-2B4F-8982-31DFE05590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922D17E-F1EA-8AC7-DCD5-3BFC9CB498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EFD76F5-5C28-3C0A-A30C-8CBE464D5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E8448-8146-4649-826A-9987E2CC39F2}" type="datetime1">
              <a:rPr lang="ru-RU" smtClean="0"/>
              <a:t>02.07.2026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2057889-6720-F585-CCBC-429BD7B38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244C53B-BDA9-5DFF-7301-0EE05F4DE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F60E6-2604-4F83-A184-A60A9D5A9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0268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06909D-B418-6794-C26C-D355BF4521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5ADCA1C-ED6C-C180-3799-E373AEFA2E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FA18FA2-090C-639A-C619-61D8446E5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AEA07-917D-4FAD-B1DC-45BB3B22B300}" type="datetime1">
              <a:rPr lang="ru-RU" smtClean="0"/>
              <a:t>02.07.2026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730CDDB-E28F-E1A1-E4E5-0B99768526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157BB2A-D6E3-A9FB-9181-C3CA8C57D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F60E6-2604-4F83-A184-A60A9D5A9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6931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563CA52-B32B-10EA-3CF4-36754E12AE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DA0AB16-AF31-6A66-6CA5-1805A465CC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CA15B8A-E188-847E-F5F1-C46977B12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BD3A1-FF5D-4117-8F4F-835E5BDD2FE7}" type="datetime1">
              <a:rPr lang="ru-RU" smtClean="0"/>
              <a:t>02.07.2026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FD07435-9631-A59C-A15D-A4CB94CE7B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B812605-4939-9B21-BABE-1C1D51CD80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F60E6-2604-4F83-A184-A60A9D5A9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45999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7066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D518D3-FEB9-A0EC-6C7D-B8C0DF7A8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DB2D03C-364C-38CD-418A-C8C781318B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FFE5233-6E3C-715F-4A16-E3B9085973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06F3ED-3BE4-49D5-A01F-3AD5F5C5644F}" type="datetime1">
              <a:rPr lang="ru-RU" smtClean="0"/>
              <a:t>02.07.2026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03E77E8-3BF1-DD0D-3AC1-A4FCDC8789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81B1874-D28B-E40D-1BCC-EA54A0BF26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6F60E6-2604-4F83-A184-A60A9D5A98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6838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5.wdp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10" Type="http://schemas.openxmlformats.org/officeDocument/2006/relationships/image" Target="../media/image19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Relationship Id="rId9" Type="http://schemas.openxmlformats.org/officeDocument/2006/relationships/image" Target="../media/image19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41.pn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Relationship Id="rId9" Type="http://schemas.openxmlformats.org/officeDocument/2006/relationships/image" Target="../media/image61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37.png"/><Relationship Id="rId7" Type="http://schemas.openxmlformats.org/officeDocument/2006/relationships/image" Target="../media/image6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10" Type="http://schemas.openxmlformats.org/officeDocument/2006/relationships/image" Target="../media/image19.png"/><Relationship Id="rId4" Type="http://schemas.openxmlformats.org/officeDocument/2006/relationships/image" Target="../media/image62.png"/><Relationship Id="rId9" Type="http://schemas.openxmlformats.org/officeDocument/2006/relationships/image" Target="../media/image6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1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4.png"/><Relationship Id="rId5" Type="http://schemas.openxmlformats.org/officeDocument/2006/relationships/image" Target="../media/image19.png"/><Relationship Id="rId4" Type="http://schemas.openxmlformats.org/officeDocument/2006/relationships/image" Target="../media/image7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9.png"/><Relationship Id="rId4" Type="http://schemas.openxmlformats.org/officeDocument/2006/relationships/image" Target="../media/image7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9.png"/><Relationship Id="rId4" Type="http://schemas.openxmlformats.org/officeDocument/2006/relationships/image" Target="../media/image7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1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9.png"/><Relationship Id="rId4" Type="http://schemas.openxmlformats.org/officeDocument/2006/relationships/image" Target="../media/image7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9.png"/><Relationship Id="rId4" Type="http://schemas.openxmlformats.org/officeDocument/2006/relationships/image" Target="../media/image7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41.png"/><Relationship Id="rId7" Type="http://schemas.openxmlformats.org/officeDocument/2006/relationships/image" Target="../media/image6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Relationship Id="rId9" Type="http://schemas.openxmlformats.org/officeDocument/2006/relationships/image" Target="../media/image19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mailto:K.montseva@yandex.ru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Shulpina_p@mail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9432ACE-B951-171F-3804-B76C07248BF3}"/>
              </a:ext>
            </a:extLst>
          </p:cNvPr>
          <p:cNvSpPr/>
          <p:nvPr/>
        </p:nvSpPr>
        <p:spPr>
          <a:xfrm>
            <a:off x="945435" y="2278828"/>
            <a:ext cx="10541433" cy="2163669"/>
          </a:xfrm>
          <a:prstGeom prst="rect">
            <a:avLst/>
          </a:prstGeom>
          <a:solidFill>
            <a:srgbClr val="1998A7"/>
          </a:solidFill>
          <a:ln>
            <a:solidFill>
              <a:schemeClr val="bg1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b="1" cap="none" spc="50" dirty="0" err="1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Веб-сервис</a:t>
            </a:r>
            <a:r>
              <a:rPr lang="en-US" sz="4800" b="1" cap="none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4800" b="1" cap="none" spc="50" dirty="0" err="1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для</a:t>
            </a:r>
            <a:r>
              <a:rPr lang="en-US" sz="4800" b="1" cap="none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4800" b="1" cap="none" spc="50" dirty="0" err="1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организации</a:t>
            </a:r>
            <a:r>
              <a:rPr lang="en-US" sz="4800" b="1" cap="none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4800" b="1" cap="none" spc="50" dirty="0" err="1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научных</a:t>
            </a:r>
            <a:r>
              <a:rPr lang="en-US" sz="4800" b="1" cap="none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4800" b="1" cap="none" spc="50" dirty="0" err="1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конференций</a:t>
            </a:r>
            <a:r>
              <a:rPr lang="en-US" sz="4800" b="1" cap="none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b="1" cap="none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и </a:t>
            </a:r>
            <a:r>
              <a:rPr lang="en-US" sz="4800" b="1" cap="none" spc="50" dirty="0" err="1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формирования</a:t>
            </a:r>
            <a:r>
              <a:rPr lang="en-US" sz="4800" b="1" cap="none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4800" b="1" cap="none" spc="50" dirty="0" err="1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сборника</a:t>
            </a:r>
            <a:r>
              <a:rPr lang="en-US" sz="4800" b="1" cap="none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en-US" sz="4800" b="1" cap="none" spc="50" dirty="0" err="1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статей</a:t>
            </a:r>
            <a:r>
              <a:rPr lang="en-US" sz="4800" b="1" cap="none" spc="5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468A48-4FA6-83B8-A6C6-B45E8089EF25}"/>
              </a:ext>
            </a:extLst>
          </p:cNvPr>
          <p:cNvSpPr txBox="1"/>
          <p:nvPr/>
        </p:nvSpPr>
        <p:spPr>
          <a:xfrm>
            <a:off x="945435" y="4631385"/>
            <a:ext cx="7016026" cy="646331"/>
          </a:xfrm>
          <a:prstGeom prst="rect">
            <a:avLst/>
          </a:prstGeom>
          <a:ln>
            <a:solidFill>
              <a:srgbClr val="1998A7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Выполнила студентка группы ИС-34 Монцева Е.Д.</a:t>
            </a:r>
          </a:p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Руководитель канд. техн. наук, заведующий каф. ИСТ Кислицын Д.И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9477107-2B63-BBDA-2FFD-244CD5DE5009}"/>
              </a:ext>
            </a:extLst>
          </p:cNvPr>
          <p:cNvSpPr txBox="1"/>
          <p:nvPr/>
        </p:nvSpPr>
        <p:spPr>
          <a:xfrm>
            <a:off x="241610" y="160289"/>
            <a:ext cx="1170878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МИНОБРНАУКИ РОССИИ </a:t>
            </a:r>
          </a:p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Федеральное государственное бюджетное образовательное учреждение высшего образования </a:t>
            </a:r>
          </a:p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«Нижегородский государственный архитектурно-строительный университет»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87B83FC-C33E-E003-5675-6FC3A45FCFF8}"/>
              </a:ext>
            </a:extLst>
          </p:cNvPr>
          <p:cNvSpPr txBox="1"/>
          <p:nvPr/>
        </p:nvSpPr>
        <p:spPr>
          <a:xfrm>
            <a:off x="4924149" y="6112936"/>
            <a:ext cx="2584006" cy="58477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Нижний Новгород </a:t>
            </a:r>
          </a:p>
          <a:p>
            <a:pPr algn="ctr"/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2026</a:t>
            </a:r>
          </a:p>
        </p:txBody>
      </p:sp>
    </p:spTree>
    <p:extLst>
      <p:ext uri="{BB962C8B-B14F-4D97-AF65-F5344CB8AC3E}">
        <p14:creationId xmlns:p14="http://schemas.microsoft.com/office/powerpoint/2010/main" val="15791618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6C80ED-9B9D-7400-8EAA-AD3A8FB33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44718"/>
            <a:ext cx="12192000" cy="851084"/>
          </a:xfrm>
          <a:solidFill>
            <a:srgbClr val="1998A7"/>
          </a:solidFill>
          <a:ln>
            <a:solidFill>
              <a:srgbClr val="1998A7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Consolas" panose="020B0609020204030204" pitchFamily="49" charset="0"/>
              </a:rPr>
              <a:t>Актуальность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D5B1946-7D1E-410A-688D-30BF05BD4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5300" y="6419850"/>
            <a:ext cx="2743200" cy="365125"/>
          </a:xfrm>
          <a:noFill/>
        </p:spPr>
        <p:txBody>
          <a:bodyPr/>
          <a:lstStyle/>
          <a:p>
            <a:fld id="{396F60E6-2604-4F83-A184-A60A9D5A98FA}" type="slidenum">
              <a:rPr lang="ru-RU" sz="2000" smtClean="0">
                <a:solidFill>
                  <a:schemeClr val="tx1"/>
                </a:solidFill>
              </a:rPr>
              <a:t>2</a:t>
            </a:fld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5BDBB3-AE3C-9902-FD0B-38A556B3E094}"/>
              </a:ext>
            </a:extLst>
          </p:cNvPr>
          <p:cNvSpPr txBox="1"/>
          <p:nvPr/>
        </p:nvSpPr>
        <p:spPr>
          <a:xfrm>
            <a:off x="5776357" y="5225301"/>
            <a:ext cx="6087590" cy="1077218"/>
          </a:xfrm>
          <a:prstGeom prst="rect">
            <a:avLst/>
          </a:prstGeom>
          <a:ln>
            <a:solidFill>
              <a:srgbClr val="1998A7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indent="0">
              <a:buNone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anose="020B0609020204030204" pitchFamily="49" charset="0"/>
              </a:rPr>
              <a:t>3.Импортозамещение</a:t>
            </a:r>
          </a:p>
          <a:p>
            <a:pPr marL="0" indent="0">
              <a:buNone/>
            </a:pPr>
            <a:r>
              <a:rPr lang="ru-RU" sz="2000" dirty="0">
                <a:latin typeface="Consolas" panose="020B0609020204030204" pitchFamily="49" charset="0"/>
              </a:rPr>
              <a:t>Российские организации активно переходят на отечественное ПО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86FA104-6A08-DC8F-6E39-FDF1245EF632}"/>
              </a:ext>
            </a:extLst>
          </p:cNvPr>
          <p:cNvSpPr txBox="1"/>
          <p:nvPr/>
        </p:nvSpPr>
        <p:spPr>
          <a:xfrm>
            <a:off x="1636820" y="3727634"/>
            <a:ext cx="9273403" cy="1077218"/>
          </a:xfrm>
          <a:prstGeom prst="rect">
            <a:avLst/>
          </a:prstGeom>
          <a:ln>
            <a:solidFill>
              <a:srgbClr val="1998A7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indent="0">
              <a:buNone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anose="020B0609020204030204" pitchFamily="49" charset="0"/>
              </a:rPr>
              <a:t>2.Отсутствие комплексных решений</a:t>
            </a:r>
          </a:p>
          <a:p>
            <a:pPr marL="0" indent="0">
              <a:buNone/>
            </a:pPr>
            <a:r>
              <a:rPr lang="ru-RU" sz="2000" dirty="0">
                <a:latin typeface="Consolas" panose="020B0609020204030204" pitchFamily="49" charset="0"/>
              </a:rPr>
              <a:t>Существующие системы автоматизируют только отдельные этапы и не предлагают полного автоматизирующего решения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0B3BD60-404D-D883-E5CF-3D7A581D531F}"/>
              </a:ext>
            </a:extLst>
          </p:cNvPr>
          <p:cNvSpPr txBox="1"/>
          <p:nvPr/>
        </p:nvSpPr>
        <p:spPr>
          <a:xfrm>
            <a:off x="481791" y="1999484"/>
            <a:ext cx="6423075" cy="1077218"/>
          </a:xfrm>
          <a:prstGeom prst="rect">
            <a:avLst/>
          </a:prstGeom>
          <a:ln>
            <a:solidFill>
              <a:srgbClr val="1998A7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indent="0">
              <a:buNone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anose="020B0609020204030204" pitchFamily="49" charset="0"/>
              </a:rPr>
              <a:t>1.Трудоёмкость подготовки сборников</a:t>
            </a:r>
          </a:p>
          <a:p>
            <a:pPr marL="0" indent="0">
              <a:buNone/>
            </a:pPr>
            <a:r>
              <a:rPr lang="ru-RU" sz="2000" dirty="0">
                <a:latin typeface="Consolas" panose="020B0609020204030204" pitchFamily="49" charset="0"/>
              </a:rPr>
              <a:t>Подготовка сборников статей занимает 2-3 недели и требует привлечения специалистов</a:t>
            </a: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645C0B94-FEED-244A-DAAF-A1F5F68D0FD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63125" b="82621"/>
          <a:stretch>
            <a:fillRect/>
          </a:stretch>
        </p:blipFill>
        <p:spPr>
          <a:xfrm>
            <a:off x="8893068" y="1501939"/>
            <a:ext cx="3371850" cy="893886"/>
          </a:xfrm>
          <a:prstGeom prst="rect">
            <a:avLst/>
          </a:prstGeom>
        </p:spPr>
      </p:pic>
      <p:pic>
        <p:nvPicPr>
          <p:cNvPr id="6" name="Image 1" descr="preencoded.png">
            <a:extLst>
              <a:ext uri="{FF2B5EF4-FFF2-40B4-BE49-F238E27FC236}">
                <a16:creationId xmlns:a16="http://schemas.microsoft.com/office/drawing/2014/main" id="{311E88E5-37DC-1C4B-6EE0-CEE5FB7C9C5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63125" b="82621"/>
          <a:stretch>
            <a:fillRect/>
          </a:stretch>
        </p:blipFill>
        <p:spPr>
          <a:xfrm>
            <a:off x="0" y="6087565"/>
            <a:ext cx="3371850" cy="893886"/>
          </a:xfrm>
          <a:prstGeom prst="rect">
            <a:avLst/>
          </a:prstGeom>
        </p:spPr>
      </p:pic>
      <p:pic>
        <p:nvPicPr>
          <p:cNvPr id="3" name="Image 2" descr="preencoded.png">
            <a:extLst>
              <a:ext uri="{FF2B5EF4-FFF2-40B4-BE49-F238E27FC236}">
                <a16:creationId xmlns:a16="http://schemas.microsoft.com/office/drawing/2014/main" id="{3F544A8C-B3C9-E017-8BBD-7E141CD2515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875" t="81916" r="37374"/>
          <a:stretch>
            <a:fillRect/>
          </a:stretch>
        </p:blipFill>
        <p:spPr>
          <a:xfrm rot="5400000">
            <a:off x="-1306571" y="4735570"/>
            <a:ext cx="3543300" cy="93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208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10A3EE-2FD3-7ACD-657B-27F8E0B814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190245"/>
            <a:ext cx="12192000" cy="898132"/>
          </a:xfrm>
          <a:solidFill>
            <a:srgbClr val="1998A7"/>
          </a:solidFill>
          <a:ln>
            <a:solidFill>
              <a:srgbClr val="1998A7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b="1" dirty="0">
                <a:solidFill>
                  <a:schemeClr val="bg1"/>
                </a:solidFill>
                <a:latin typeface="Consolas" panose="020B0609020204030204" pitchFamily="49" charset="0"/>
              </a:rPr>
              <a:t>Проблематика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144494C-815D-0243-4DC6-2FD23790C9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29750" y="6410903"/>
            <a:ext cx="2673350" cy="365125"/>
          </a:xfrm>
        </p:spPr>
        <p:txBody>
          <a:bodyPr/>
          <a:lstStyle/>
          <a:p>
            <a:fld id="{396F60E6-2604-4F83-A184-A60A9D5A98FA}" type="slidenum">
              <a:rPr lang="ru-RU" sz="2000" smtClean="0">
                <a:solidFill>
                  <a:schemeClr val="tx1"/>
                </a:solidFill>
              </a:rPr>
              <a:t>3</a:t>
            </a:fld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D3917EF1-946E-B657-2F30-7961800684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8412132"/>
              </p:ext>
            </p:extLst>
          </p:nvPr>
        </p:nvGraphicFramePr>
        <p:xfrm>
          <a:off x="296617" y="1448312"/>
          <a:ext cx="11598765" cy="4602656"/>
        </p:xfrm>
        <a:graphic>
          <a:graphicData uri="http://schemas.openxmlformats.org/drawingml/2006/table">
            <a:tbl>
              <a:tblPr>
                <a:tableStyleId>{9DCAF9ED-07DC-4A11-8D7F-57B35C25682E}</a:tableStyleId>
              </a:tblPr>
              <a:tblGrid>
                <a:gridCol w="4884072">
                  <a:extLst>
                    <a:ext uri="{9D8B030D-6E8A-4147-A177-3AD203B41FA5}">
                      <a16:colId xmlns:a16="http://schemas.microsoft.com/office/drawing/2014/main" val="2878775724"/>
                    </a:ext>
                  </a:extLst>
                </a:gridCol>
                <a:gridCol w="6714693">
                  <a:extLst>
                    <a:ext uri="{9D8B030D-6E8A-4147-A177-3AD203B41FA5}">
                      <a16:colId xmlns:a16="http://schemas.microsoft.com/office/drawing/2014/main" val="1631848055"/>
                    </a:ext>
                  </a:extLst>
                </a:gridCol>
              </a:tblGrid>
              <a:tr h="537134"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ru-RU" sz="2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Система</a:t>
                      </a:r>
                      <a:endParaRPr lang="ru-RU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olas" panose="020B0609020204030204" pitchFamily="49" charset="0"/>
                      </a:endParaRPr>
                    </a:p>
                  </a:txBody>
                  <a:tcPr marL="79790" marR="88655" marT="55409" marB="5540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ru-RU" sz="24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Ключевые недостатки</a:t>
                      </a:r>
                      <a:endParaRPr lang="ru-RU" sz="24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olas" panose="020B0609020204030204" pitchFamily="49" charset="0"/>
                      </a:endParaRPr>
                    </a:p>
                  </a:txBody>
                  <a:tcPr marL="88655" marR="88655" marT="55409" marB="5540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65897718"/>
                  </a:ext>
                </a:extLst>
              </a:tr>
              <a:tr h="162920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buNone/>
                      </a:pPr>
                      <a:r>
                        <a:rPr lang="ru-RU" sz="3200" b="1" baseline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Платформа «Ломоносов»</a:t>
                      </a:r>
                      <a:endParaRPr lang="ru-RU" sz="3200" b="1" baseline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olas" panose="020B0609020204030204" pitchFamily="49" charset="0"/>
                      </a:endParaRPr>
                    </a:p>
                  </a:txBody>
                  <a:tcPr marL="79790" marR="88655" marT="55409" marB="5540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ts val="1875"/>
                        </a:lnSpc>
                        <a:buFont typeface="Wingdings" panose="05000000000000000000" pitchFamily="2" charset="2"/>
                        <a:buChar char="q"/>
                      </a:pPr>
                      <a:r>
                        <a:rPr lang="ru-RU" sz="2400" b="0" dirty="0">
                          <a:effectLst/>
                        </a:rPr>
                        <a:t>отсутствие конструктора стилей</a:t>
                      </a:r>
                    </a:p>
                    <a:p>
                      <a:pPr marL="342900" indent="-342900">
                        <a:lnSpc>
                          <a:spcPts val="1875"/>
                        </a:lnSpc>
                        <a:buFont typeface="Wingdings" panose="05000000000000000000" pitchFamily="2" charset="2"/>
                        <a:buChar char="q"/>
                      </a:pPr>
                      <a:r>
                        <a:rPr lang="ru-RU" sz="2400" b="0" dirty="0">
                          <a:effectLst/>
                        </a:rPr>
                        <a:t>ручная доработка сборника</a:t>
                      </a:r>
                    </a:p>
                    <a:p>
                      <a:pPr marL="342900" indent="-342900">
                        <a:lnSpc>
                          <a:spcPts val="1875"/>
                        </a:lnSpc>
                        <a:buFont typeface="Wingdings" panose="05000000000000000000" pitchFamily="2" charset="2"/>
                        <a:buChar char="q"/>
                      </a:pPr>
                      <a:r>
                        <a:rPr lang="ru-RU" sz="2400" b="0" dirty="0">
                          <a:effectLst/>
                        </a:rPr>
                        <a:t>ограниченный функционал рецензирования</a:t>
                      </a:r>
                      <a:endParaRPr lang="ru-RU" sz="2400" b="0" dirty="0"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88655" marR="79790" marT="55409" marB="5540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5511826"/>
                  </a:ext>
                </a:extLst>
              </a:tr>
              <a:tr h="1243947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3200" b="1" baseline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Платформа </a:t>
                      </a:r>
                      <a:r>
                        <a:rPr lang="ru-RU" sz="3200" b="1" baseline="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EasyChair</a:t>
                      </a:r>
                      <a:endParaRPr lang="ru-RU" sz="3200" b="1" baseline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olas" panose="020B0609020204030204" pitchFamily="49" charset="0"/>
                      </a:endParaRPr>
                    </a:p>
                  </a:txBody>
                  <a:tcPr marL="79790" marR="88655" marT="55409" marB="5540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ts val="1875"/>
                        </a:lnSpc>
                        <a:buFont typeface="Wingdings" panose="05000000000000000000" pitchFamily="2" charset="2"/>
                        <a:buChar char="q"/>
                      </a:pPr>
                      <a:r>
                        <a:rPr lang="ru-RU" sz="2400" b="0" dirty="0">
                          <a:effectLst/>
                        </a:rPr>
                        <a:t>англоязычный интерфейс</a:t>
                      </a:r>
                    </a:p>
                    <a:p>
                      <a:pPr marL="342900" indent="-342900">
                        <a:lnSpc>
                          <a:spcPts val="1875"/>
                        </a:lnSpc>
                        <a:buFont typeface="Wingdings" panose="05000000000000000000" pitchFamily="2" charset="2"/>
                        <a:buChar char="q"/>
                      </a:pPr>
                      <a:r>
                        <a:rPr lang="ru-RU" sz="2400" b="0" dirty="0">
                          <a:effectLst/>
                        </a:rPr>
                        <a:t>платная лицензия (от $200)</a:t>
                      </a:r>
                    </a:p>
                    <a:p>
                      <a:pPr marL="342900" indent="-342900">
                        <a:lnSpc>
                          <a:spcPts val="1875"/>
                        </a:lnSpc>
                        <a:buFont typeface="Wingdings" panose="05000000000000000000" pitchFamily="2" charset="2"/>
                        <a:buChar char="q"/>
                      </a:pPr>
                      <a:r>
                        <a:rPr lang="ru-RU" sz="2400" b="0" dirty="0">
                          <a:effectLst/>
                        </a:rPr>
                        <a:t>проблемы с кириллицей</a:t>
                      </a:r>
                      <a:endParaRPr lang="ru-RU" sz="2400" b="0" dirty="0"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88655" marR="79790" marT="55409" marB="5540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1461247"/>
                  </a:ext>
                </a:extLst>
              </a:tr>
              <a:tr h="1192374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3200" b="1" baseline="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Платформа </a:t>
                      </a:r>
                      <a:r>
                        <a:rPr lang="ru-RU" sz="3200" b="1" baseline="0" dirty="0" err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ConfTool</a:t>
                      </a:r>
                      <a:endParaRPr lang="ru-RU" sz="3200" b="1" baseline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olas" panose="020B0609020204030204" pitchFamily="49" charset="0"/>
                      </a:endParaRPr>
                    </a:p>
                  </a:txBody>
                  <a:tcPr marL="79790" marR="88655" marT="55409" marB="5540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ts val="1875"/>
                        </a:lnSpc>
                        <a:buFont typeface="Wingdings" panose="05000000000000000000" pitchFamily="2" charset="2"/>
                        <a:buChar char="q"/>
                      </a:pPr>
                      <a:r>
                        <a:rPr lang="ru-RU" sz="2400" b="0" dirty="0">
                          <a:effectLst/>
                        </a:rPr>
                        <a:t>сложность настройки</a:t>
                      </a:r>
                    </a:p>
                    <a:p>
                      <a:pPr marL="342900" indent="-342900">
                        <a:lnSpc>
                          <a:spcPts val="1875"/>
                        </a:lnSpc>
                        <a:buFont typeface="Wingdings" panose="05000000000000000000" pitchFamily="2" charset="2"/>
                        <a:buChar char="q"/>
                      </a:pPr>
                      <a:r>
                        <a:rPr lang="ru-RU" sz="2400" b="0" dirty="0">
                          <a:effectLst/>
                        </a:rPr>
                        <a:t>отсутствие русской поддержки</a:t>
                      </a:r>
                    </a:p>
                    <a:p>
                      <a:pPr marL="342900" indent="-342900">
                        <a:lnSpc>
                          <a:spcPts val="1875"/>
                        </a:lnSpc>
                        <a:buFont typeface="Wingdings" panose="05000000000000000000" pitchFamily="2" charset="2"/>
                        <a:buChar char="q"/>
                      </a:pPr>
                      <a:r>
                        <a:rPr lang="ru-RU" sz="2400" b="0" dirty="0">
                          <a:effectLst/>
                        </a:rPr>
                        <a:t>высокая стоимость (от $250)</a:t>
                      </a:r>
                      <a:endParaRPr lang="ru-RU" sz="2400" b="0" dirty="0"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88655" marR="79790" marT="55409" marB="5540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8965542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1B90EFD6-BE72-44AC-F026-010323A698C1}"/>
              </a:ext>
            </a:extLst>
          </p:cNvPr>
          <p:cNvSpPr txBox="1"/>
          <p:nvPr/>
        </p:nvSpPr>
        <p:spPr>
          <a:xfrm>
            <a:off x="2155694" y="6129697"/>
            <a:ext cx="77829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latin typeface="Consolas" panose="020B0609020204030204" pitchFamily="49" charset="0"/>
              </a:rPr>
              <a:t>Отсутствие единого, комплексного решения, </a:t>
            </a:r>
          </a:p>
          <a:p>
            <a:pPr algn="ctr"/>
            <a:r>
              <a:rPr lang="ru-RU" b="1" dirty="0">
                <a:latin typeface="Consolas" panose="020B0609020204030204" pitchFamily="49" charset="0"/>
              </a:rPr>
              <a:t>автоматизирующего все этапы организации научных конференций </a:t>
            </a:r>
          </a:p>
        </p:txBody>
      </p:sp>
    </p:spTree>
    <p:extLst>
      <p:ext uri="{BB962C8B-B14F-4D97-AF65-F5344CB8AC3E}">
        <p14:creationId xmlns:p14="http://schemas.microsoft.com/office/powerpoint/2010/main" val="36208891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74BD4D-0603-2479-E0C3-DD1C96CB9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65697"/>
            <a:ext cx="5799383" cy="761591"/>
          </a:xfrm>
          <a:solidFill>
            <a:srgbClr val="1998A7"/>
          </a:solidFill>
          <a:ln>
            <a:solidFill>
              <a:srgbClr val="1998A7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b="1" dirty="0">
                <a:latin typeface="Consolas" panose="020B0609020204030204" pitchFamily="49" charset="0"/>
              </a:rPr>
              <a:t>Цель</a:t>
            </a:r>
            <a:endParaRPr lang="ru-RU" dirty="0"/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id="{F567E2C2-45CC-CC89-07DE-8BDD6EA041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7860" y="1806107"/>
            <a:ext cx="5510947" cy="3359042"/>
          </a:xfrm>
          <a:ln>
            <a:solidFill>
              <a:srgbClr val="1998A7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216000" lvl="1" indent="450000">
              <a:buNone/>
            </a:pPr>
            <a:endParaRPr lang="ru-RU" sz="2000" kern="100" dirty="0">
              <a:latin typeface="Consolas" panose="020B0609020204030204" pitchFamily="49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16000" lvl="1" indent="450000">
              <a:buNone/>
            </a:pPr>
            <a:r>
              <a:rPr lang="ru-RU" b="1" dirty="0">
                <a:latin typeface="Consolas" panose="020B0609020204030204" pitchFamily="49" charset="0"/>
              </a:rPr>
              <a:t>Цель работы — разработка веб-сервиса «Академик», который автоматизирует полный цикл: от регистрации пользователя до генерации готового сборника статей с гибкой настройкой оформления через конструктор стилей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AEB2CD4-8B00-8567-CC1A-B064390BC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78950" y="6428864"/>
            <a:ext cx="2743200" cy="365125"/>
          </a:xfrm>
        </p:spPr>
        <p:txBody>
          <a:bodyPr/>
          <a:lstStyle/>
          <a:p>
            <a:fld id="{396F60E6-2604-4F83-A184-A60A9D5A98FA}" type="slidenum">
              <a:rPr lang="ru-RU" sz="2000" smtClean="0">
                <a:solidFill>
                  <a:schemeClr val="tx1"/>
                </a:solidFill>
              </a:rPr>
              <a:t>4</a:t>
            </a:fld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E1E9B994-68ED-AD6F-DD4F-42C015BBF601}"/>
              </a:ext>
            </a:extLst>
          </p:cNvPr>
          <p:cNvSpPr txBox="1">
            <a:spLocks/>
          </p:cNvSpPr>
          <p:nvPr/>
        </p:nvSpPr>
        <p:spPr>
          <a:xfrm>
            <a:off x="5875071" y="165697"/>
            <a:ext cx="6316929" cy="761591"/>
          </a:xfrm>
          <a:prstGeom prst="rect">
            <a:avLst/>
          </a:prstGeom>
          <a:solidFill>
            <a:srgbClr val="1998A7"/>
          </a:solidFill>
          <a:ln>
            <a:solidFill>
              <a:srgbClr val="1998A7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rm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>
                <a:solidFill>
                  <a:schemeClr val="bg1"/>
                </a:solidFill>
                <a:latin typeface="Consolas" panose="020B0609020204030204" pitchFamily="49" charset="0"/>
              </a:rPr>
              <a:t>Задачи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26" name="Image 3" descr="preencoded.png">
            <a:extLst>
              <a:ext uri="{FF2B5EF4-FFF2-40B4-BE49-F238E27FC236}">
                <a16:creationId xmlns:a16="http://schemas.microsoft.com/office/drawing/2014/main" id="{157FFCA5-283A-44C1-D71B-E5EFE9898DF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5598" t="47800" r="26086" b="29291"/>
          <a:stretch>
            <a:fillRect/>
          </a:stretch>
        </p:blipFill>
        <p:spPr>
          <a:xfrm>
            <a:off x="6461230" y="1036089"/>
            <a:ext cx="4837101" cy="1249856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234DD5FB-3573-9989-FE34-E57062D2AEDB}"/>
              </a:ext>
            </a:extLst>
          </p:cNvPr>
          <p:cNvSpPr txBox="1"/>
          <p:nvPr/>
        </p:nvSpPr>
        <p:spPr>
          <a:xfrm>
            <a:off x="6791325" y="1126474"/>
            <a:ext cx="469741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34340" indent="-342900">
              <a:buAutoNum type="arabicPeriod"/>
            </a:pPr>
            <a:r>
              <a:rPr lang="ru-RU" b="1" dirty="0">
                <a:latin typeface="Consolas" panose="020B0609020204030204" pitchFamily="49" charset="0"/>
              </a:rPr>
              <a:t>Ролевая система</a:t>
            </a:r>
          </a:p>
          <a:p>
            <a:pPr marL="91440"/>
            <a:r>
              <a:rPr lang="ru-RU" sz="1800" b="1" dirty="0">
                <a:latin typeface="Consolas" panose="020B0609020204030204" pitchFamily="49" charset="0"/>
              </a:rPr>
              <a:t>(Администратор, руководитель секции, рецензент, автор)</a:t>
            </a:r>
          </a:p>
        </p:txBody>
      </p:sp>
      <p:pic>
        <p:nvPicPr>
          <p:cNvPr id="29" name="Image 3" descr="preencoded.png">
            <a:extLst>
              <a:ext uri="{FF2B5EF4-FFF2-40B4-BE49-F238E27FC236}">
                <a16:creationId xmlns:a16="http://schemas.microsoft.com/office/drawing/2014/main" id="{E854B8CC-B4AC-900C-0EB5-013E1623936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5598" t="47800" r="26086" b="29291"/>
          <a:stretch>
            <a:fillRect/>
          </a:stretch>
        </p:blipFill>
        <p:spPr>
          <a:xfrm>
            <a:off x="6461229" y="2179163"/>
            <a:ext cx="4837101" cy="1249856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2247A8F6-08F9-1D1F-1069-5B42E846A4CC}"/>
              </a:ext>
            </a:extLst>
          </p:cNvPr>
          <p:cNvSpPr txBox="1"/>
          <p:nvPr/>
        </p:nvSpPr>
        <p:spPr>
          <a:xfrm>
            <a:off x="6791325" y="2422962"/>
            <a:ext cx="44259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"/>
            <a:r>
              <a:rPr lang="ru-RU" b="1" dirty="0">
                <a:latin typeface="Consolas" panose="020B0609020204030204" pitchFamily="49" charset="0"/>
              </a:rPr>
              <a:t>2. Регистрация и авторизация пользователей</a:t>
            </a:r>
          </a:p>
        </p:txBody>
      </p:sp>
      <p:pic>
        <p:nvPicPr>
          <p:cNvPr id="32" name="Image 3" descr="preencoded.png">
            <a:extLst>
              <a:ext uri="{FF2B5EF4-FFF2-40B4-BE49-F238E27FC236}">
                <a16:creationId xmlns:a16="http://schemas.microsoft.com/office/drawing/2014/main" id="{9E28255C-8C86-8D46-F6F7-B9ED290D6A5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5598" t="47800" r="26086" b="29291"/>
          <a:stretch>
            <a:fillRect/>
          </a:stretch>
        </p:blipFill>
        <p:spPr>
          <a:xfrm>
            <a:off x="6461228" y="3322200"/>
            <a:ext cx="4837101" cy="1249856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7A7E9DD0-5FCB-2E1D-7069-F0298049852D}"/>
              </a:ext>
            </a:extLst>
          </p:cNvPr>
          <p:cNvSpPr txBox="1"/>
          <p:nvPr/>
        </p:nvSpPr>
        <p:spPr>
          <a:xfrm>
            <a:off x="6794884" y="3558378"/>
            <a:ext cx="44773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"/>
            <a:r>
              <a:rPr lang="ru-RU" b="1" dirty="0">
                <a:latin typeface="Consolas" panose="020B0609020204030204" pitchFamily="49" charset="0"/>
              </a:rPr>
              <a:t>3. Создание и управление конференциями и секциями</a:t>
            </a:r>
          </a:p>
        </p:txBody>
      </p:sp>
      <p:pic>
        <p:nvPicPr>
          <p:cNvPr id="37" name="Image 3" descr="preencoded.png">
            <a:extLst>
              <a:ext uri="{FF2B5EF4-FFF2-40B4-BE49-F238E27FC236}">
                <a16:creationId xmlns:a16="http://schemas.microsoft.com/office/drawing/2014/main" id="{996B7B03-152D-79D3-BFD0-837F44BAF73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5598" t="47800" r="26086" b="29291"/>
          <a:stretch>
            <a:fillRect/>
          </a:stretch>
        </p:blipFill>
        <p:spPr>
          <a:xfrm>
            <a:off x="6461227" y="4510100"/>
            <a:ext cx="4837101" cy="1249856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144997F1-AEAE-4CB0-F48F-69862EF17A75}"/>
              </a:ext>
            </a:extLst>
          </p:cNvPr>
          <p:cNvSpPr txBox="1"/>
          <p:nvPr/>
        </p:nvSpPr>
        <p:spPr>
          <a:xfrm>
            <a:off x="6791325" y="4777971"/>
            <a:ext cx="440176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"/>
            <a:r>
              <a:rPr lang="ru-RU" b="1" dirty="0">
                <a:latin typeface="Consolas" panose="020B0609020204030204" pitchFamily="49" charset="0"/>
              </a:rPr>
              <a:t>4. Подача и рецензирование докладов</a:t>
            </a:r>
          </a:p>
        </p:txBody>
      </p:sp>
      <p:pic>
        <p:nvPicPr>
          <p:cNvPr id="42" name="Image 3" descr="preencoded.png">
            <a:extLst>
              <a:ext uri="{FF2B5EF4-FFF2-40B4-BE49-F238E27FC236}">
                <a16:creationId xmlns:a16="http://schemas.microsoft.com/office/drawing/2014/main" id="{BFF843A9-7F41-E567-3325-CF595B0803D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5598" t="47800" r="26086" b="29291"/>
          <a:stretch>
            <a:fillRect/>
          </a:stretch>
        </p:blipFill>
        <p:spPr>
          <a:xfrm>
            <a:off x="6461227" y="5716945"/>
            <a:ext cx="4837101" cy="1249856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E6BE6E8A-3DEB-8EED-675E-EB1818FC83EC}"/>
              </a:ext>
            </a:extLst>
          </p:cNvPr>
          <p:cNvSpPr txBox="1"/>
          <p:nvPr/>
        </p:nvSpPr>
        <p:spPr>
          <a:xfrm>
            <a:off x="6815425" y="6018707"/>
            <a:ext cx="448290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"/>
            <a:r>
              <a:rPr lang="ru-RU" b="1" dirty="0">
                <a:latin typeface="Consolas" panose="020B0609020204030204" pitchFamily="49" charset="0"/>
              </a:rPr>
              <a:t>5. REST API и клиентский интерфейс</a:t>
            </a: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73B3FF5B-36DA-2B56-1259-AC86FD06776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63125" b="82621"/>
          <a:stretch>
            <a:fillRect/>
          </a:stretch>
        </p:blipFill>
        <p:spPr>
          <a:xfrm>
            <a:off x="0" y="5818116"/>
            <a:ext cx="4607632" cy="1221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014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reencoded.png">
            <a:extLst>
              <a:ext uri="{FF2B5EF4-FFF2-40B4-BE49-F238E27FC236}">
                <a16:creationId xmlns:a16="http://schemas.microsoft.com/office/drawing/2014/main" id="{5F194C9A-ADE8-8683-497A-4B03E931B19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3875" t="81916" r="37374"/>
          <a:stretch>
            <a:fillRect/>
          </a:stretch>
        </p:blipFill>
        <p:spPr>
          <a:xfrm>
            <a:off x="-141650" y="5927841"/>
            <a:ext cx="3543300" cy="93015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C17DAF-94DA-EC64-F330-7D4B904D88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39340"/>
            <a:ext cx="12192000" cy="908263"/>
          </a:xfrm>
          <a:solidFill>
            <a:srgbClr val="1998A7"/>
          </a:solidFill>
          <a:ln>
            <a:solidFill>
              <a:srgbClr val="1998A7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b="1" dirty="0">
                <a:latin typeface="Consolas" panose="020B0609020204030204" pitchFamily="49" charset="0"/>
              </a:rPr>
              <a:t>Ролевая модель</a:t>
            </a:r>
            <a:endParaRPr lang="ru-RU" dirty="0">
              <a:latin typeface="Consolas" panose="020B0609020204030204" pitchFamily="49" charset="0"/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1CD4FEBE-4319-73EF-6947-95205074E78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618981"/>
              </p:ext>
            </p:extLst>
          </p:nvPr>
        </p:nvGraphicFramePr>
        <p:xfrm>
          <a:off x="169738" y="1439481"/>
          <a:ext cx="11852524" cy="4906536"/>
        </p:xfrm>
        <a:graphic>
          <a:graphicData uri="http://schemas.openxmlformats.org/drawingml/2006/table">
            <a:tbl>
              <a:tblPr>
                <a:tableStyleId>{9DCAF9ED-07DC-4A11-8D7F-57B35C25682E}</a:tableStyleId>
              </a:tblPr>
              <a:tblGrid>
                <a:gridCol w="3492190">
                  <a:extLst>
                    <a:ext uri="{9D8B030D-6E8A-4147-A177-3AD203B41FA5}">
                      <a16:colId xmlns:a16="http://schemas.microsoft.com/office/drawing/2014/main" val="835514074"/>
                    </a:ext>
                  </a:extLst>
                </a:gridCol>
                <a:gridCol w="8360334">
                  <a:extLst>
                    <a:ext uri="{9D8B030D-6E8A-4147-A177-3AD203B41FA5}">
                      <a16:colId xmlns:a16="http://schemas.microsoft.com/office/drawing/2014/main" val="2466303904"/>
                    </a:ext>
                  </a:extLst>
                </a:gridCol>
              </a:tblGrid>
              <a:tr h="748317"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ru-RU" sz="3200" b="1" dirty="0">
                          <a:effectLst/>
                        </a:rPr>
                        <a:t>Роль</a:t>
                      </a:r>
                      <a:endParaRPr lang="ru-RU" sz="3200" b="1" dirty="0"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64507" marR="71674" marT="44796" marB="4479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ru-RU" sz="3200" b="1" dirty="0">
                          <a:effectLst/>
                        </a:rPr>
                        <a:t>Права доступа</a:t>
                      </a:r>
                      <a:endParaRPr lang="ru-RU" sz="3200" b="1" dirty="0"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71674" marR="71674" marT="44796" marB="4479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6092307"/>
                  </a:ext>
                </a:extLst>
              </a:tr>
              <a:tr h="1261599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Администратор</a:t>
                      </a:r>
                      <a:endParaRPr lang="ru-RU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olas" panose="020B0609020204030204" pitchFamily="49" charset="0"/>
                      </a:endParaRPr>
                    </a:p>
                  </a:txBody>
                  <a:tcPr marL="64507" marR="71674" marT="44796" marB="4479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ts val="1875"/>
                        </a:lnSpc>
                        <a:buFont typeface="Wingdings" panose="05000000000000000000" pitchFamily="2" charset="2"/>
                        <a:buChar char="q"/>
                      </a:pPr>
                      <a:r>
                        <a:rPr lang="ru-RU" sz="2000" b="0" dirty="0">
                          <a:effectLst/>
                        </a:rPr>
                        <a:t>создание конференций</a:t>
                      </a:r>
                    </a:p>
                    <a:p>
                      <a:pPr marL="342900" indent="-342900">
                        <a:lnSpc>
                          <a:spcPts val="1875"/>
                        </a:lnSpc>
                        <a:buFont typeface="Wingdings" panose="05000000000000000000" pitchFamily="2" charset="2"/>
                        <a:buChar char="q"/>
                      </a:pPr>
                      <a:r>
                        <a:rPr lang="ru-RU" sz="2000" b="0" dirty="0">
                          <a:effectLst/>
                        </a:rPr>
                        <a:t>управление пользователями</a:t>
                      </a:r>
                    </a:p>
                    <a:p>
                      <a:pPr marL="342900" indent="-342900">
                        <a:lnSpc>
                          <a:spcPts val="1875"/>
                        </a:lnSpc>
                        <a:buFont typeface="Wingdings" panose="05000000000000000000" pitchFamily="2" charset="2"/>
                        <a:buChar char="q"/>
                      </a:pPr>
                      <a:r>
                        <a:rPr lang="ru-RU" sz="2000" b="0" dirty="0">
                          <a:effectLst/>
                        </a:rPr>
                        <a:t>назначение руководителей секций</a:t>
                      </a:r>
                      <a:endParaRPr lang="ru-RU" sz="2000" b="0" dirty="0"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71674" marR="64507" marT="44796" marB="4479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6516088"/>
                  </a:ext>
                </a:extLst>
              </a:tr>
              <a:tr h="1372811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Руководитель секции</a:t>
                      </a:r>
                      <a:endParaRPr lang="ru-RU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olas" panose="020B0609020204030204" pitchFamily="49" charset="0"/>
                      </a:endParaRPr>
                    </a:p>
                  </a:txBody>
                  <a:tcPr marL="64507" marR="71674" marT="44796" marB="4479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ts val="1875"/>
                        </a:lnSpc>
                        <a:buFont typeface="Wingdings" panose="05000000000000000000" pitchFamily="2" charset="2"/>
                        <a:buChar char="q"/>
                      </a:pPr>
                      <a:r>
                        <a:rPr lang="ru-RU" sz="2000" b="0" dirty="0">
                          <a:effectLst/>
                        </a:rPr>
                        <a:t>назначение рецензентов</a:t>
                      </a:r>
                    </a:p>
                    <a:p>
                      <a:pPr marL="342900" indent="-342900">
                        <a:lnSpc>
                          <a:spcPts val="1875"/>
                        </a:lnSpc>
                        <a:buFont typeface="Wingdings" panose="05000000000000000000" pitchFamily="2" charset="2"/>
                        <a:buChar char="q"/>
                      </a:pPr>
                      <a:r>
                        <a:rPr lang="ru-RU" sz="2000" b="0" dirty="0">
                          <a:effectLst/>
                        </a:rPr>
                        <a:t>мониторинг рецензирования</a:t>
                      </a:r>
                    </a:p>
                    <a:p>
                      <a:pPr marL="342900" indent="-342900">
                        <a:lnSpc>
                          <a:spcPts val="1875"/>
                        </a:lnSpc>
                        <a:buFont typeface="Wingdings" panose="05000000000000000000" pitchFamily="2" charset="2"/>
                        <a:buChar char="q"/>
                      </a:pPr>
                      <a:r>
                        <a:rPr lang="ru-RU" sz="2000" b="0" dirty="0">
                          <a:effectLst/>
                        </a:rPr>
                        <a:t>принятие итоговых решений</a:t>
                      </a:r>
                      <a:endParaRPr lang="ru-RU" sz="2000" b="0" dirty="0"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71674" marR="64507" marT="44796" marB="4479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2068638"/>
                  </a:ext>
                </a:extLst>
              </a:tr>
              <a:tr h="867409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Рецензент</a:t>
                      </a:r>
                      <a:endParaRPr lang="ru-RU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olas" panose="020B0609020204030204" pitchFamily="49" charset="0"/>
                      </a:endParaRPr>
                    </a:p>
                  </a:txBody>
                  <a:tcPr marL="64507" marR="71674" marT="44796" marB="4479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ts val="1875"/>
                        </a:lnSpc>
                        <a:buFont typeface="Wingdings" panose="05000000000000000000" pitchFamily="2" charset="2"/>
                        <a:buChar char="q"/>
                      </a:pPr>
                      <a:r>
                        <a:rPr lang="ru-RU" sz="2000" b="0" dirty="0">
                          <a:effectLst/>
                        </a:rPr>
                        <a:t>написание рецензий по установленным критериям</a:t>
                      </a:r>
                      <a:endParaRPr lang="ru-RU" sz="2000" b="0" dirty="0"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71674" marR="64507" marT="44796" marB="4479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10120573"/>
                  </a:ext>
                </a:extLst>
              </a:tr>
              <a:tr h="65640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Автор</a:t>
                      </a:r>
                      <a:endParaRPr lang="ru-RU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olas" panose="020B0609020204030204" pitchFamily="49" charset="0"/>
                      </a:endParaRPr>
                    </a:p>
                  </a:txBody>
                  <a:tcPr marL="64507" marR="71674" marT="44796" marB="4479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lnSpc>
                          <a:spcPts val="1875"/>
                        </a:lnSpc>
                        <a:buFont typeface="Wingdings" panose="05000000000000000000" pitchFamily="2" charset="2"/>
                        <a:buChar char="q"/>
                      </a:pPr>
                      <a:r>
                        <a:rPr lang="ru-RU" sz="2000" b="0" dirty="0">
                          <a:effectLst/>
                        </a:rPr>
                        <a:t>подача докладов</a:t>
                      </a:r>
                    </a:p>
                    <a:p>
                      <a:pPr marL="342900" indent="-342900">
                        <a:lnSpc>
                          <a:spcPts val="1875"/>
                        </a:lnSpc>
                        <a:buFont typeface="Wingdings" panose="05000000000000000000" pitchFamily="2" charset="2"/>
                        <a:buChar char="q"/>
                      </a:pPr>
                      <a:r>
                        <a:rPr lang="ru-RU" sz="2000" b="0" dirty="0">
                          <a:effectLst/>
                        </a:rPr>
                        <a:t>доработка по замечаниям просмотр рецензий</a:t>
                      </a:r>
                      <a:endParaRPr lang="ru-RU" sz="2000" b="0" dirty="0"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71674" marR="64507" marT="44796" marB="4479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3935999"/>
                  </a:ext>
                </a:extLst>
              </a:tr>
            </a:tbl>
          </a:graphicData>
        </a:graphic>
      </p:graphicFrame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id="{0735FB69-C034-B8BD-CDC1-C3AA5EDB4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98000" y="6346017"/>
            <a:ext cx="2743200" cy="365125"/>
          </a:xfrm>
        </p:spPr>
        <p:txBody>
          <a:bodyPr/>
          <a:lstStyle/>
          <a:p>
            <a:fld id="{396F60E6-2604-4F83-A184-A60A9D5A98FA}" type="slidenum">
              <a:rPr lang="ru-RU" sz="2000" smtClean="0">
                <a:solidFill>
                  <a:schemeClr val="tx1"/>
                </a:solidFill>
              </a:rPr>
              <a:t>5</a:t>
            </a:fld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84584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D14032-8D2C-4A4B-BD13-2637C952F5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36525"/>
            <a:ext cx="12192000" cy="556551"/>
          </a:xfrm>
          <a:solidFill>
            <a:srgbClr val="1998A7"/>
          </a:solidFill>
          <a:ln>
            <a:solidFill>
              <a:srgbClr val="1998A7"/>
            </a:solidFill>
          </a:ln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bg1"/>
                </a:solidFill>
                <a:latin typeface="Consolas" panose="020B0609020204030204" pitchFamily="49" charset="0"/>
              </a:rPr>
              <a:t>Бизнес-логика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DDC6809-1039-71EC-CF81-0E99FA87009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37" t="579" r="563" b="72179"/>
          <a:stretch>
            <a:fillRect/>
          </a:stretch>
        </p:blipFill>
        <p:spPr>
          <a:xfrm>
            <a:off x="38251" y="874919"/>
            <a:ext cx="5728104" cy="168331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C3489B6-C73B-EBBA-9310-DB4EE2F6CB8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26" t="30734" r="1378" b="41468"/>
          <a:stretch>
            <a:fillRect/>
          </a:stretch>
        </p:blipFill>
        <p:spPr>
          <a:xfrm>
            <a:off x="6609455" y="822711"/>
            <a:ext cx="5228650" cy="17355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E09038E-B1CE-8F4C-B983-677FA2E9E5F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03" t="62050" r="1314" b="1581"/>
          <a:stretch>
            <a:fillRect/>
          </a:stretch>
        </p:blipFill>
        <p:spPr>
          <a:xfrm>
            <a:off x="6609456" y="3132837"/>
            <a:ext cx="5228650" cy="23338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3043A4D-320F-0094-D962-44EAF61A825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241" t="2805" r="3435" b="6820"/>
          <a:stretch>
            <a:fillRect/>
          </a:stretch>
        </p:blipFill>
        <p:spPr>
          <a:xfrm>
            <a:off x="38251" y="2990149"/>
            <a:ext cx="5728104" cy="181056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9A72608-213F-8837-DA9F-DAE2A338E76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7216" t="9041" r="6374" b="12584"/>
          <a:stretch>
            <a:fillRect/>
          </a:stretch>
        </p:blipFill>
        <p:spPr>
          <a:xfrm>
            <a:off x="0" y="5477778"/>
            <a:ext cx="5766355" cy="13238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C8B4753-A4E5-7789-2F0E-70D8AFF38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7077" y="6436508"/>
            <a:ext cx="2743200" cy="365125"/>
          </a:xfrm>
        </p:spPr>
        <p:txBody>
          <a:bodyPr/>
          <a:lstStyle/>
          <a:p>
            <a:fld id="{396F60E6-2604-4F83-A184-A60A9D5A98FA}" type="slidenum">
              <a:rPr lang="ru-RU" sz="2000" smtClean="0">
                <a:solidFill>
                  <a:schemeClr val="tx1"/>
                </a:solidFill>
              </a:rPr>
              <a:t>6</a:t>
            </a:fld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5" name="Стрелка: вправо 14">
            <a:extLst>
              <a:ext uri="{FF2B5EF4-FFF2-40B4-BE49-F238E27FC236}">
                <a16:creationId xmlns:a16="http://schemas.microsoft.com/office/drawing/2014/main" id="{850BB362-6794-791A-51FB-8E26F65AE2FC}"/>
              </a:ext>
            </a:extLst>
          </p:cNvPr>
          <p:cNvSpPr/>
          <p:nvPr/>
        </p:nvSpPr>
        <p:spPr>
          <a:xfrm>
            <a:off x="5901073" y="1384676"/>
            <a:ext cx="659287" cy="381979"/>
          </a:xfrm>
          <a:prstGeom prst="rightArrow">
            <a:avLst/>
          </a:prstGeom>
          <a:solidFill>
            <a:srgbClr val="1998A7"/>
          </a:solidFill>
          <a:ln>
            <a:solidFill>
              <a:srgbClr val="1998A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1998A7"/>
                </a:solidFill>
              </a:ln>
              <a:solidFill>
                <a:srgbClr val="1998A7"/>
              </a:solidFill>
            </a:endParaRPr>
          </a:p>
        </p:txBody>
      </p:sp>
      <p:sp>
        <p:nvSpPr>
          <p:cNvPr id="16" name="Стрелка: вправо 15">
            <a:extLst>
              <a:ext uri="{FF2B5EF4-FFF2-40B4-BE49-F238E27FC236}">
                <a16:creationId xmlns:a16="http://schemas.microsoft.com/office/drawing/2014/main" id="{1605EC8C-3337-E102-13A9-481F95C8F7A5}"/>
              </a:ext>
            </a:extLst>
          </p:cNvPr>
          <p:cNvSpPr/>
          <p:nvPr/>
        </p:nvSpPr>
        <p:spPr>
          <a:xfrm rot="5400000">
            <a:off x="8994972" y="2674306"/>
            <a:ext cx="441748" cy="342462"/>
          </a:xfrm>
          <a:prstGeom prst="rightArrow">
            <a:avLst/>
          </a:prstGeom>
          <a:solidFill>
            <a:srgbClr val="1998A7"/>
          </a:solidFill>
          <a:ln>
            <a:solidFill>
              <a:srgbClr val="1998A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1998A7"/>
                </a:solidFill>
              </a:ln>
              <a:solidFill>
                <a:srgbClr val="1998A7"/>
              </a:solidFill>
            </a:endParaRPr>
          </a:p>
        </p:txBody>
      </p:sp>
      <p:sp>
        <p:nvSpPr>
          <p:cNvPr id="19" name="Стрелка: вправо 18">
            <a:extLst>
              <a:ext uri="{FF2B5EF4-FFF2-40B4-BE49-F238E27FC236}">
                <a16:creationId xmlns:a16="http://schemas.microsoft.com/office/drawing/2014/main" id="{F792FAD0-6932-26F5-AFA0-669358D1B576}"/>
              </a:ext>
            </a:extLst>
          </p:cNvPr>
          <p:cNvSpPr/>
          <p:nvPr/>
        </p:nvSpPr>
        <p:spPr>
          <a:xfrm rot="5400000">
            <a:off x="2654430" y="4948835"/>
            <a:ext cx="469657" cy="362034"/>
          </a:xfrm>
          <a:prstGeom prst="rightArrow">
            <a:avLst/>
          </a:prstGeom>
          <a:solidFill>
            <a:srgbClr val="1998A7"/>
          </a:solidFill>
          <a:ln>
            <a:solidFill>
              <a:srgbClr val="1998A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1998A7"/>
                </a:solidFill>
              </a:ln>
              <a:solidFill>
                <a:srgbClr val="1998A7"/>
              </a:solidFill>
            </a:endParaRPr>
          </a:p>
        </p:txBody>
      </p:sp>
      <p:sp>
        <p:nvSpPr>
          <p:cNvPr id="20" name="Стрелка: вправо 19">
            <a:extLst>
              <a:ext uri="{FF2B5EF4-FFF2-40B4-BE49-F238E27FC236}">
                <a16:creationId xmlns:a16="http://schemas.microsoft.com/office/drawing/2014/main" id="{07546CDC-5226-79F7-C454-D586DFFF535C}"/>
              </a:ext>
            </a:extLst>
          </p:cNvPr>
          <p:cNvSpPr/>
          <p:nvPr/>
        </p:nvSpPr>
        <p:spPr>
          <a:xfrm rot="10800000">
            <a:off x="5833714" y="3704442"/>
            <a:ext cx="659287" cy="381979"/>
          </a:xfrm>
          <a:prstGeom prst="rightArrow">
            <a:avLst/>
          </a:prstGeom>
          <a:solidFill>
            <a:srgbClr val="1998A7"/>
          </a:solidFill>
          <a:ln>
            <a:solidFill>
              <a:srgbClr val="1998A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n>
                <a:solidFill>
                  <a:srgbClr val="1998A7"/>
                </a:solidFill>
              </a:ln>
              <a:solidFill>
                <a:srgbClr val="1998A7"/>
              </a:solidFill>
            </a:endParaRPr>
          </a:p>
        </p:txBody>
      </p:sp>
      <p:sp>
        <p:nvSpPr>
          <p:cNvPr id="21" name="Овал 20">
            <a:extLst>
              <a:ext uri="{FF2B5EF4-FFF2-40B4-BE49-F238E27FC236}">
                <a16:creationId xmlns:a16="http://schemas.microsoft.com/office/drawing/2014/main" id="{81E65947-B901-9764-B9D9-8B8651B37EF5}"/>
              </a:ext>
            </a:extLst>
          </p:cNvPr>
          <p:cNvSpPr/>
          <p:nvPr/>
        </p:nvSpPr>
        <p:spPr>
          <a:xfrm>
            <a:off x="118134" y="1451092"/>
            <a:ext cx="339061" cy="315563"/>
          </a:xfrm>
          <a:prstGeom prst="ellipse">
            <a:avLst/>
          </a:prstGeom>
          <a:solidFill>
            <a:srgbClr val="1998A7"/>
          </a:solidFill>
          <a:ln>
            <a:solidFill>
              <a:srgbClr val="1998A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Consolas" panose="020B0609020204030204" pitchFamily="49" charset="0"/>
              </a:rPr>
              <a:t>1</a:t>
            </a:r>
          </a:p>
        </p:txBody>
      </p:sp>
      <p:sp>
        <p:nvSpPr>
          <p:cNvPr id="22" name="Овал 21">
            <a:extLst>
              <a:ext uri="{FF2B5EF4-FFF2-40B4-BE49-F238E27FC236}">
                <a16:creationId xmlns:a16="http://schemas.microsoft.com/office/drawing/2014/main" id="{A68F3EF3-B244-4F86-08E6-7D258688C3BC}"/>
              </a:ext>
            </a:extLst>
          </p:cNvPr>
          <p:cNvSpPr/>
          <p:nvPr/>
        </p:nvSpPr>
        <p:spPr>
          <a:xfrm>
            <a:off x="6695077" y="1437992"/>
            <a:ext cx="346735" cy="316643"/>
          </a:xfrm>
          <a:prstGeom prst="ellipse">
            <a:avLst/>
          </a:prstGeom>
          <a:solidFill>
            <a:srgbClr val="1998A7"/>
          </a:solidFill>
          <a:ln>
            <a:solidFill>
              <a:srgbClr val="1998A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Consolas" panose="020B0609020204030204" pitchFamily="49" charset="0"/>
              </a:rPr>
              <a:t>2</a:t>
            </a:r>
          </a:p>
        </p:txBody>
      </p:sp>
      <p:sp>
        <p:nvSpPr>
          <p:cNvPr id="23" name="Овал 22">
            <a:extLst>
              <a:ext uri="{FF2B5EF4-FFF2-40B4-BE49-F238E27FC236}">
                <a16:creationId xmlns:a16="http://schemas.microsoft.com/office/drawing/2014/main" id="{59B16B52-B5CF-37F5-2EE3-6B0C8F3CECDB}"/>
              </a:ext>
            </a:extLst>
          </p:cNvPr>
          <p:cNvSpPr/>
          <p:nvPr/>
        </p:nvSpPr>
        <p:spPr>
          <a:xfrm>
            <a:off x="6695078" y="4126543"/>
            <a:ext cx="346735" cy="346439"/>
          </a:xfrm>
          <a:prstGeom prst="ellipse">
            <a:avLst/>
          </a:prstGeom>
          <a:solidFill>
            <a:srgbClr val="1998A7"/>
          </a:solidFill>
          <a:ln>
            <a:solidFill>
              <a:srgbClr val="1998A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Consolas" panose="020B0609020204030204" pitchFamily="49" charset="0"/>
              </a:rPr>
              <a:t>3</a:t>
            </a:r>
          </a:p>
        </p:txBody>
      </p:sp>
      <p:sp>
        <p:nvSpPr>
          <p:cNvPr id="24" name="Овал 23">
            <a:extLst>
              <a:ext uri="{FF2B5EF4-FFF2-40B4-BE49-F238E27FC236}">
                <a16:creationId xmlns:a16="http://schemas.microsoft.com/office/drawing/2014/main" id="{6820806E-5D42-4C4D-0A93-5EA75EE6C0F9}"/>
              </a:ext>
            </a:extLst>
          </p:cNvPr>
          <p:cNvSpPr/>
          <p:nvPr/>
        </p:nvSpPr>
        <p:spPr>
          <a:xfrm>
            <a:off x="118134" y="3895431"/>
            <a:ext cx="346735" cy="346439"/>
          </a:xfrm>
          <a:prstGeom prst="ellipse">
            <a:avLst/>
          </a:prstGeom>
          <a:solidFill>
            <a:srgbClr val="1998A7"/>
          </a:solidFill>
          <a:ln>
            <a:solidFill>
              <a:srgbClr val="1998A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Consolas" panose="020B0609020204030204" pitchFamily="49" charset="0"/>
              </a:rPr>
              <a:t>4</a:t>
            </a:r>
          </a:p>
        </p:txBody>
      </p:sp>
      <p:sp>
        <p:nvSpPr>
          <p:cNvPr id="25" name="Овал 24">
            <a:extLst>
              <a:ext uri="{FF2B5EF4-FFF2-40B4-BE49-F238E27FC236}">
                <a16:creationId xmlns:a16="http://schemas.microsoft.com/office/drawing/2014/main" id="{4AF8C33A-8CF5-4279-E34E-B81051EBB650}"/>
              </a:ext>
            </a:extLst>
          </p:cNvPr>
          <p:cNvSpPr/>
          <p:nvPr/>
        </p:nvSpPr>
        <p:spPr>
          <a:xfrm>
            <a:off x="118135" y="5966485"/>
            <a:ext cx="346735" cy="346439"/>
          </a:xfrm>
          <a:prstGeom prst="ellipse">
            <a:avLst/>
          </a:prstGeom>
          <a:solidFill>
            <a:srgbClr val="1998A7"/>
          </a:solidFill>
          <a:ln>
            <a:solidFill>
              <a:srgbClr val="1998A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Consolas" panose="020B0609020204030204" pitchFamily="49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8333781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9009F489-5A85-1FC4-1143-C322BAE3D4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02518"/>
            <a:ext cx="12191999" cy="895968"/>
          </a:xfrm>
          <a:solidFill>
            <a:srgbClr val="1998A7"/>
          </a:solidFill>
          <a:ln>
            <a:solidFill>
              <a:srgbClr val="1998A7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b="1" dirty="0">
                <a:latin typeface="Consolas" panose="020B0609020204030204" pitchFamily="49" charset="0"/>
              </a:rPr>
              <a:t>Диаграмма </a:t>
            </a:r>
            <a:r>
              <a:rPr lang="en-US" b="1" dirty="0">
                <a:latin typeface="Consolas" panose="020B0609020204030204" pitchFamily="49" charset="0"/>
              </a:rPr>
              <a:t>USE-CASE</a:t>
            </a:r>
            <a:endParaRPr lang="ru-RU" b="1" dirty="0">
              <a:latin typeface="Consolas" panose="020B0609020204030204" pitchFamily="49" charset="0"/>
            </a:endParaRPr>
          </a:p>
        </p:txBody>
      </p:sp>
      <p:sp>
        <p:nvSpPr>
          <p:cNvPr id="45" name="Номер слайда 44">
            <a:extLst>
              <a:ext uri="{FF2B5EF4-FFF2-40B4-BE49-F238E27FC236}">
                <a16:creationId xmlns:a16="http://schemas.microsoft.com/office/drawing/2014/main" id="{74C954A4-F60D-9919-78CA-EF3A81AC5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92631" y="6410801"/>
            <a:ext cx="2743200" cy="365125"/>
          </a:xfrm>
        </p:spPr>
        <p:txBody>
          <a:bodyPr/>
          <a:lstStyle/>
          <a:p>
            <a:fld id="{396F60E6-2604-4F83-A184-A60A9D5A98FA}" type="slidenum">
              <a:rPr lang="ru-RU" sz="2000" smtClean="0">
                <a:solidFill>
                  <a:schemeClr val="tx1"/>
                </a:solidFill>
              </a:rPr>
              <a:t>7</a:t>
            </a:fld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A4559A41-32DC-315E-9719-9A9595AD04D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9553"/>
          <a:stretch>
            <a:fillRect/>
          </a:stretch>
        </p:blipFill>
        <p:spPr>
          <a:xfrm>
            <a:off x="101681" y="1098486"/>
            <a:ext cx="6470166" cy="52146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7993FB19-B08A-CE23-77E8-31862F5A507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1342" r="20730"/>
          <a:stretch>
            <a:fillRect/>
          </a:stretch>
        </p:blipFill>
        <p:spPr>
          <a:xfrm>
            <a:off x="6694943" y="1369945"/>
            <a:ext cx="5395376" cy="47511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Овал 27">
            <a:extLst>
              <a:ext uri="{FF2B5EF4-FFF2-40B4-BE49-F238E27FC236}">
                <a16:creationId xmlns:a16="http://schemas.microsoft.com/office/drawing/2014/main" id="{B58B49AB-DEF7-51C9-A6BA-61537DEA1520}"/>
              </a:ext>
            </a:extLst>
          </p:cNvPr>
          <p:cNvSpPr/>
          <p:nvPr/>
        </p:nvSpPr>
        <p:spPr>
          <a:xfrm>
            <a:off x="877579" y="3007087"/>
            <a:ext cx="1061686" cy="650513"/>
          </a:xfrm>
          <a:prstGeom prst="ellipse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noFill/>
            </a:endParaRPr>
          </a:p>
        </p:txBody>
      </p:sp>
      <p:sp>
        <p:nvSpPr>
          <p:cNvPr id="29" name="Овал 28">
            <a:extLst>
              <a:ext uri="{FF2B5EF4-FFF2-40B4-BE49-F238E27FC236}">
                <a16:creationId xmlns:a16="http://schemas.microsoft.com/office/drawing/2014/main" id="{7770E123-B721-C7E1-28F5-DB27CD349A15}"/>
              </a:ext>
            </a:extLst>
          </p:cNvPr>
          <p:cNvSpPr/>
          <p:nvPr/>
        </p:nvSpPr>
        <p:spPr>
          <a:xfrm>
            <a:off x="877579" y="5005650"/>
            <a:ext cx="1265226" cy="650513"/>
          </a:xfrm>
          <a:prstGeom prst="ellipse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noFill/>
            </a:endParaRPr>
          </a:p>
        </p:txBody>
      </p:sp>
      <p:sp>
        <p:nvSpPr>
          <p:cNvPr id="30" name="Овал 29">
            <a:extLst>
              <a:ext uri="{FF2B5EF4-FFF2-40B4-BE49-F238E27FC236}">
                <a16:creationId xmlns:a16="http://schemas.microsoft.com/office/drawing/2014/main" id="{D7413CD5-FD81-BDB9-5073-4C4BB9A8F0C4}"/>
              </a:ext>
            </a:extLst>
          </p:cNvPr>
          <p:cNvSpPr/>
          <p:nvPr/>
        </p:nvSpPr>
        <p:spPr>
          <a:xfrm>
            <a:off x="2027698" y="2643987"/>
            <a:ext cx="1371496" cy="565619"/>
          </a:xfrm>
          <a:prstGeom prst="ellipse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noFill/>
            </a:endParaRPr>
          </a:p>
        </p:txBody>
      </p:sp>
      <p:sp>
        <p:nvSpPr>
          <p:cNvPr id="31" name="Овал 30">
            <a:extLst>
              <a:ext uri="{FF2B5EF4-FFF2-40B4-BE49-F238E27FC236}">
                <a16:creationId xmlns:a16="http://schemas.microsoft.com/office/drawing/2014/main" id="{DF1A10DD-B4EF-2FCB-F3DF-0BA7C89D4E7A}"/>
              </a:ext>
            </a:extLst>
          </p:cNvPr>
          <p:cNvSpPr/>
          <p:nvPr/>
        </p:nvSpPr>
        <p:spPr>
          <a:xfrm>
            <a:off x="771310" y="1458552"/>
            <a:ext cx="1371495" cy="650513"/>
          </a:xfrm>
          <a:prstGeom prst="ellipse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noFill/>
            </a:endParaRPr>
          </a:p>
        </p:txBody>
      </p:sp>
      <p:sp>
        <p:nvSpPr>
          <p:cNvPr id="32" name="Овал 31">
            <a:extLst>
              <a:ext uri="{FF2B5EF4-FFF2-40B4-BE49-F238E27FC236}">
                <a16:creationId xmlns:a16="http://schemas.microsoft.com/office/drawing/2014/main" id="{FB6A868C-0791-410A-3643-44EBBBBA0C18}"/>
              </a:ext>
            </a:extLst>
          </p:cNvPr>
          <p:cNvSpPr/>
          <p:nvPr/>
        </p:nvSpPr>
        <p:spPr>
          <a:xfrm>
            <a:off x="4227885" y="4073375"/>
            <a:ext cx="1371495" cy="650513"/>
          </a:xfrm>
          <a:prstGeom prst="ellipse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noFill/>
            </a:endParaRPr>
          </a:p>
        </p:txBody>
      </p:sp>
      <p:sp>
        <p:nvSpPr>
          <p:cNvPr id="33" name="Овал 32">
            <a:extLst>
              <a:ext uri="{FF2B5EF4-FFF2-40B4-BE49-F238E27FC236}">
                <a16:creationId xmlns:a16="http://schemas.microsoft.com/office/drawing/2014/main" id="{9553CEE6-57BF-C3AC-34EC-D1A4AD0F5683}"/>
              </a:ext>
            </a:extLst>
          </p:cNvPr>
          <p:cNvSpPr/>
          <p:nvPr/>
        </p:nvSpPr>
        <p:spPr>
          <a:xfrm>
            <a:off x="5693645" y="4158524"/>
            <a:ext cx="966711" cy="480213"/>
          </a:xfrm>
          <a:prstGeom prst="ellipse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noFill/>
            </a:endParaRPr>
          </a:p>
        </p:txBody>
      </p:sp>
      <p:sp>
        <p:nvSpPr>
          <p:cNvPr id="34" name="Овал 33">
            <a:extLst>
              <a:ext uri="{FF2B5EF4-FFF2-40B4-BE49-F238E27FC236}">
                <a16:creationId xmlns:a16="http://schemas.microsoft.com/office/drawing/2014/main" id="{C4726863-9AEF-90AA-0B3C-AB6F599C1810}"/>
              </a:ext>
            </a:extLst>
          </p:cNvPr>
          <p:cNvSpPr/>
          <p:nvPr/>
        </p:nvSpPr>
        <p:spPr>
          <a:xfrm>
            <a:off x="2545338" y="4907497"/>
            <a:ext cx="1371495" cy="650513"/>
          </a:xfrm>
          <a:prstGeom prst="ellipse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noFill/>
            </a:endParaRPr>
          </a:p>
        </p:txBody>
      </p:sp>
      <p:sp>
        <p:nvSpPr>
          <p:cNvPr id="35" name="Овал 34">
            <a:extLst>
              <a:ext uri="{FF2B5EF4-FFF2-40B4-BE49-F238E27FC236}">
                <a16:creationId xmlns:a16="http://schemas.microsoft.com/office/drawing/2014/main" id="{BBF70036-7F88-0ACC-9F60-5AB10737C75A}"/>
              </a:ext>
            </a:extLst>
          </p:cNvPr>
          <p:cNvSpPr/>
          <p:nvPr/>
        </p:nvSpPr>
        <p:spPr>
          <a:xfrm>
            <a:off x="1859590" y="5586206"/>
            <a:ext cx="1371495" cy="650513"/>
          </a:xfrm>
          <a:prstGeom prst="ellipse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noFill/>
            </a:endParaRPr>
          </a:p>
        </p:txBody>
      </p:sp>
      <p:sp>
        <p:nvSpPr>
          <p:cNvPr id="36" name="Овал 35">
            <a:extLst>
              <a:ext uri="{FF2B5EF4-FFF2-40B4-BE49-F238E27FC236}">
                <a16:creationId xmlns:a16="http://schemas.microsoft.com/office/drawing/2014/main" id="{3A5BCF50-51D7-7531-43FB-882A3AA45D6B}"/>
              </a:ext>
            </a:extLst>
          </p:cNvPr>
          <p:cNvSpPr/>
          <p:nvPr/>
        </p:nvSpPr>
        <p:spPr>
          <a:xfrm>
            <a:off x="7737165" y="2778487"/>
            <a:ext cx="1371495" cy="650513"/>
          </a:xfrm>
          <a:prstGeom prst="ellipse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noFill/>
            </a:endParaRPr>
          </a:p>
        </p:txBody>
      </p:sp>
      <p:sp>
        <p:nvSpPr>
          <p:cNvPr id="37" name="Овал 36">
            <a:extLst>
              <a:ext uri="{FF2B5EF4-FFF2-40B4-BE49-F238E27FC236}">
                <a16:creationId xmlns:a16="http://schemas.microsoft.com/office/drawing/2014/main" id="{FB9852C7-7DB3-E3C5-147A-C3DBAE9AC4FA}"/>
              </a:ext>
            </a:extLst>
          </p:cNvPr>
          <p:cNvSpPr/>
          <p:nvPr/>
        </p:nvSpPr>
        <p:spPr>
          <a:xfrm>
            <a:off x="7737165" y="1369945"/>
            <a:ext cx="1371495" cy="650513"/>
          </a:xfrm>
          <a:prstGeom prst="ellipse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noFill/>
            </a:endParaRPr>
          </a:p>
        </p:txBody>
      </p:sp>
      <p:sp>
        <p:nvSpPr>
          <p:cNvPr id="38" name="Овал 37">
            <a:extLst>
              <a:ext uri="{FF2B5EF4-FFF2-40B4-BE49-F238E27FC236}">
                <a16:creationId xmlns:a16="http://schemas.microsoft.com/office/drawing/2014/main" id="{2BF72246-4C43-CF04-1BFE-C16FB31AEDD9}"/>
              </a:ext>
            </a:extLst>
          </p:cNvPr>
          <p:cNvSpPr/>
          <p:nvPr/>
        </p:nvSpPr>
        <p:spPr>
          <a:xfrm>
            <a:off x="8105380" y="3809509"/>
            <a:ext cx="1371495" cy="650513"/>
          </a:xfrm>
          <a:prstGeom prst="ellipse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noFill/>
            </a:endParaRPr>
          </a:p>
        </p:txBody>
      </p:sp>
      <p:sp>
        <p:nvSpPr>
          <p:cNvPr id="39" name="Овал 38">
            <a:extLst>
              <a:ext uri="{FF2B5EF4-FFF2-40B4-BE49-F238E27FC236}">
                <a16:creationId xmlns:a16="http://schemas.microsoft.com/office/drawing/2014/main" id="{191C2AF0-4456-38EC-C3FB-FA96C304EE63}"/>
              </a:ext>
            </a:extLst>
          </p:cNvPr>
          <p:cNvSpPr/>
          <p:nvPr/>
        </p:nvSpPr>
        <p:spPr>
          <a:xfrm>
            <a:off x="7737165" y="4660815"/>
            <a:ext cx="889748" cy="493364"/>
          </a:xfrm>
          <a:prstGeom prst="ellipse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noFill/>
            </a:endParaRPr>
          </a:p>
        </p:txBody>
      </p:sp>
      <p:sp>
        <p:nvSpPr>
          <p:cNvPr id="40" name="Овал 39">
            <a:extLst>
              <a:ext uri="{FF2B5EF4-FFF2-40B4-BE49-F238E27FC236}">
                <a16:creationId xmlns:a16="http://schemas.microsoft.com/office/drawing/2014/main" id="{BC776363-70F5-2C4D-0896-EEDB4E8B319D}"/>
              </a:ext>
            </a:extLst>
          </p:cNvPr>
          <p:cNvSpPr/>
          <p:nvPr/>
        </p:nvSpPr>
        <p:spPr>
          <a:xfrm>
            <a:off x="8661500" y="4932273"/>
            <a:ext cx="889748" cy="493364"/>
          </a:xfrm>
          <a:prstGeom prst="ellipse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noFill/>
            </a:endParaRPr>
          </a:p>
        </p:txBody>
      </p:sp>
      <p:sp>
        <p:nvSpPr>
          <p:cNvPr id="41" name="Овал 40">
            <a:extLst>
              <a:ext uri="{FF2B5EF4-FFF2-40B4-BE49-F238E27FC236}">
                <a16:creationId xmlns:a16="http://schemas.microsoft.com/office/drawing/2014/main" id="{A1825F57-02C3-AC7F-11C9-6C80A08031F7}"/>
              </a:ext>
            </a:extLst>
          </p:cNvPr>
          <p:cNvSpPr/>
          <p:nvPr/>
        </p:nvSpPr>
        <p:spPr>
          <a:xfrm>
            <a:off x="9476875" y="4612280"/>
            <a:ext cx="1062114" cy="493364"/>
          </a:xfrm>
          <a:prstGeom prst="ellipse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noFill/>
            </a:endParaRPr>
          </a:p>
        </p:txBody>
      </p:sp>
      <p:sp>
        <p:nvSpPr>
          <p:cNvPr id="42" name="Овал 41">
            <a:extLst>
              <a:ext uri="{FF2B5EF4-FFF2-40B4-BE49-F238E27FC236}">
                <a16:creationId xmlns:a16="http://schemas.microsoft.com/office/drawing/2014/main" id="{7C5A0918-CFBC-83A2-78A1-D95EE729A435}"/>
              </a:ext>
            </a:extLst>
          </p:cNvPr>
          <p:cNvSpPr/>
          <p:nvPr/>
        </p:nvSpPr>
        <p:spPr>
          <a:xfrm>
            <a:off x="7832046" y="5539981"/>
            <a:ext cx="1167363" cy="650513"/>
          </a:xfrm>
          <a:prstGeom prst="ellipse">
            <a:avLst/>
          </a:prstGeom>
          <a:noFill/>
          <a:ln>
            <a:solidFill>
              <a:srgbClr val="FF33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31349764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BE3A1060-81DB-F0BA-871A-6789659D41A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63125" b="82621"/>
          <a:stretch>
            <a:fillRect/>
          </a:stretch>
        </p:blipFill>
        <p:spPr>
          <a:xfrm>
            <a:off x="0" y="5782363"/>
            <a:ext cx="4682465" cy="1241333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F37186-383E-962E-359E-7CD8A203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26728"/>
            <a:ext cx="12192000" cy="859192"/>
          </a:xfrm>
          <a:solidFill>
            <a:srgbClr val="1998A7"/>
          </a:solidFill>
          <a:ln>
            <a:solidFill>
              <a:srgbClr val="1998A7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b="1" dirty="0">
                <a:latin typeface="Consolas" panose="020B0609020204030204" pitchFamily="49" charset="0"/>
              </a:rPr>
              <a:t>Архитектура информационной системы</a:t>
            </a:r>
            <a:endParaRPr lang="ru-RU" dirty="0">
              <a:latin typeface="Consolas" panose="020B0609020204030204" pitchFamily="49" charset="0"/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6A251347-9DD1-D705-FE20-8F6EAD4DB93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9608780"/>
              </p:ext>
            </p:extLst>
          </p:nvPr>
        </p:nvGraphicFramePr>
        <p:xfrm>
          <a:off x="703699" y="1620331"/>
          <a:ext cx="10784601" cy="4295650"/>
        </p:xfrm>
        <a:graphic>
          <a:graphicData uri="http://schemas.openxmlformats.org/drawingml/2006/table">
            <a:tbl>
              <a:tblPr>
                <a:tableStyleId>{9DCAF9ED-07DC-4A11-8D7F-57B35C25682E}</a:tableStyleId>
              </a:tblPr>
              <a:tblGrid>
                <a:gridCol w="3682046">
                  <a:extLst>
                    <a:ext uri="{9D8B030D-6E8A-4147-A177-3AD203B41FA5}">
                      <a16:colId xmlns:a16="http://schemas.microsoft.com/office/drawing/2014/main" val="409476650"/>
                    </a:ext>
                  </a:extLst>
                </a:gridCol>
                <a:gridCol w="3758361">
                  <a:extLst>
                    <a:ext uri="{9D8B030D-6E8A-4147-A177-3AD203B41FA5}">
                      <a16:colId xmlns:a16="http://schemas.microsoft.com/office/drawing/2014/main" val="1878879307"/>
                    </a:ext>
                  </a:extLst>
                </a:gridCol>
                <a:gridCol w="3344194">
                  <a:extLst>
                    <a:ext uri="{9D8B030D-6E8A-4147-A177-3AD203B41FA5}">
                      <a16:colId xmlns:a16="http://schemas.microsoft.com/office/drawing/2014/main" val="3912420990"/>
                    </a:ext>
                  </a:extLst>
                </a:gridCol>
              </a:tblGrid>
              <a:tr h="1063791"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ru-RU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olas" panose="020B0609020204030204" pitchFamily="49" charset="0"/>
                        </a:rPr>
                        <a:t>Уровень</a:t>
                      </a:r>
                    </a:p>
                  </a:txBody>
                  <a:tcPr marR="101600" marT="63500" marB="635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ru-RU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olas" panose="020B0609020204030204" pitchFamily="49" charset="0"/>
                        </a:rPr>
                        <a:t>Технология</a:t>
                      </a:r>
                    </a:p>
                  </a:txBody>
                  <a:tcPr marL="101600" marR="101600" marT="63500" marB="635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ru-RU" sz="2400" b="1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olas" panose="020B0609020204030204" pitchFamily="49" charset="0"/>
                        </a:rPr>
                        <a:t>Платформа развёртывания</a:t>
                      </a:r>
                    </a:p>
                  </a:txBody>
                  <a:tcPr marL="101600" marR="101600" marT="63500" marB="635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26717169"/>
                  </a:ext>
                </a:extLst>
              </a:tr>
              <a:tr h="1063791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000" b="0" u="non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olas" panose="020B0609020204030204" pitchFamily="49" charset="0"/>
                        </a:rPr>
                        <a:t>Клиентский (</a:t>
                      </a:r>
                      <a:r>
                        <a:rPr lang="ru-RU" sz="2000" b="0" u="none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olas" panose="020B0609020204030204" pitchFamily="49" charset="0"/>
                        </a:rPr>
                        <a:t>Frontend</a:t>
                      </a:r>
                      <a:r>
                        <a:rPr lang="ru-RU" sz="2000" b="0" u="non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olas" panose="020B0609020204030204" pitchFamily="49" charset="0"/>
                        </a:rPr>
                        <a:t>)</a:t>
                      </a:r>
                    </a:p>
                  </a:txBody>
                  <a:tcPr marR="101600" marT="63500" marB="635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000" b="0" u="none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olas" panose="020B0609020204030204" pitchFamily="49" charset="0"/>
                        </a:rPr>
                        <a:t>React.js, HTML, CSS, JavaScript</a:t>
                      </a:r>
                    </a:p>
                  </a:txBody>
                  <a:tcPr marL="101600" marR="101600" marT="63500" marB="635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000" b="0" u="none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olas" panose="020B0609020204030204" pitchFamily="49" charset="0"/>
                        </a:rPr>
                        <a:t>Vercel</a:t>
                      </a:r>
                      <a:endParaRPr lang="ru-RU" sz="2000" b="0" u="non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olas" panose="020B0609020204030204" pitchFamily="49" charset="0"/>
                      </a:endParaRPr>
                    </a:p>
                  </a:txBody>
                  <a:tcPr marL="101600" marT="63500" marB="635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9592165"/>
                  </a:ext>
                </a:extLst>
              </a:tr>
              <a:tr h="1063791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000" b="0" u="non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olas" panose="020B0609020204030204" pitchFamily="49" charset="0"/>
                        </a:rPr>
                        <a:t>Серверный (</a:t>
                      </a:r>
                      <a:r>
                        <a:rPr lang="ru-RU" sz="2000" b="0" u="none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olas" panose="020B0609020204030204" pitchFamily="49" charset="0"/>
                        </a:rPr>
                        <a:t>Backend</a:t>
                      </a:r>
                      <a:r>
                        <a:rPr lang="ru-RU" sz="2000" b="0" u="non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olas" panose="020B0609020204030204" pitchFamily="49" charset="0"/>
                        </a:rPr>
                        <a:t>)</a:t>
                      </a:r>
                    </a:p>
                  </a:txBody>
                  <a:tcPr marR="101600" marT="63500" marB="635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000" b="0" u="non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olas" panose="020B0609020204030204" pitchFamily="49" charset="0"/>
                        </a:rPr>
                        <a:t>Node.js + Express</a:t>
                      </a:r>
                    </a:p>
                  </a:txBody>
                  <a:tcPr marL="101600" marR="101600" marT="63500" marB="635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000" b="0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olas" panose="020B0609020204030204" pitchFamily="49" charset="0"/>
                        </a:rPr>
                        <a:t>Render.com</a:t>
                      </a:r>
                      <a:endParaRPr lang="ru-RU" sz="2000" b="0" u="non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olas" panose="020B0609020204030204" pitchFamily="49" charset="0"/>
                      </a:endParaRPr>
                    </a:p>
                  </a:txBody>
                  <a:tcPr marL="101600" marT="63500" marB="635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2724207"/>
                  </a:ext>
                </a:extLst>
              </a:tr>
              <a:tr h="1104277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000" b="0" u="non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olas" panose="020B0609020204030204" pitchFamily="49" charset="0"/>
                        </a:rPr>
                        <a:t>Хранение данных (Database)</a:t>
                      </a:r>
                    </a:p>
                  </a:txBody>
                  <a:tcPr marR="101600" marT="63500" marB="635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000" b="0" u="none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olas" panose="020B0609020204030204" pitchFamily="49" charset="0"/>
                        </a:rPr>
                        <a:t>PostgreSQL</a:t>
                      </a:r>
                      <a:r>
                        <a:rPr lang="ru-RU" sz="2000" b="0" u="non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olas" panose="020B0609020204030204" pitchFamily="49" charset="0"/>
                        </a:rPr>
                        <a:t> (</a:t>
                      </a:r>
                      <a:r>
                        <a:rPr lang="ru-RU" sz="2000" b="0" u="none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olas" panose="020B0609020204030204" pitchFamily="49" charset="0"/>
                        </a:rPr>
                        <a:t>Supabase</a:t>
                      </a:r>
                      <a:r>
                        <a:rPr lang="ru-RU" sz="2000" b="0" u="non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olas" panose="020B0609020204030204" pitchFamily="49" charset="0"/>
                        </a:rPr>
                        <a:t>)</a:t>
                      </a:r>
                    </a:p>
                  </a:txBody>
                  <a:tcPr marL="101600" marR="101600" marT="63500" marB="635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000" b="0" u="none" dirty="0" err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nsolas" panose="020B0609020204030204" pitchFamily="49" charset="0"/>
                        </a:rPr>
                        <a:t>Supabase</a:t>
                      </a:r>
                      <a:endParaRPr lang="ru-RU" sz="2000" b="0" u="non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nsolas" panose="020B0609020204030204" pitchFamily="49" charset="0"/>
                      </a:endParaRPr>
                    </a:p>
                  </a:txBody>
                  <a:tcPr marL="101600" marT="63500" marB="6350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8045977"/>
                  </a:ext>
                </a:extLst>
              </a:tr>
            </a:tbl>
          </a:graphicData>
        </a:graphic>
      </p:graphicFrame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938DBCB-AA4A-01DD-8E38-2911EE1C4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28150" y="6348709"/>
            <a:ext cx="2743200" cy="365125"/>
          </a:xfrm>
        </p:spPr>
        <p:txBody>
          <a:bodyPr/>
          <a:lstStyle/>
          <a:p>
            <a:fld id="{396F60E6-2604-4F83-A184-A60A9D5A98FA}" type="slidenum">
              <a:rPr lang="ru-RU" sz="2000" smtClean="0">
                <a:solidFill>
                  <a:schemeClr val="tx1"/>
                </a:solidFill>
              </a:rPr>
              <a:t>8</a:t>
            </a:fld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3086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319C1E-1B3F-0D3E-8B54-37CACE6988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4107"/>
            <a:ext cx="12191999" cy="853645"/>
          </a:xfrm>
          <a:solidFill>
            <a:srgbClr val="1998A7"/>
          </a:solidFill>
          <a:ln>
            <a:solidFill>
              <a:srgbClr val="1998A7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>
                <a:solidFill>
                  <a:schemeClr val="bg1"/>
                </a:solidFill>
                <a:latin typeface="Consolas" panose="020B0609020204030204" pitchFamily="49" charset="0"/>
              </a:rPr>
              <a:t> </a:t>
            </a:r>
            <a:r>
              <a:rPr lang="ru-RU" b="1" dirty="0" err="1">
                <a:solidFill>
                  <a:schemeClr val="bg1"/>
                </a:solidFill>
                <a:latin typeface="Consolas" panose="020B0609020204030204" pitchFamily="49" charset="0"/>
              </a:rPr>
              <a:t>Frontend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678F679-E381-2238-B86D-855BD47C60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39" y="1487785"/>
            <a:ext cx="7104665" cy="2260194"/>
          </a:xfrm>
          <a:ln>
            <a:solidFill>
              <a:srgbClr val="1998A7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latinLnBrk="1">
              <a:buFont typeface="Wingdings" panose="05000000000000000000" pitchFamily="2" charset="2"/>
              <a:buChar char="q"/>
            </a:pPr>
            <a:r>
              <a:rPr lang="en-US" b="1" dirty="0">
                <a:latin typeface="Consolas" panose="020B0609020204030204" pitchFamily="49" charset="0"/>
              </a:rPr>
              <a:t> </a:t>
            </a:r>
            <a:r>
              <a:rPr lang="ru-RU" b="1" dirty="0">
                <a:latin typeface="Consolas" panose="020B0609020204030204" pitchFamily="49" charset="0"/>
              </a:rPr>
              <a:t>React.js  </a:t>
            </a:r>
            <a:r>
              <a:rPr lang="ru-RU" dirty="0">
                <a:latin typeface="Consolas" panose="020B0609020204030204" pitchFamily="49" charset="0"/>
              </a:rPr>
              <a:t>- библиотека для построения UI</a:t>
            </a:r>
          </a:p>
          <a:p>
            <a:pPr latinLnBrk="1">
              <a:buFont typeface="Wingdings" panose="05000000000000000000" pitchFamily="2" charset="2"/>
              <a:buChar char="q"/>
            </a:pPr>
            <a:r>
              <a:rPr lang="ru-RU" dirty="0">
                <a:latin typeface="Consolas" panose="020B0609020204030204" pitchFamily="49" charset="0"/>
              </a:rPr>
              <a:t> </a:t>
            </a:r>
            <a:r>
              <a:rPr lang="ru-RU" b="1" dirty="0">
                <a:latin typeface="Consolas" panose="020B0609020204030204" pitchFamily="49" charset="0"/>
              </a:rPr>
              <a:t>HTML5</a:t>
            </a:r>
            <a:r>
              <a:rPr lang="ru-RU" dirty="0">
                <a:latin typeface="Consolas" panose="020B0609020204030204" pitchFamily="49" charset="0"/>
              </a:rPr>
              <a:t> - разметка страниц</a:t>
            </a:r>
          </a:p>
          <a:p>
            <a:pPr latinLnBrk="1">
              <a:buFont typeface="Wingdings" panose="05000000000000000000" pitchFamily="2" charset="2"/>
              <a:buChar char="q"/>
            </a:pPr>
            <a:r>
              <a:rPr lang="ru-RU" dirty="0">
                <a:latin typeface="Consolas" panose="020B0609020204030204" pitchFamily="49" charset="0"/>
              </a:rPr>
              <a:t> </a:t>
            </a:r>
            <a:r>
              <a:rPr lang="ru-RU" b="1" dirty="0">
                <a:latin typeface="Consolas" panose="020B0609020204030204" pitchFamily="49" charset="0"/>
              </a:rPr>
              <a:t>CSS3 </a:t>
            </a:r>
            <a:r>
              <a:rPr lang="ru-RU" dirty="0">
                <a:latin typeface="Consolas" panose="020B0609020204030204" pitchFamily="49" charset="0"/>
              </a:rPr>
              <a:t>- стилизация и адаптивный дизайн</a:t>
            </a:r>
          </a:p>
          <a:p>
            <a:pPr latinLnBrk="1">
              <a:buFont typeface="Wingdings" panose="05000000000000000000" pitchFamily="2" charset="2"/>
              <a:buChar char="q"/>
            </a:pPr>
            <a:r>
              <a:rPr lang="ru-RU" dirty="0">
                <a:latin typeface="Consolas" panose="020B0609020204030204" pitchFamily="49" charset="0"/>
              </a:rPr>
              <a:t> </a:t>
            </a:r>
            <a:r>
              <a:rPr lang="ru-RU" b="1" dirty="0">
                <a:latin typeface="Consolas" panose="020B0609020204030204" pitchFamily="49" charset="0"/>
              </a:rPr>
              <a:t>JavaScript </a:t>
            </a:r>
            <a:r>
              <a:rPr lang="ru-RU" dirty="0">
                <a:latin typeface="Consolas" panose="020B0609020204030204" pitchFamily="49" charset="0"/>
              </a:rPr>
              <a:t>- интерактивность</a:t>
            </a:r>
          </a:p>
          <a:p>
            <a:pPr latinLnBrk="1">
              <a:buFont typeface="Wingdings" panose="05000000000000000000" pitchFamily="2" charset="2"/>
              <a:buChar char="q"/>
            </a:pPr>
            <a:r>
              <a:rPr lang="ru-RU" dirty="0">
                <a:latin typeface="Consolas" panose="020B0609020204030204" pitchFamily="49" charset="0"/>
              </a:rPr>
              <a:t> </a:t>
            </a:r>
            <a:r>
              <a:rPr lang="ru-RU" b="1" dirty="0" err="1">
                <a:latin typeface="Consolas" panose="020B0609020204030204" pitchFamily="49" charset="0"/>
              </a:rPr>
              <a:t>React</a:t>
            </a:r>
            <a:r>
              <a:rPr lang="ru-RU" b="1" dirty="0">
                <a:latin typeface="Consolas" panose="020B0609020204030204" pitchFamily="49" charset="0"/>
              </a:rPr>
              <a:t> </a:t>
            </a:r>
            <a:r>
              <a:rPr lang="ru-RU" b="1" dirty="0" err="1">
                <a:latin typeface="Consolas" panose="020B0609020204030204" pitchFamily="49" charset="0"/>
              </a:rPr>
              <a:t>Router</a:t>
            </a:r>
            <a:r>
              <a:rPr lang="ru-RU" b="1" dirty="0">
                <a:latin typeface="Consolas" panose="020B0609020204030204" pitchFamily="49" charset="0"/>
              </a:rPr>
              <a:t>  </a:t>
            </a:r>
            <a:r>
              <a:rPr lang="ru-RU" dirty="0">
                <a:latin typeface="Consolas" panose="020B0609020204030204" pitchFamily="49" charset="0"/>
              </a:rPr>
              <a:t>- навигация без перезагрузки</a:t>
            </a:r>
          </a:p>
          <a:p>
            <a:pPr latinLnBrk="1">
              <a:buFont typeface="Wingdings" panose="05000000000000000000" pitchFamily="2" charset="2"/>
              <a:buChar char="q"/>
            </a:pPr>
            <a:r>
              <a:rPr lang="ru-RU" dirty="0">
                <a:latin typeface="Consolas" panose="020B0609020204030204" pitchFamily="49" charset="0"/>
              </a:rPr>
              <a:t> </a:t>
            </a:r>
            <a:r>
              <a:rPr lang="ru-RU" b="1" dirty="0" err="1">
                <a:latin typeface="Consolas" panose="020B0609020204030204" pitchFamily="49" charset="0"/>
              </a:rPr>
              <a:t>React</a:t>
            </a:r>
            <a:r>
              <a:rPr lang="ru-RU" b="1" dirty="0">
                <a:latin typeface="Consolas" panose="020B0609020204030204" pitchFamily="49" charset="0"/>
              </a:rPr>
              <a:t> </a:t>
            </a:r>
            <a:r>
              <a:rPr lang="ru-RU" b="1" dirty="0" err="1">
                <a:latin typeface="Consolas" panose="020B0609020204030204" pitchFamily="49" charset="0"/>
              </a:rPr>
              <a:t>Context</a:t>
            </a:r>
            <a:r>
              <a:rPr lang="ru-RU" b="1" dirty="0">
                <a:latin typeface="Consolas" panose="020B0609020204030204" pitchFamily="49" charset="0"/>
              </a:rPr>
              <a:t> API </a:t>
            </a:r>
            <a:r>
              <a:rPr lang="ru-RU" dirty="0">
                <a:latin typeface="Consolas" panose="020B0609020204030204" pitchFamily="49" charset="0"/>
              </a:rPr>
              <a:t>- управление состоянием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4BC54E-ECF0-051F-7BFF-700221AB055A}"/>
              </a:ext>
            </a:extLst>
          </p:cNvPr>
          <p:cNvSpPr txBox="1"/>
          <p:nvPr/>
        </p:nvSpPr>
        <p:spPr>
          <a:xfrm>
            <a:off x="7224224" y="1186720"/>
            <a:ext cx="4962149" cy="2862322"/>
          </a:xfrm>
          <a:prstGeom prst="rect">
            <a:avLst/>
          </a:prstGeom>
          <a:ln>
            <a:solidFill>
              <a:srgbClr val="1998A7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 latinLnBrk="1">
              <a:buNone/>
            </a:pPr>
            <a:r>
              <a:rPr lang="ru-RU" sz="2000" b="1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Развертывание: </a:t>
            </a:r>
            <a:r>
              <a:rPr lang="ru-RU" sz="2000" b="0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Vercel.com   </a:t>
            </a:r>
          </a:p>
          <a:p>
            <a:pPr algn="l" latinLnBrk="1">
              <a:buNone/>
            </a:pPr>
            <a:r>
              <a:rPr lang="ru-RU" sz="2000" b="0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                                                                                </a:t>
            </a:r>
          </a:p>
          <a:p>
            <a:pPr algn="l" latinLnBrk="1">
              <a:buNone/>
            </a:pPr>
            <a:r>
              <a:rPr lang="ru-RU" sz="2000" b="1" dirty="0">
                <a:solidFill>
                  <a:schemeClr val="tx1"/>
                </a:solidFill>
              </a:rPr>
              <a:t>Основные функции: </a:t>
            </a:r>
          </a:p>
          <a:p>
            <a:pPr algn="l" latinLnBrk="1">
              <a:buNone/>
            </a:pPr>
            <a:r>
              <a:rPr lang="ru-RU" sz="2000" b="0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                                        </a:t>
            </a:r>
          </a:p>
          <a:p>
            <a:pPr marL="285750" indent="-285750" algn="l" latinLnBrk="1">
              <a:buClr>
                <a:srgbClr val="E98517"/>
              </a:buClr>
              <a:buFont typeface="Wingdings" panose="05000000000000000000" pitchFamily="2" charset="2"/>
              <a:buChar char="q"/>
            </a:pPr>
            <a:r>
              <a:rPr lang="ru-RU" sz="2000" b="0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Формы регистрации и авторизации</a:t>
            </a:r>
          </a:p>
          <a:p>
            <a:pPr marL="285750" indent="-285750" algn="l" latinLnBrk="1">
              <a:buClr>
                <a:srgbClr val="E98517"/>
              </a:buClr>
              <a:buFont typeface="Wingdings" panose="05000000000000000000" pitchFamily="2" charset="2"/>
              <a:buChar char="q"/>
            </a:pPr>
            <a:r>
              <a:rPr lang="ru-RU" sz="2000" b="0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Личные кабинеты для 4 ролей</a:t>
            </a:r>
          </a:p>
          <a:p>
            <a:pPr marL="285750" indent="-285750" algn="l" latinLnBrk="1">
              <a:buClr>
                <a:srgbClr val="E98517"/>
              </a:buClr>
              <a:buFont typeface="Wingdings" panose="05000000000000000000" pitchFamily="2" charset="2"/>
              <a:buChar char="q"/>
            </a:pPr>
            <a:r>
              <a:rPr lang="ru-RU" sz="2000" b="0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Формы подачи докладов</a:t>
            </a:r>
          </a:p>
          <a:p>
            <a:pPr marL="285750" indent="-285750" algn="l" latinLnBrk="1">
              <a:buClr>
                <a:srgbClr val="E98517"/>
              </a:buClr>
              <a:buFont typeface="Wingdings" panose="05000000000000000000" pitchFamily="2" charset="2"/>
              <a:buChar char="q"/>
            </a:pPr>
            <a:r>
              <a:rPr lang="ru-RU" sz="2000" b="0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Формы рецензирования</a:t>
            </a:r>
          </a:p>
          <a:p>
            <a:pPr marL="285750" indent="-285750" algn="l" latinLnBrk="1">
              <a:buClr>
                <a:srgbClr val="E98517"/>
              </a:buClr>
              <a:buFont typeface="Wingdings" panose="05000000000000000000" pitchFamily="2" charset="2"/>
              <a:buChar char="q"/>
            </a:pPr>
            <a:r>
              <a:rPr lang="ru-RU" sz="2000" b="0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Панель управления конференциями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45C3850-7AB9-E18A-DBC3-2DF93A703F9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316"/>
          <a:stretch>
            <a:fillRect/>
          </a:stretch>
        </p:blipFill>
        <p:spPr>
          <a:xfrm>
            <a:off x="167577" y="4198012"/>
            <a:ext cx="4241979" cy="24758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20BF023-80B0-AF0E-1879-2AA6E25C3F6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5903" t="17342" r="17225" b="15769"/>
          <a:stretch>
            <a:fillRect/>
          </a:stretch>
        </p:blipFill>
        <p:spPr>
          <a:xfrm>
            <a:off x="7580127" y="4198011"/>
            <a:ext cx="4400455" cy="24758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CFD00F6-AC3D-0E20-EF01-F34C1C5519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 t="16608" b="10521"/>
          <a:stretch>
            <a:fillRect/>
          </a:stretch>
        </p:blipFill>
        <p:spPr>
          <a:xfrm>
            <a:off x="3845372" y="4198012"/>
            <a:ext cx="4146234" cy="24758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Номер слайда 13">
            <a:extLst>
              <a:ext uri="{FF2B5EF4-FFF2-40B4-BE49-F238E27FC236}">
                <a16:creationId xmlns:a16="http://schemas.microsoft.com/office/drawing/2014/main" id="{83483FE8-AB34-C5CD-842B-E5FF7D607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81332" y="6308767"/>
            <a:ext cx="2743200" cy="365125"/>
          </a:xfrm>
        </p:spPr>
        <p:txBody>
          <a:bodyPr/>
          <a:lstStyle/>
          <a:p>
            <a:fld id="{396F60E6-2604-4F83-A184-A60A9D5A98FA}" type="slidenum">
              <a:rPr lang="ru-RU" sz="2000" smtClean="0">
                <a:solidFill>
                  <a:schemeClr val="bg1"/>
                </a:solidFill>
              </a:rPr>
              <a:t>9</a:t>
            </a:fld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5899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CBE368-1831-6704-6D5C-164B931D3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90494"/>
            <a:ext cx="7929915" cy="798412"/>
          </a:xfrm>
          <a:solidFill>
            <a:srgbClr val="1998A7"/>
          </a:solidFill>
          <a:ln>
            <a:solidFill>
              <a:srgbClr val="1998A7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>
                <a:solidFill>
                  <a:schemeClr val="bg1"/>
                </a:solidFill>
                <a:latin typeface="Consolas" panose="020B0609020204030204" pitchFamily="49" charset="0"/>
              </a:rPr>
              <a:t> </a:t>
            </a:r>
            <a:r>
              <a:rPr lang="ru-RU" b="1" dirty="0" err="1">
                <a:solidFill>
                  <a:schemeClr val="bg1"/>
                </a:solidFill>
                <a:latin typeface="Consolas" panose="020B0609020204030204" pitchFamily="49" charset="0"/>
              </a:rPr>
              <a:t>Backend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0DE6CD-D82C-06C3-8623-EDF7EFBAF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35" y="2873997"/>
            <a:ext cx="7865480" cy="1672211"/>
          </a:xfrm>
          <a:solidFill>
            <a:srgbClr val="1998A7"/>
          </a:solidFill>
          <a:ln>
            <a:solidFill>
              <a:srgbClr val="1998A7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latinLnBrk="1">
              <a:buClr>
                <a:srgbClr val="FFFFFF"/>
              </a:buClr>
              <a:buFont typeface="Wingdings" panose="05000000000000000000" pitchFamily="2" charset="2"/>
              <a:buChar char="q"/>
            </a:pPr>
            <a:r>
              <a:rPr lang="ru-RU" sz="2400" b="1" dirty="0">
                <a:latin typeface="Consolas" panose="020B0609020204030204" pitchFamily="49" charset="0"/>
              </a:rPr>
              <a:t>Node.js </a:t>
            </a:r>
            <a:r>
              <a:rPr lang="en-US" sz="2400" b="1" dirty="0">
                <a:latin typeface="Consolas" panose="020B0609020204030204" pitchFamily="49" charset="0"/>
              </a:rPr>
              <a:t>-</a:t>
            </a:r>
            <a:r>
              <a:rPr lang="ru-RU" sz="2400" b="1" dirty="0">
                <a:latin typeface="Consolas" panose="020B0609020204030204" pitchFamily="49" charset="0"/>
              </a:rPr>
              <a:t> среда выполнения JavaScript</a:t>
            </a:r>
          </a:p>
          <a:p>
            <a:pPr latinLnBrk="1">
              <a:buClr>
                <a:srgbClr val="FFFFFF"/>
              </a:buClr>
              <a:buFont typeface="Wingdings" panose="05000000000000000000" pitchFamily="2" charset="2"/>
              <a:buChar char="q"/>
            </a:pPr>
            <a:r>
              <a:rPr lang="ru-RU" sz="2400" b="1" dirty="0">
                <a:latin typeface="Consolas" panose="020B0609020204030204" pitchFamily="49" charset="0"/>
              </a:rPr>
              <a:t>Express.js  </a:t>
            </a:r>
            <a:r>
              <a:rPr lang="en-US" sz="2400" b="1" dirty="0">
                <a:latin typeface="Consolas" panose="020B0609020204030204" pitchFamily="49" charset="0"/>
              </a:rPr>
              <a:t>-</a:t>
            </a:r>
            <a:r>
              <a:rPr lang="ru-RU" sz="2400" b="1" dirty="0">
                <a:latin typeface="Consolas" panose="020B0609020204030204" pitchFamily="49" charset="0"/>
              </a:rPr>
              <a:t> веб-фреймворк для маршрутизации</a:t>
            </a:r>
          </a:p>
          <a:p>
            <a:pPr latinLnBrk="1">
              <a:buClr>
                <a:srgbClr val="FFFFFF"/>
              </a:buClr>
              <a:buFont typeface="Wingdings" panose="05000000000000000000" pitchFamily="2" charset="2"/>
              <a:buChar char="q"/>
            </a:pPr>
            <a:r>
              <a:rPr lang="en-US" sz="2400" b="1" dirty="0">
                <a:latin typeface="Consolas" panose="020B0609020204030204" pitchFamily="49" charset="0"/>
              </a:rPr>
              <a:t>b</a:t>
            </a:r>
            <a:r>
              <a:rPr lang="ru-RU" sz="2400" b="1" dirty="0" err="1">
                <a:latin typeface="Consolas" panose="020B0609020204030204" pitchFamily="49" charset="0"/>
              </a:rPr>
              <a:t>crypt</a:t>
            </a:r>
            <a:r>
              <a:rPr lang="ru-RU" sz="2400" b="1" dirty="0">
                <a:latin typeface="Consolas" panose="020B0609020204030204" pitchFamily="49" charset="0"/>
              </a:rPr>
              <a:t> </a:t>
            </a:r>
            <a:r>
              <a:rPr lang="en-US" sz="2400" b="1" dirty="0">
                <a:latin typeface="Consolas" panose="020B0609020204030204" pitchFamily="49" charset="0"/>
              </a:rPr>
              <a:t>-</a:t>
            </a:r>
            <a:r>
              <a:rPr lang="ru-RU" sz="2400" b="1" dirty="0">
                <a:latin typeface="Consolas" panose="020B0609020204030204" pitchFamily="49" charset="0"/>
              </a:rPr>
              <a:t> хеширование паролей</a:t>
            </a:r>
          </a:p>
          <a:p>
            <a:pPr latinLnBrk="1">
              <a:buClr>
                <a:srgbClr val="FFFFFF"/>
              </a:buClr>
              <a:buFont typeface="Wingdings" panose="05000000000000000000" pitchFamily="2" charset="2"/>
              <a:buChar char="q"/>
            </a:pPr>
            <a:r>
              <a:rPr lang="en-US" sz="2400" b="1" dirty="0" err="1">
                <a:latin typeface="Consolas" panose="020B0609020204030204" pitchFamily="49" charset="0"/>
              </a:rPr>
              <a:t>pg</a:t>
            </a:r>
            <a:r>
              <a:rPr lang="en-US" sz="2400" b="1" dirty="0">
                <a:latin typeface="Consolas" panose="020B0609020204030204" pitchFamily="49" charset="0"/>
              </a:rPr>
              <a:t> - </a:t>
            </a:r>
            <a:r>
              <a:rPr lang="ru-RU" sz="2400" b="1" dirty="0">
                <a:latin typeface="Consolas" panose="020B0609020204030204" pitchFamily="49" charset="0"/>
              </a:rPr>
              <a:t>клиент для </a:t>
            </a:r>
            <a:r>
              <a:rPr lang="ru-RU" sz="2400" b="1" dirty="0" err="1">
                <a:latin typeface="Consolas" panose="020B0609020204030204" pitchFamily="49" charset="0"/>
              </a:rPr>
              <a:t>PostgreSQL</a:t>
            </a:r>
            <a:endParaRPr lang="ru-RU" sz="2400" b="1" dirty="0">
              <a:solidFill>
                <a:schemeClr val="bg1"/>
              </a:solidFill>
              <a:latin typeface="Consolas" panose="020B0609020204030204" pitchFamily="49" charset="0"/>
            </a:endParaRPr>
          </a:p>
          <a:p>
            <a:pPr latinLnBrk="1">
              <a:buClr>
                <a:srgbClr val="FFFFFF"/>
              </a:buClr>
              <a:buFont typeface="Wingdings" panose="05000000000000000000" pitchFamily="2" charset="2"/>
              <a:buChar char="q"/>
            </a:pPr>
            <a:endParaRPr lang="ru-RU" sz="3100" b="1" dirty="0">
              <a:latin typeface="Consolas" panose="020B0609020204030204" pitchFamily="49" charset="0"/>
            </a:endParaRPr>
          </a:p>
          <a:p>
            <a:pPr latinLnBrk="1">
              <a:buClr>
                <a:srgbClr val="FFFFFF"/>
              </a:buClr>
              <a:buFont typeface="Wingdings" panose="05000000000000000000" pitchFamily="2" charset="2"/>
              <a:buChar char="q"/>
            </a:pPr>
            <a:endParaRPr lang="ru-RU" sz="3100" b="1" dirty="0">
              <a:latin typeface="Consolas" panose="020B0609020204030204" pitchFamily="49" charset="0"/>
            </a:endParaRPr>
          </a:p>
          <a:p>
            <a:pPr latinLnBrk="1">
              <a:buClr>
                <a:srgbClr val="FFFFFF"/>
              </a:buClr>
              <a:buFont typeface="Wingdings" panose="05000000000000000000" pitchFamily="2" charset="2"/>
              <a:buChar char="q"/>
            </a:pPr>
            <a:endParaRPr lang="ru-RU" sz="3100" b="1" dirty="0">
              <a:latin typeface="Consolas" panose="020B0609020204030204" pitchFamily="49" charset="0"/>
            </a:endParaRPr>
          </a:p>
          <a:p>
            <a:pPr latinLnBrk="1">
              <a:buClr>
                <a:srgbClr val="FFFFFF"/>
              </a:buClr>
              <a:buFont typeface="Wingdings" panose="05000000000000000000" pitchFamily="2" charset="2"/>
              <a:buChar char="q"/>
            </a:pPr>
            <a:endParaRPr lang="ru-RU" sz="3100" b="1" dirty="0">
              <a:latin typeface="Consolas" panose="020B0609020204030204" pitchFamily="49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B2DB14-0BD6-62F0-D702-6286FA761C5C}"/>
              </a:ext>
            </a:extLst>
          </p:cNvPr>
          <p:cNvSpPr txBox="1"/>
          <p:nvPr/>
        </p:nvSpPr>
        <p:spPr>
          <a:xfrm>
            <a:off x="64435" y="1296414"/>
            <a:ext cx="7865481" cy="1418337"/>
          </a:xfrm>
          <a:prstGeom prst="rect">
            <a:avLst/>
          </a:prstGeom>
          <a:solidFill>
            <a:srgbClr val="1998A7"/>
          </a:solidFill>
          <a:ln>
            <a:solidFill>
              <a:srgbClr val="1998A7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l">
              <a:spcBef>
                <a:spcPts val="1200"/>
              </a:spcBef>
              <a:spcAft>
                <a:spcPts val="1200"/>
              </a:spcAft>
            </a:pPr>
            <a:r>
              <a:rPr lang="ru-RU" sz="2400" b="1" i="0" dirty="0">
                <a:solidFill>
                  <a:schemeClr val="bg1"/>
                </a:solidFill>
                <a:effectLst/>
                <a:latin typeface="Consolas" panose="020B0609020204030204" pitchFamily="49" charset="0"/>
              </a:rPr>
              <a:t>Технология:</a:t>
            </a:r>
            <a:r>
              <a:rPr lang="ru-RU" sz="2400" b="0" i="0" dirty="0">
                <a:solidFill>
                  <a:schemeClr val="bg1"/>
                </a:solidFill>
                <a:effectLst/>
                <a:latin typeface="Consolas" panose="020B0609020204030204" pitchFamily="49" charset="0"/>
              </a:rPr>
              <a:t> Node.js + Express</a:t>
            </a:r>
          </a:p>
          <a:p>
            <a:pPr algn="l">
              <a:spcBef>
                <a:spcPts val="450"/>
              </a:spcBef>
              <a:spcAft>
                <a:spcPts val="1200"/>
              </a:spcAft>
            </a:pPr>
            <a:r>
              <a:rPr lang="ru-RU" sz="2400" b="1" i="0" dirty="0">
                <a:solidFill>
                  <a:schemeClr val="bg1"/>
                </a:solidFill>
                <a:effectLst/>
                <a:latin typeface="Consolas" panose="020B0609020204030204" pitchFamily="49" charset="0"/>
              </a:rPr>
              <a:t>Основное назначение:</a:t>
            </a:r>
            <a:r>
              <a:rPr lang="ru-RU" sz="2400" b="0" i="0" dirty="0">
                <a:solidFill>
                  <a:schemeClr val="bg1"/>
                </a:solidFill>
                <a:effectLst/>
                <a:latin typeface="Consolas" panose="020B0609020204030204" pitchFamily="49" charset="0"/>
              </a:rPr>
              <a:t> реализация бизнес-логики и REST API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5CBCF5-77C0-EC99-2249-9D0E5DD3CB5C}"/>
              </a:ext>
            </a:extLst>
          </p:cNvPr>
          <p:cNvSpPr txBox="1"/>
          <p:nvPr/>
        </p:nvSpPr>
        <p:spPr>
          <a:xfrm>
            <a:off x="64435" y="4705454"/>
            <a:ext cx="7929915" cy="1782539"/>
          </a:xfrm>
          <a:prstGeom prst="rect">
            <a:avLst/>
          </a:prstGeom>
          <a:ln>
            <a:solidFill>
              <a:srgbClr val="1998A7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>
              <a:lnSpc>
                <a:spcPts val="2100"/>
              </a:lnSpc>
              <a:spcBef>
                <a:spcPts val="1200"/>
              </a:spcBef>
              <a:spcAft>
                <a:spcPts val="600"/>
              </a:spcAft>
              <a:buClr>
                <a:srgbClr val="1998A7"/>
              </a:buClr>
            </a:pPr>
            <a:r>
              <a:rPr lang="ru-RU" b="1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Особенности</a:t>
            </a:r>
          </a:p>
          <a:p>
            <a:pPr marL="285750" indent="-285750" algn="l">
              <a:spcBef>
                <a:spcPts val="600"/>
              </a:spcBef>
              <a:spcAft>
                <a:spcPts val="1200"/>
              </a:spcAft>
              <a:buClr>
                <a:srgbClr val="1998A7"/>
              </a:buClr>
              <a:buFont typeface="Wingdings" panose="05000000000000000000" pitchFamily="2" charset="2"/>
              <a:buChar char="q"/>
            </a:pPr>
            <a:r>
              <a:rPr lang="ru-RU" b="0" i="0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Асинхронная архитектура</a:t>
            </a:r>
          </a:p>
          <a:p>
            <a:pPr marL="285750" indent="-285750" algn="l">
              <a:spcBef>
                <a:spcPts val="450"/>
              </a:spcBef>
              <a:spcAft>
                <a:spcPts val="1200"/>
              </a:spcAft>
              <a:buClr>
                <a:srgbClr val="1998A7"/>
              </a:buClr>
              <a:buFont typeface="Wingdings" panose="05000000000000000000" pitchFamily="2" charset="2"/>
              <a:buChar char="q"/>
            </a:pPr>
            <a:r>
              <a:rPr lang="ru-RU" b="0" i="0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Единый язык с фронтендом — JavaScript</a:t>
            </a:r>
          </a:p>
          <a:p>
            <a:pPr marL="285750" indent="-285750" algn="l">
              <a:spcBef>
                <a:spcPts val="450"/>
              </a:spcBef>
              <a:spcAft>
                <a:spcPts val="1200"/>
              </a:spcAft>
              <a:buClr>
                <a:srgbClr val="1998A7"/>
              </a:buClr>
              <a:buFont typeface="Wingdings" panose="05000000000000000000" pitchFamily="2" charset="2"/>
              <a:buChar char="q"/>
            </a:pPr>
            <a:r>
              <a:rPr lang="ru-RU" b="0" i="0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REST API (GET, POST, PUT, DELETE)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BB7CBC7A-327A-D857-CC05-1A3F7CB6A6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7941" t="1217" r="8860"/>
          <a:stretch>
            <a:fillRect/>
          </a:stretch>
        </p:blipFill>
        <p:spPr>
          <a:xfrm>
            <a:off x="7929915" y="0"/>
            <a:ext cx="4262085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1" name="Номер слайда 20">
            <a:extLst>
              <a:ext uri="{FF2B5EF4-FFF2-40B4-BE49-F238E27FC236}">
                <a16:creationId xmlns:a16="http://schemas.microsoft.com/office/drawing/2014/main" id="{F8B5B35D-4EEC-CD77-258B-15FA7E4D7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52145" y="6393254"/>
            <a:ext cx="2743200" cy="365125"/>
          </a:xfrm>
        </p:spPr>
        <p:txBody>
          <a:bodyPr/>
          <a:lstStyle/>
          <a:p>
            <a:fld id="{396F60E6-2604-4F83-A184-A60A9D5A98FA}" type="slidenum">
              <a:rPr lang="ru-RU" sz="2000" smtClean="0">
                <a:solidFill>
                  <a:schemeClr val="tx1"/>
                </a:solidFill>
              </a:rPr>
              <a:t>10</a:t>
            </a:fld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000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3833D1B-EE20-C7C8-CDC0-2C5E4EE9225A}"/>
              </a:ext>
            </a:extLst>
          </p:cNvPr>
          <p:cNvSpPr txBox="1"/>
          <p:nvPr/>
        </p:nvSpPr>
        <p:spPr>
          <a:xfrm>
            <a:off x="73060" y="4879475"/>
            <a:ext cx="6894309" cy="1107996"/>
          </a:xfrm>
          <a:prstGeom prst="rect">
            <a:avLst/>
          </a:prstGeom>
          <a:solidFill>
            <a:srgbClr val="FFFFFF"/>
          </a:solidFill>
          <a:ln>
            <a:solidFill>
              <a:srgbClr val="1998A7"/>
            </a:solidFill>
          </a:ln>
        </p:spPr>
        <p:txBody>
          <a:bodyPr wrap="square">
            <a:spAutoFit/>
          </a:bodyPr>
          <a:lstStyle/>
          <a:p>
            <a:pPr algn="l" latinLnBrk="1">
              <a:buNone/>
            </a:pPr>
            <a:r>
              <a:rPr lang="ru-RU" b="1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Пример</a:t>
            </a:r>
            <a:r>
              <a:rPr lang="en-US" b="1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s</a:t>
            </a:r>
            <a:r>
              <a:rPr lang="ru-RU" b="1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 SQL-запрос</a:t>
            </a:r>
            <a:r>
              <a:rPr lang="ru-RU" b="1" dirty="0">
                <a:solidFill>
                  <a:srgbClr val="0F1115"/>
                </a:solidFill>
                <a:latin typeface="Consolas" panose="020B0609020204030204" pitchFamily="49" charset="0"/>
              </a:rPr>
              <a:t>ов</a:t>
            </a:r>
            <a:endParaRPr lang="en-US" b="1" dirty="0">
              <a:solidFill>
                <a:srgbClr val="0F1115"/>
              </a:solidFill>
              <a:effectLst/>
              <a:latin typeface="Consolas" panose="020B0609020204030204" pitchFamily="49" charset="0"/>
            </a:endParaRPr>
          </a:p>
          <a:p>
            <a:pPr latinLnBrk="1"/>
            <a:r>
              <a:rPr lang="ru-RU" sz="1600" dirty="0">
                <a:latin typeface="Consolas" panose="020B0609020204030204" pitchFamily="49" charset="0"/>
              </a:rPr>
              <a:t>INSERT INTO </a:t>
            </a:r>
            <a:r>
              <a:rPr lang="ru-RU" sz="1600" dirty="0" err="1">
                <a:latin typeface="Consolas" panose="020B0609020204030204" pitchFamily="49" charset="0"/>
              </a:rPr>
              <a:t>users</a:t>
            </a:r>
            <a:r>
              <a:rPr lang="ru-RU" sz="1600" dirty="0">
                <a:latin typeface="Consolas" panose="020B0609020204030204" pitchFamily="49" charset="0"/>
              </a:rPr>
              <a:t> (</a:t>
            </a:r>
            <a:r>
              <a:rPr lang="ru-RU" sz="1600" dirty="0" err="1">
                <a:latin typeface="Consolas" panose="020B0609020204030204" pitchFamily="49" charset="0"/>
              </a:rPr>
              <a:t>login</a:t>
            </a:r>
            <a:r>
              <a:rPr lang="ru-RU" sz="1600" dirty="0">
                <a:latin typeface="Consolas" panose="020B0609020204030204" pitchFamily="49" charset="0"/>
              </a:rPr>
              <a:t>, </a:t>
            </a:r>
            <a:r>
              <a:rPr lang="ru-RU" sz="1600" dirty="0" err="1">
                <a:latin typeface="Consolas" panose="020B0609020204030204" pitchFamily="49" charset="0"/>
              </a:rPr>
              <a:t>name</a:t>
            </a:r>
            <a:r>
              <a:rPr lang="ru-RU" sz="1600" dirty="0">
                <a:latin typeface="Consolas" panose="020B0609020204030204" pitchFamily="49" charset="0"/>
              </a:rPr>
              <a:t>, </a:t>
            </a:r>
            <a:r>
              <a:rPr lang="ru-RU" sz="1600" dirty="0" err="1">
                <a:latin typeface="Consolas" panose="020B0609020204030204" pitchFamily="49" charset="0"/>
              </a:rPr>
              <a:t>email</a:t>
            </a:r>
            <a:r>
              <a:rPr lang="ru-RU" sz="1600" dirty="0">
                <a:latin typeface="Consolas" panose="020B0609020204030204" pitchFamily="49" charset="0"/>
              </a:rPr>
              <a:t>, </a:t>
            </a:r>
            <a:r>
              <a:rPr lang="ru-RU" sz="1600" dirty="0" err="1">
                <a:latin typeface="Consolas" panose="020B0609020204030204" pitchFamily="49" charset="0"/>
              </a:rPr>
              <a:t>password_hash</a:t>
            </a:r>
            <a:r>
              <a:rPr lang="ru-RU" sz="1600" dirty="0">
                <a:latin typeface="Consolas" panose="020B0609020204030204" pitchFamily="49" charset="0"/>
              </a:rPr>
              <a:t>)</a:t>
            </a:r>
          </a:p>
          <a:p>
            <a:pPr latinLnBrk="1"/>
            <a:r>
              <a:rPr lang="ru-RU" sz="1600" dirty="0">
                <a:latin typeface="Consolas" panose="020B0609020204030204" pitchFamily="49" charset="0"/>
              </a:rPr>
              <a:t>VALUES ($1, $2, $3, $4)</a:t>
            </a:r>
          </a:p>
          <a:p>
            <a:pPr latinLnBrk="1"/>
            <a:r>
              <a:rPr lang="ru-RU" sz="1600" dirty="0">
                <a:latin typeface="Consolas" panose="020B0609020204030204" pitchFamily="49" charset="0"/>
              </a:rPr>
              <a:t>RETURNING </a:t>
            </a:r>
            <a:r>
              <a:rPr lang="ru-RU" sz="1600" dirty="0" err="1">
                <a:latin typeface="Consolas" panose="020B0609020204030204" pitchFamily="49" charset="0"/>
              </a:rPr>
              <a:t>user_id</a:t>
            </a:r>
            <a:r>
              <a:rPr lang="ru-RU" sz="1600" dirty="0">
                <a:latin typeface="Consolas" panose="020B0609020204030204" pitchFamily="49" charset="0"/>
              </a:rPr>
              <a:t>, </a:t>
            </a:r>
            <a:r>
              <a:rPr lang="ru-RU" sz="1600" dirty="0" err="1">
                <a:latin typeface="Consolas" panose="020B0609020204030204" pitchFamily="49" charset="0"/>
              </a:rPr>
              <a:t>login</a:t>
            </a:r>
            <a:r>
              <a:rPr lang="ru-RU" sz="1600" dirty="0">
                <a:latin typeface="Consolas" panose="020B0609020204030204" pitchFamily="49" charset="0"/>
              </a:rPr>
              <a:t>, </a:t>
            </a:r>
            <a:r>
              <a:rPr lang="ru-RU" sz="1600" dirty="0" err="1">
                <a:latin typeface="Consolas" panose="020B0609020204030204" pitchFamily="49" charset="0"/>
              </a:rPr>
              <a:t>name</a:t>
            </a:r>
            <a:r>
              <a:rPr lang="ru-RU" sz="1600" dirty="0">
                <a:latin typeface="Consolas" panose="020B0609020204030204" pitchFamily="49" charset="0"/>
              </a:rPr>
              <a:t>, </a:t>
            </a:r>
            <a:r>
              <a:rPr lang="ru-RU" sz="1600" dirty="0" err="1">
                <a:latin typeface="Consolas" panose="020B0609020204030204" pitchFamily="49" charset="0"/>
              </a:rPr>
              <a:t>email</a:t>
            </a:r>
            <a:r>
              <a:rPr lang="ru-RU" sz="1600" dirty="0">
                <a:latin typeface="Consolas" panose="020B0609020204030204" pitchFamily="49" charset="0"/>
              </a:rPr>
              <a:t>;</a:t>
            </a: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214D3F8B-E5C8-9DEE-0233-3FF108AE2F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00708"/>
            <a:ext cx="12192000" cy="835234"/>
          </a:xfrm>
          <a:solidFill>
            <a:srgbClr val="1998A7"/>
          </a:solidFill>
          <a:ln>
            <a:solidFill>
              <a:srgbClr val="1998A7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b="1" dirty="0"/>
              <a:t> </a:t>
            </a:r>
            <a:r>
              <a:rPr lang="en-US" b="1" dirty="0"/>
              <a:t>REST API</a:t>
            </a:r>
            <a:endParaRPr lang="ru-RU" b="1" dirty="0"/>
          </a:p>
        </p:txBody>
      </p:sp>
      <p:graphicFrame>
        <p:nvGraphicFramePr>
          <p:cNvPr id="10" name="Таблица 9">
            <a:extLst>
              <a:ext uri="{FF2B5EF4-FFF2-40B4-BE49-F238E27FC236}">
                <a16:creationId xmlns:a16="http://schemas.microsoft.com/office/drawing/2014/main" id="{8DA16980-FD1B-7F48-DE91-EFFE3F6DEE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8775105"/>
              </p:ext>
            </p:extLst>
          </p:nvPr>
        </p:nvGraphicFramePr>
        <p:xfrm>
          <a:off x="58812" y="1695215"/>
          <a:ext cx="3962839" cy="3057319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702164">
                  <a:extLst>
                    <a:ext uri="{9D8B030D-6E8A-4147-A177-3AD203B41FA5}">
                      <a16:colId xmlns:a16="http://schemas.microsoft.com/office/drawing/2014/main" val="2206243875"/>
                    </a:ext>
                  </a:extLst>
                </a:gridCol>
                <a:gridCol w="1852200">
                  <a:extLst>
                    <a:ext uri="{9D8B030D-6E8A-4147-A177-3AD203B41FA5}">
                      <a16:colId xmlns:a16="http://schemas.microsoft.com/office/drawing/2014/main" val="2115001080"/>
                    </a:ext>
                  </a:extLst>
                </a:gridCol>
                <a:gridCol w="1408475">
                  <a:extLst>
                    <a:ext uri="{9D8B030D-6E8A-4147-A177-3AD203B41FA5}">
                      <a16:colId xmlns:a16="http://schemas.microsoft.com/office/drawing/2014/main" val="2067987964"/>
                    </a:ext>
                  </a:extLst>
                </a:gridCol>
              </a:tblGrid>
              <a:tr h="285069"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ru-RU" sz="1300" b="0">
                          <a:effectLst/>
                        </a:rPr>
                        <a:t>Метод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67521" marR="75023" marT="46889" marB="46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ru-RU" sz="1300" b="0">
                          <a:effectLst/>
                        </a:rPr>
                        <a:t>Эндпоинт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75023" marR="75023" marT="46889" marB="46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ru-RU" sz="1300" b="0" dirty="0">
                          <a:effectLst/>
                        </a:rPr>
                        <a:t>Назначение</a:t>
                      </a:r>
                      <a:endParaRPr lang="ru-RU" sz="1300" b="0" dirty="0">
                        <a:effectLst/>
                        <a:latin typeface="quote-cjk-patch"/>
                      </a:endParaRPr>
                    </a:p>
                  </a:txBody>
                  <a:tcPr marL="75023" marR="75023" marT="46889" marB="46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7639370"/>
                  </a:ext>
                </a:extLst>
              </a:tr>
              <a:tr h="31075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300" b="0">
                          <a:effectLst/>
                        </a:rPr>
                        <a:t>POST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67521" marR="75023" marT="46889" marB="46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650"/>
                        </a:lnSpc>
                        <a:buNone/>
                      </a:pPr>
                      <a:r>
                        <a:rPr lang="ru-RU" sz="1300" b="0">
                          <a:effectLst/>
                        </a:rPr>
                        <a:t>/api/register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75023" marR="75023" marT="46889" marB="46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300" b="0" dirty="0">
                          <a:effectLst/>
                        </a:rPr>
                        <a:t>Регистрация</a:t>
                      </a:r>
                      <a:endParaRPr lang="ru-RU" sz="1300" b="0" dirty="0">
                        <a:effectLst/>
                        <a:latin typeface="quote-cjk-patch"/>
                      </a:endParaRPr>
                    </a:p>
                  </a:txBody>
                  <a:tcPr marL="75023" marR="67521" marT="46889" marB="46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0758795"/>
                  </a:ext>
                </a:extLst>
              </a:tr>
              <a:tr h="315727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300" b="0" dirty="0">
                          <a:effectLst/>
                        </a:rPr>
                        <a:t>POST</a:t>
                      </a:r>
                      <a:endParaRPr lang="ru-RU" sz="1300" b="0" dirty="0">
                        <a:effectLst/>
                        <a:latin typeface="quote-cjk-patch"/>
                      </a:endParaRPr>
                    </a:p>
                  </a:txBody>
                  <a:tcPr marL="67521" marR="75023" marT="46889" marB="46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650"/>
                        </a:lnSpc>
                        <a:buNone/>
                      </a:pPr>
                      <a:r>
                        <a:rPr lang="ru-RU" sz="1300" b="0">
                          <a:effectLst/>
                        </a:rPr>
                        <a:t>/api/input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75023" marR="75023" marT="46889" marB="46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300" b="0">
                          <a:effectLst/>
                        </a:rPr>
                        <a:t>Вход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75023" marR="67521" marT="46889" marB="46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4274555"/>
                  </a:ext>
                </a:extLst>
              </a:tr>
              <a:tr h="289862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300" b="0">
                          <a:effectLst/>
                        </a:rPr>
                        <a:t>POST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67521" marR="75023" marT="46889" marB="46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650"/>
                        </a:lnSpc>
                        <a:buNone/>
                      </a:pPr>
                      <a:r>
                        <a:rPr lang="ru-RU" sz="1300" b="0">
                          <a:effectLst/>
                        </a:rPr>
                        <a:t>/api/user/add-role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75023" marR="75023" marT="46889" marB="46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300" b="0" dirty="0">
                          <a:effectLst/>
                        </a:rPr>
                        <a:t>Добавление роли</a:t>
                      </a:r>
                      <a:endParaRPr lang="ru-RU" sz="1300" b="0" dirty="0">
                        <a:effectLst/>
                        <a:latin typeface="quote-cjk-patch"/>
                      </a:endParaRPr>
                    </a:p>
                  </a:txBody>
                  <a:tcPr marL="75023" marR="67521" marT="46889" marB="46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0783626"/>
                  </a:ext>
                </a:extLst>
              </a:tr>
              <a:tr h="29279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300" b="0">
                          <a:effectLst/>
                        </a:rPr>
                        <a:t>DELETE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67521" marR="75023" marT="46889" marB="46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650"/>
                        </a:lnSpc>
                        <a:buNone/>
                      </a:pPr>
                      <a:r>
                        <a:rPr lang="ru-RU" sz="1300" b="0" dirty="0">
                          <a:effectLst/>
                        </a:rPr>
                        <a:t>/</a:t>
                      </a:r>
                      <a:r>
                        <a:rPr lang="ru-RU" sz="1300" b="0" dirty="0" err="1">
                          <a:effectLst/>
                        </a:rPr>
                        <a:t>api</a:t>
                      </a:r>
                      <a:r>
                        <a:rPr lang="ru-RU" sz="1300" b="0" dirty="0">
                          <a:effectLst/>
                        </a:rPr>
                        <a:t>/</a:t>
                      </a:r>
                      <a:r>
                        <a:rPr lang="ru-RU" sz="1300" b="0" dirty="0" err="1">
                          <a:effectLst/>
                        </a:rPr>
                        <a:t>user</a:t>
                      </a:r>
                      <a:r>
                        <a:rPr lang="ru-RU" sz="1300" b="0" dirty="0">
                          <a:effectLst/>
                        </a:rPr>
                        <a:t>/</a:t>
                      </a:r>
                      <a:r>
                        <a:rPr lang="ru-RU" sz="1300" b="0" dirty="0" err="1">
                          <a:effectLst/>
                        </a:rPr>
                        <a:t>remove-role</a:t>
                      </a:r>
                      <a:endParaRPr lang="ru-RU" sz="1300" b="0" dirty="0">
                        <a:effectLst/>
                        <a:latin typeface="quote-cjk-patch"/>
                      </a:endParaRPr>
                    </a:p>
                  </a:txBody>
                  <a:tcPr marL="75023" marR="75023" marT="46889" marB="46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300" b="0" dirty="0">
                          <a:effectLst/>
                        </a:rPr>
                        <a:t>Удаление роли</a:t>
                      </a:r>
                      <a:endParaRPr lang="ru-RU" sz="1300" b="0" dirty="0">
                        <a:effectLst/>
                        <a:latin typeface="quote-cjk-patch"/>
                      </a:endParaRPr>
                    </a:p>
                  </a:txBody>
                  <a:tcPr marL="75023" marR="67521" marT="46889" marB="46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7732862"/>
                  </a:ext>
                </a:extLst>
              </a:tr>
              <a:tr h="378488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300" b="0">
                          <a:effectLst/>
                        </a:rPr>
                        <a:t>GET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67521" marR="75023" marT="46889" marB="46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650"/>
                        </a:lnSpc>
                        <a:buNone/>
                      </a:pPr>
                      <a:r>
                        <a:rPr lang="ru-RU" sz="1300" b="0">
                          <a:effectLst/>
                        </a:rPr>
                        <a:t>/api/user-profile/:userId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75023" marR="75023" marT="46889" marB="46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300" b="0" dirty="0">
                          <a:effectLst/>
                        </a:rPr>
                        <a:t>Получение профиля</a:t>
                      </a:r>
                      <a:endParaRPr lang="ru-RU" sz="1300" b="0" dirty="0">
                        <a:effectLst/>
                        <a:latin typeface="quote-cjk-patch"/>
                      </a:endParaRPr>
                    </a:p>
                  </a:txBody>
                  <a:tcPr marL="75023" marR="67521" marT="46889" marB="46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8393774"/>
                  </a:ext>
                </a:extLst>
              </a:tr>
              <a:tr h="546316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300" b="0">
                          <a:effectLst/>
                        </a:rPr>
                        <a:t>POST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67521" marR="75023" marT="46889" marB="46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650"/>
                        </a:lnSpc>
                        <a:buNone/>
                      </a:pPr>
                      <a:r>
                        <a:rPr lang="ru-RU" sz="1300" b="0">
                          <a:effectLst/>
                        </a:rPr>
                        <a:t>/api/user/forgot-password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75023" marR="75023" marT="46889" marB="46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300" b="0" dirty="0">
                          <a:effectLst/>
                        </a:rPr>
                        <a:t>Восстановление пароля</a:t>
                      </a:r>
                      <a:endParaRPr lang="ru-RU" sz="1300" b="0" dirty="0">
                        <a:effectLst/>
                        <a:latin typeface="quote-cjk-patch"/>
                      </a:endParaRPr>
                    </a:p>
                  </a:txBody>
                  <a:tcPr marL="75023" marR="67521" marT="46889" marB="46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4716940"/>
                  </a:ext>
                </a:extLst>
              </a:tr>
              <a:tr h="346521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300" b="0">
                          <a:effectLst/>
                        </a:rPr>
                        <a:t>GET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67521" marR="75023" marT="46889" marB="46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650"/>
                        </a:lnSpc>
                        <a:buNone/>
                      </a:pPr>
                      <a:r>
                        <a:rPr lang="ru-RU" sz="1300" b="0">
                          <a:effectLst/>
                        </a:rPr>
                        <a:t>/api/user/:userId/roles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75023" marR="75023" marT="46889" marB="46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300" b="0" dirty="0">
                          <a:effectLst/>
                        </a:rPr>
                        <a:t>Получение ролей</a:t>
                      </a:r>
                      <a:endParaRPr lang="ru-RU" sz="1300" b="0" dirty="0">
                        <a:effectLst/>
                        <a:latin typeface="quote-cjk-patch"/>
                      </a:endParaRPr>
                    </a:p>
                  </a:txBody>
                  <a:tcPr marL="75023" marR="67521" marT="46889" marB="46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9199443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2A6A7A33-3637-5B0B-99A2-827CAC4F0A3E}"/>
              </a:ext>
            </a:extLst>
          </p:cNvPr>
          <p:cNvSpPr txBox="1"/>
          <p:nvPr/>
        </p:nvSpPr>
        <p:spPr>
          <a:xfrm>
            <a:off x="367633" y="1135941"/>
            <a:ext cx="3492486" cy="372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250"/>
              </a:lnSpc>
              <a:spcBef>
                <a:spcPts val="2400"/>
              </a:spcBef>
              <a:spcAft>
                <a:spcPts val="1200"/>
              </a:spcAft>
              <a:buNone/>
            </a:pPr>
            <a:r>
              <a:rPr lang="ru-RU" b="1" dirty="0">
                <a:solidFill>
                  <a:srgbClr val="0F1115"/>
                </a:solidFill>
                <a:effectLst/>
                <a:latin typeface="quote-cjk-patch"/>
              </a:rPr>
              <a:t>Аутентификация и пользователи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D39CBDC-4C28-64FA-378A-5B6BD3FC3BE4}"/>
              </a:ext>
            </a:extLst>
          </p:cNvPr>
          <p:cNvSpPr txBox="1"/>
          <p:nvPr/>
        </p:nvSpPr>
        <p:spPr>
          <a:xfrm>
            <a:off x="4892398" y="1135941"/>
            <a:ext cx="2570088" cy="372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250"/>
              </a:lnSpc>
              <a:spcBef>
                <a:spcPts val="2400"/>
              </a:spcBef>
              <a:spcAft>
                <a:spcPts val="1200"/>
              </a:spcAft>
              <a:buNone/>
            </a:pPr>
            <a:r>
              <a:rPr lang="ru-RU" b="1" dirty="0">
                <a:solidFill>
                  <a:srgbClr val="0F1115"/>
                </a:solidFill>
                <a:effectLst/>
                <a:latin typeface="quote-cjk-patch"/>
              </a:rPr>
              <a:t>Конференции и секции</a:t>
            </a:r>
            <a:endParaRPr lang="ru-RU" dirty="0"/>
          </a:p>
        </p:txBody>
      </p:sp>
      <p:graphicFrame>
        <p:nvGraphicFramePr>
          <p:cNvPr id="15" name="Таблица 14">
            <a:extLst>
              <a:ext uri="{FF2B5EF4-FFF2-40B4-BE49-F238E27FC236}">
                <a16:creationId xmlns:a16="http://schemas.microsoft.com/office/drawing/2014/main" id="{D7E7B9AC-A009-D76E-8A96-C8A12EA9DA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6030958"/>
              </p:ext>
            </p:extLst>
          </p:nvPr>
        </p:nvGraphicFramePr>
        <p:xfrm>
          <a:off x="4162867" y="1695214"/>
          <a:ext cx="3947649" cy="3057319"/>
        </p:xfrm>
        <a:graphic>
          <a:graphicData uri="http://schemas.openxmlformats.org/drawingml/2006/table">
            <a:tbl>
              <a:tblPr/>
              <a:tblGrid>
                <a:gridCol w="924633">
                  <a:extLst>
                    <a:ext uri="{9D8B030D-6E8A-4147-A177-3AD203B41FA5}">
                      <a16:colId xmlns:a16="http://schemas.microsoft.com/office/drawing/2014/main" val="3710925595"/>
                    </a:ext>
                  </a:extLst>
                </a:gridCol>
                <a:gridCol w="1488788">
                  <a:extLst>
                    <a:ext uri="{9D8B030D-6E8A-4147-A177-3AD203B41FA5}">
                      <a16:colId xmlns:a16="http://schemas.microsoft.com/office/drawing/2014/main" val="1363362990"/>
                    </a:ext>
                  </a:extLst>
                </a:gridCol>
                <a:gridCol w="1534228">
                  <a:extLst>
                    <a:ext uri="{9D8B030D-6E8A-4147-A177-3AD203B41FA5}">
                      <a16:colId xmlns:a16="http://schemas.microsoft.com/office/drawing/2014/main" val="1627271371"/>
                    </a:ext>
                  </a:extLst>
                </a:gridCol>
              </a:tblGrid>
              <a:tr h="318381"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ru-RU" sz="1300" b="0">
                          <a:effectLst/>
                        </a:rPr>
                        <a:t>Метод</a:t>
                      </a:r>
                      <a:endParaRPr lang="ru-RU" sz="1300" b="0">
                        <a:effectLst/>
                        <a:latin typeface="quote-cjk-patch"/>
                      </a:endParaRPr>
                    </a:p>
                  </a:txBody>
                  <a:tcPr marL="67521" marR="75023" marT="46889" marB="46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ru-RU" sz="1300" b="0" dirty="0" err="1">
                          <a:effectLst/>
                        </a:rPr>
                        <a:t>Эндпоинт</a:t>
                      </a:r>
                      <a:endParaRPr lang="ru-RU" sz="1300" b="0" dirty="0">
                        <a:effectLst/>
                        <a:latin typeface="quote-cjk-patch"/>
                      </a:endParaRPr>
                    </a:p>
                  </a:txBody>
                  <a:tcPr marL="75023" marR="75023" marT="46889" marB="46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ru-RU" sz="1300" b="0" dirty="0">
                          <a:effectLst/>
                        </a:rPr>
                        <a:t>Назначение</a:t>
                      </a:r>
                      <a:endParaRPr lang="ru-RU" sz="1300" b="0" dirty="0">
                        <a:effectLst/>
                        <a:latin typeface="quote-cjk-patch"/>
                      </a:endParaRPr>
                    </a:p>
                  </a:txBody>
                  <a:tcPr marL="75023" marR="75023" marT="46889" marB="46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7184306"/>
                  </a:ext>
                </a:extLst>
              </a:tr>
              <a:tr h="305383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200" b="0" dirty="0">
                          <a:effectLst/>
                          <a:latin typeface="quote-cjk-patch"/>
                        </a:rPr>
                        <a:t>GET</a:t>
                      </a:r>
                    </a:p>
                  </a:txBody>
                  <a:tcPr marL="60540" marR="67267" marT="42042" marB="4204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650"/>
                        </a:lnSpc>
                        <a:buNone/>
                      </a:pPr>
                      <a:r>
                        <a:rPr lang="ru-RU" sz="1200" b="0" dirty="0">
                          <a:effectLst/>
                          <a:latin typeface="Menlo"/>
                        </a:rPr>
                        <a:t>/</a:t>
                      </a:r>
                      <a:r>
                        <a:rPr lang="ru-RU" sz="1200" b="0" dirty="0" err="1">
                          <a:effectLst/>
                          <a:latin typeface="Menlo"/>
                        </a:rPr>
                        <a:t>api</a:t>
                      </a:r>
                      <a:r>
                        <a:rPr lang="ru-RU" sz="1200" b="0" dirty="0">
                          <a:effectLst/>
                          <a:latin typeface="Menlo"/>
                        </a:rPr>
                        <a:t>/</a:t>
                      </a:r>
                      <a:r>
                        <a:rPr lang="ru-RU" sz="1200" b="0" dirty="0" err="1">
                          <a:effectLst/>
                          <a:latin typeface="Menlo"/>
                        </a:rPr>
                        <a:t>conferences</a:t>
                      </a:r>
                      <a:endParaRPr lang="ru-RU" sz="1200" b="0" dirty="0">
                        <a:effectLst/>
                        <a:latin typeface="quote-cjk-patch"/>
                      </a:endParaRPr>
                    </a:p>
                  </a:txBody>
                  <a:tcPr marL="67267" marR="67267" marT="42042" marB="4204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200" b="0" dirty="0">
                          <a:effectLst/>
                          <a:latin typeface="quote-cjk-patch"/>
                        </a:rPr>
                        <a:t>Список конференций</a:t>
                      </a:r>
                    </a:p>
                  </a:txBody>
                  <a:tcPr marL="67267" marR="60540" marT="42042" marB="4204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3680233"/>
                  </a:ext>
                </a:extLst>
              </a:tr>
              <a:tr h="418906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200" b="0">
                          <a:effectLst/>
                          <a:latin typeface="quote-cjk-patch"/>
                        </a:rPr>
                        <a:t>POST</a:t>
                      </a:r>
                    </a:p>
                  </a:txBody>
                  <a:tcPr marL="60540" marR="67267" marT="42042" marB="4204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650"/>
                        </a:lnSpc>
                        <a:buNone/>
                      </a:pPr>
                      <a:r>
                        <a:rPr lang="ru-RU" sz="1200" b="0" dirty="0">
                          <a:effectLst/>
                          <a:latin typeface="Menlo"/>
                        </a:rPr>
                        <a:t>/</a:t>
                      </a:r>
                      <a:r>
                        <a:rPr lang="ru-RU" sz="1200" b="0" dirty="0" err="1">
                          <a:effectLst/>
                          <a:latin typeface="Menlo"/>
                        </a:rPr>
                        <a:t>api</a:t>
                      </a:r>
                      <a:r>
                        <a:rPr lang="ru-RU" sz="1200" b="0" dirty="0">
                          <a:effectLst/>
                          <a:latin typeface="Menlo"/>
                        </a:rPr>
                        <a:t>/</a:t>
                      </a:r>
                      <a:r>
                        <a:rPr lang="ru-RU" sz="1200" b="0" dirty="0" err="1">
                          <a:effectLst/>
                          <a:latin typeface="Menlo"/>
                        </a:rPr>
                        <a:t>conferences</a:t>
                      </a:r>
                      <a:endParaRPr lang="ru-RU" sz="1200" b="0" dirty="0">
                        <a:effectLst/>
                        <a:latin typeface="quote-cjk-patch"/>
                      </a:endParaRPr>
                    </a:p>
                  </a:txBody>
                  <a:tcPr marL="67267" marR="67267" marT="42042" marB="4204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200" b="0">
                          <a:effectLst/>
                          <a:latin typeface="quote-cjk-patch"/>
                        </a:rPr>
                        <a:t>Создание</a:t>
                      </a:r>
                    </a:p>
                  </a:txBody>
                  <a:tcPr marL="67267" marR="60540" marT="42042" marB="4204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5329409"/>
                  </a:ext>
                </a:extLst>
              </a:tr>
              <a:tr h="418906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200" b="0">
                          <a:effectLst/>
                          <a:latin typeface="quote-cjk-patch"/>
                        </a:rPr>
                        <a:t>DELETE</a:t>
                      </a:r>
                    </a:p>
                  </a:txBody>
                  <a:tcPr marL="60540" marR="67267" marT="42042" marB="4204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650"/>
                        </a:lnSpc>
                        <a:buNone/>
                      </a:pPr>
                      <a:r>
                        <a:rPr lang="ru-RU" sz="1200" b="0">
                          <a:effectLst/>
                          <a:latin typeface="Menlo"/>
                        </a:rPr>
                        <a:t>/api/conferences/:id</a:t>
                      </a:r>
                      <a:endParaRPr lang="ru-RU" sz="1200" b="0">
                        <a:effectLst/>
                        <a:latin typeface="quote-cjk-patch"/>
                      </a:endParaRPr>
                    </a:p>
                  </a:txBody>
                  <a:tcPr marL="67267" marR="67267" marT="42042" marB="4204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200" b="0" dirty="0">
                          <a:effectLst/>
                          <a:latin typeface="quote-cjk-patch"/>
                        </a:rPr>
                        <a:t>Удаление</a:t>
                      </a:r>
                    </a:p>
                  </a:txBody>
                  <a:tcPr marL="67267" marR="60540" marT="42042" marB="4204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0014232"/>
                  </a:ext>
                </a:extLst>
              </a:tr>
              <a:tr h="502275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200" b="0">
                          <a:effectLst/>
                          <a:latin typeface="quote-cjk-patch"/>
                        </a:rPr>
                        <a:t>GET</a:t>
                      </a:r>
                    </a:p>
                  </a:txBody>
                  <a:tcPr marL="60540" marR="67267" marT="42042" marB="4204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650"/>
                        </a:lnSpc>
                        <a:buNone/>
                      </a:pPr>
                      <a:r>
                        <a:rPr lang="ru-RU" sz="1200" b="0">
                          <a:effectLst/>
                          <a:latin typeface="Menlo"/>
                        </a:rPr>
                        <a:t>/api/conferences/:id/sections</a:t>
                      </a:r>
                      <a:endParaRPr lang="ru-RU" sz="1200" b="0">
                        <a:effectLst/>
                        <a:latin typeface="quote-cjk-patch"/>
                      </a:endParaRPr>
                    </a:p>
                  </a:txBody>
                  <a:tcPr marL="67267" marR="67267" marT="42042" marB="4204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200" b="0" dirty="0">
                          <a:effectLst/>
                          <a:latin typeface="quote-cjk-patch"/>
                        </a:rPr>
                        <a:t>Секции конференции</a:t>
                      </a:r>
                    </a:p>
                  </a:txBody>
                  <a:tcPr marL="67267" marR="60540" marT="42042" marB="4204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9533221"/>
                  </a:ext>
                </a:extLst>
              </a:tr>
              <a:tr h="546734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200" b="0">
                          <a:effectLst/>
                          <a:latin typeface="quote-cjk-patch"/>
                        </a:rPr>
                        <a:t>POST</a:t>
                      </a:r>
                    </a:p>
                  </a:txBody>
                  <a:tcPr marL="60540" marR="67267" marT="42042" marB="4204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650"/>
                        </a:lnSpc>
                        <a:buNone/>
                      </a:pPr>
                      <a:r>
                        <a:rPr lang="ru-RU" sz="1200" b="0">
                          <a:effectLst/>
                          <a:latin typeface="Menlo"/>
                        </a:rPr>
                        <a:t>/api/section-assignments</a:t>
                      </a:r>
                      <a:endParaRPr lang="ru-RU" sz="1200" b="0">
                        <a:effectLst/>
                        <a:latin typeface="quote-cjk-patch"/>
                      </a:endParaRPr>
                    </a:p>
                  </a:txBody>
                  <a:tcPr marL="67267" marR="67267" marT="42042" marB="4204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200" b="0" dirty="0">
                          <a:effectLst/>
                          <a:latin typeface="quote-cjk-patch"/>
                        </a:rPr>
                        <a:t>Назначение руководителя</a:t>
                      </a:r>
                    </a:p>
                  </a:txBody>
                  <a:tcPr marL="67267" marR="60540" marT="42042" marB="4204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8250500"/>
                  </a:ext>
                </a:extLst>
              </a:tr>
              <a:tr h="546734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200" b="0">
                          <a:effectLst/>
                          <a:latin typeface="quote-cjk-patch"/>
                        </a:rPr>
                        <a:t>GET</a:t>
                      </a:r>
                    </a:p>
                  </a:txBody>
                  <a:tcPr marL="60540" marR="67267" marT="42042" marB="4204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650"/>
                        </a:lnSpc>
                        <a:buNone/>
                      </a:pPr>
                      <a:r>
                        <a:rPr lang="ru-RU" sz="1200" b="0" dirty="0">
                          <a:effectLst/>
                          <a:latin typeface="Menlo"/>
                        </a:rPr>
                        <a:t>/</a:t>
                      </a:r>
                      <a:r>
                        <a:rPr lang="ru-RU" sz="1200" b="0" dirty="0" err="1">
                          <a:effectLst/>
                          <a:latin typeface="Menlo"/>
                        </a:rPr>
                        <a:t>api</a:t>
                      </a:r>
                      <a:r>
                        <a:rPr lang="ru-RU" sz="1200" b="0" dirty="0">
                          <a:effectLst/>
                          <a:latin typeface="Menlo"/>
                        </a:rPr>
                        <a:t>/</a:t>
                      </a:r>
                      <a:r>
                        <a:rPr lang="ru-RU" sz="1200" b="0" dirty="0" err="1">
                          <a:effectLst/>
                          <a:latin typeface="Menlo"/>
                        </a:rPr>
                        <a:t>sections</a:t>
                      </a:r>
                      <a:r>
                        <a:rPr lang="ru-RU" sz="1200" b="0" dirty="0">
                          <a:effectLst/>
                          <a:latin typeface="Menlo"/>
                        </a:rPr>
                        <a:t>/</a:t>
                      </a:r>
                      <a:r>
                        <a:rPr lang="ru-RU" sz="1200" b="0" dirty="0" err="1">
                          <a:effectLst/>
                          <a:latin typeface="Menlo"/>
                        </a:rPr>
                        <a:t>head</a:t>
                      </a:r>
                      <a:r>
                        <a:rPr lang="ru-RU" sz="1200" b="0" dirty="0">
                          <a:effectLst/>
                          <a:latin typeface="Menlo"/>
                        </a:rPr>
                        <a:t>/:</a:t>
                      </a:r>
                      <a:r>
                        <a:rPr lang="ru-RU" sz="1200" b="0" dirty="0" err="1">
                          <a:effectLst/>
                          <a:latin typeface="Menlo"/>
                        </a:rPr>
                        <a:t>userId</a:t>
                      </a:r>
                      <a:endParaRPr lang="ru-RU" sz="1200" b="0" dirty="0">
                        <a:effectLst/>
                        <a:latin typeface="quote-cjk-patch"/>
                      </a:endParaRPr>
                    </a:p>
                  </a:txBody>
                  <a:tcPr marL="67267" marR="67267" marT="42042" marB="4204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200" b="0" dirty="0">
                          <a:effectLst/>
                          <a:latin typeface="quote-cjk-patch"/>
                        </a:rPr>
                        <a:t>Секции руководителя</a:t>
                      </a:r>
                    </a:p>
                  </a:txBody>
                  <a:tcPr marL="67267" marR="60540" marT="42042" marB="4204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3750168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CC1B1857-C0C5-C6F8-BB13-38CFE5793EA3}"/>
              </a:ext>
            </a:extLst>
          </p:cNvPr>
          <p:cNvSpPr txBox="1"/>
          <p:nvPr/>
        </p:nvSpPr>
        <p:spPr>
          <a:xfrm>
            <a:off x="8952222" y="1135941"/>
            <a:ext cx="2327424" cy="372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250"/>
              </a:lnSpc>
              <a:spcBef>
                <a:spcPts val="2400"/>
              </a:spcBef>
              <a:spcAft>
                <a:spcPts val="1200"/>
              </a:spcAft>
              <a:buNone/>
            </a:pPr>
            <a:r>
              <a:rPr lang="ru-RU" b="1" dirty="0">
                <a:solidFill>
                  <a:srgbClr val="0F1115"/>
                </a:solidFill>
                <a:effectLst/>
                <a:latin typeface="quote-cjk-patch"/>
              </a:rPr>
              <a:t>Доклады и рецензии</a:t>
            </a:r>
            <a:endParaRPr lang="ru-RU" dirty="0"/>
          </a:p>
        </p:txBody>
      </p:sp>
      <p:graphicFrame>
        <p:nvGraphicFramePr>
          <p:cNvPr id="18" name="Таблица 17">
            <a:extLst>
              <a:ext uri="{FF2B5EF4-FFF2-40B4-BE49-F238E27FC236}">
                <a16:creationId xmlns:a16="http://schemas.microsoft.com/office/drawing/2014/main" id="{FCC5476B-BDFA-2AED-1576-D435EBFF1E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3882307"/>
              </p:ext>
            </p:extLst>
          </p:nvPr>
        </p:nvGraphicFramePr>
        <p:xfrm>
          <a:off x="8239458" y="1695214"/>
          <a:ext cx="3925579" cy="3075937"/>
        </p:xfrm>
        <a:graphic>
          <a:graphicData uri="http://schemas.openxmlformats.org/drawingml/2006/table">
            <a:tbl>
              <a:tblPr/>
              <a:tblGrid>
                <a:gridCol w="564596">
                  <a:extLst>
                    <a:ext uri="{9D8B030D-6E8A-4147-A177-3AD203B41FA5}">
                      <a16:colId xmlns:a16="http://schemas.microsoft.com/office/drawing/2014/main" val="4153854678"/>
                    </a:ext>
                  </a:extLst>
                </a:gridCol>
                <a:gridCol w="2063197">
                  <a:extLst>
                    <a:ext uri="{9D8B030D-6E8A-4147-A177-3AD203B41FA5}">
                      <a16:colId xmlns:a16="http://schemas.microsoft.com/office/drawing/2014/main" val="1670728863"/>
                    </a:ext>
                  </a:extLst>
                </a:gridCol>
                <a:gridCol w="1297786">
                  <a:extLst>
                    <a:ext uri="{9D8B030D-6E8A-4147-A177-3AD203B41FA5}">
                      <a16:colId xmlns:a16="http://schemas.microsoft.com/office/drawing/2014/main" val="2870928802"/>
                    </a:ext>
                  </a:extLst>
                </a:gridCol>
              </a:tblGrid>
              <a:tr h="285893"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ru-RU" sz="1200" b="0" dirty="0">
                          <a:effectLst/>
                          <a:latin typeface="quote-cjk-patch"/>
                        </a:rPr>
                        <a:t>Метод</a:t>
                      </a:r>
                    </a:p>
                  </a:txBody>
                  <a:tcPr marL="48800" marR="54222" marT="33889" marB="33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ru-RU" sz="1200" b="0">
                          <a:effectLst/>
                          <a:latin typeface="quote-cjk-patch"/>
                        </a:rPr>
                        <a:t>Эндпоинт</a:t>
                      </a:r>
                    </a:p>
                  </a:txBody>
                  <a:tcPr marL="54222" marR="54222" marT="33889" marB="33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875"/>
                        </a:lnSpc>
                        <a:buNone/>
                      </a:pPr>
                      <a:r>
                        <a:rPr lang="ru-RU" sz="1200" b="0">
                          <a:effectLst/>
                          <a:latin typeface="quote-cjk-patch"/>
                        </a:rPr>
                        <a:t>Назначение</a:t>
                      </a:r>
                    </a:p>
                  </a:txBody>
                  <a:tcPr marL="54222" marR="54222" marT="33889" marB="33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2480375"/>
                  </a:ext>
                </a:extLst>
              </a:tr>
              <a:tr h="285893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200" b="0">
                          <a:effectLst/>
                          <a:latin typeface="quote-cjk-patch"/>
                        </a:rPr>
                        <a:t>POST</a:t>
                      </a:r>
                    </a:p>
                  </a:txBody>
                  <a:tcPr marL="48800" marR="54222" marT="33889" marB="33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650"/>
                        </a:lnSpc>
                        <a:buNone/>
                      </a:pPr>
                      <a:r>
                        <a:rPr lang="ru-RU" sz="1200" b="0" dirty="0">
                          <a:effectLst/>
                          <a:latin typeface="Menlo"/>
                        </a:rPr>
                        <a:t>/</a:t>
                      </a:r>
                      <a:r>
                        <a:rPr lang="ru-RU" sz="1200" b="0" dirty="0" err="1">
                          <a:effectLst/>
                          <a:latin typeface="Menlo"/>
                        </a:rPr>
                        <a:t>api</a:t>
                      </a:r>
                      <a:r>
                        <a:rPr lang="ru-RU" sz="1200" b="0" dirty="0">
                          <a:effectLst/>
                          <a:latin typeface="Menlo"/>
                        </a:rPr>
                        <a:t>/</a:t>
                      </a:r>
                      <a:r>
                        <a:rPr lang="ru-RU" sz="1200" b="0" dirty="0" err="1">
                          <a:effectLst/>
                          <a:latin typeface="Menlo"/>
                        </a:rPr>
                        <a:t>reports</a:t>
                      </a:r>
                      <a:endParaRPr lang="ru-RU" sz="1200" b="0" dirty="0">
                        <a:effectLst/>
                        <a:latin typeface="quote-cjk-patch"/>
                      </a:endParaRPr>
                    </a:p>
                  </a:txBody>
                  <a:tcPr marL="54222" marR="54222" marT="33889" marB="33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200" b="0">
                          <a:effectLst/>
                          <a:latin typeface="quote-cjk-patch"/>
                        </a:rPr>
                        <a:t>Подача доклада</a:t>
                      </a:r>
                    </a:p>
                  </a:txBody>
                  <a:tcPr marL="54222" marR="48800" marT="33889" marB="33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2846635"/>
                  </a:ext>
                </a:extLst>
              </a:tr>
              <a:tr h="524588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200" b="0">
                          <a:effectLst/>
                          <a:latin typeface="quote-cjk-patch"/>
                        </a:rPr>
                        <a:t>DELETE</a:t>
                      </a:r>
                    </a:p>
                  </a:txBody>
                  <a:tcPr marL="48800" marR="54222" marT="33889" marB="33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650"/>
                        </a:lnSpc>
                        <a:buNone/>
                      </a:pPr>
                      <a:r>
                        <a:rPr lang="ru-RU" sz="1200" b="0" dirty="0">
                          <a:effectLst/>
                          <a:latin typeface="Menlo"/>
                        </a:rPr>
                        <a:t>/</a:t>
                      </a:r>
                      <a:r>
                        <a:rPr lang="ru-RU" sz="1200" b="0" dirty="0" err="1">
                          <a:effectLst/>
                          <a:latin typeface="Menlo"/>
                        </a:rPr>
                        <a:t>api</a:t>
                      </a:r>
                      <a:r>
                        <a:rPr lang="ru-RU" sz="1200" b="0" dirty="0">
                          <a:effectLst/>
                          <a:latin typeface="Menlo"/>
                        </a:rPr>
                        <a:t>/</a:t>
                      </a:r>
                      <a:r>
                        <a:rPr lang="ru-RU" sz="1200" b="0" dirty="0" err="1">
                          <a:effectLst/>
                          <a:latin typeface="Menlo"/>
                        </a:rPr>
                        <a:t>reports</a:t>
                      </a:r>
                      <a:r>
                        <a:rPr lang="ru-RU" sz="1200" b="0" dirty="0">
                          <a:effectLst/>
                          <a:latin typeface="Menlo"/>
                        </a:rPr>
                        <a:t>/:</a:t>
                      </a:r>
                      <a:r>
                        <a:rPr lang="ru-RU" sz="1200" b="0" dirty="0" err="1">
                          <a:effectLst/>
                          <a:latin typeface="Menlo"/>
                        </a:rPr>
                        <a:t>reportId</a:t>
                      </a:r>
                      <a:endParaRPr lang="ru-RU" sz="1200" b="0" dirty="0">
                        <a:effectLst/>
                        <a:latin typeface="quote-cjk-patch"/>
                      </a:endParaRPr>
                    </a:p>
                  </a:txBody>
                  <a:tcPr marL="54222" marR="54222" marT="33889" marB="33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200" b="0" dirty="0">
                          <a:effectLst/>
                          <a:latin typeface="quote-cjk-patch"/>
                        </a:rPr>
                        <a:t>Удаление</a:t>
                      </a:r>
                      <a:r>
                        <a:rPr lang="en-US" sz="1200" b="0" dirty="0">
                          <a:effectLst/>
                          <a:latin typeface="quote-cjk-patch"/>
                        </a:rPr>
                        <a:t> </a:t>
                      </a:r>
                      <a:r>
                        <a:rPr lang="ru-RU" sz="1200" b="0" dirty="0">
                          <a:effectLst/>
                          <a:latin typeface="quote-cjk-patch"/>
                        </a:rPr>
                        <a:t>доклада</a:t>
                      </a:r>
                    </a:p>
                  </a:txBody>
                  <a:tcPr marL="54222" marR="48800" marT="33889" marB="33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5622665"/>
                  </a:ext>
                </a:extLst>
              </a:tr>
              <a:tr h="376665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200" b="0">
                          <a:effectLst/>
                          <a:latin typeface="quote-cjk-patch"/>
                        </a:rPr>
                        <a:t>GET</a:t>
                      </a:r>
                    </a:p>
                  </a:txBody>
                  <a:tcPr marL="48800" marR="54222" marT="33889" marB="33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650"/>
                        </a:lnSpc>
                        <a:buNone/>
                      </a:pPr>
                      <a:r>
                        <a:rPr lang="ru-RU" sz="1200" b="0">
                          <a:effectLst/>
                          <a:latin typeface="Menlo"/>
                        </a:rPr>
                        <a:t>/api/reports/section/:sectionId</a:t>
                      </a:r>
                      <a:endParaRPr lang="ru-RU" sz="1200" b="0">
                        <a:effectLst/>
                        <a:latin typeface="quote-cjk-patch"/>
                      </a:endParaRPr>
                    </a:p>
                  </a:txBody>
                  <a:tcPr marL="54222" marR="54222" marT="33889" marB="33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200" b="0" dirty="0">
                          <a:effectLst/>
                          <a:latin typeface="quote-cjk-patch"/>
                        </a:rPr>
                        <a:t>Доклады секции</a:t>
                      </a:r>
                    </a:p>
                  </a:txBody>
                  <a:tcPr marL="54222" marR="48800" marT="33889" marB="33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7146288"/>
                  </a:ext>
                </a:extLst>
              </a:tr>
              <a:tr h="524588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200" b="0">
                          <a:effectLst/>
                          <a:latin typeface="quote-cjk-patch"/>
                        </a:rPr>
                        <a:t>GET</a:t>
                      </a:r>
                    </a:p>
                  </a:txBody>
                  <a:tcPr marL="48800" marR="54222" marT="33889" marB="33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650"/>
                        </a:lnSpc>
                        <a:buNone/>
                      </a:pPr>
                      <a:r>
                        <a:rPr lang="ru-RU" sz="1200" b="0">
                          <a:effectLst/>
                          <a:latin typeface="Menlo"/>
                        </a:rPr>
                        <a:t>/api/users/reviewers</a:t>
                      </a:r>
                      <a:endParaRPr lang="ru-RU" sz="1200" b="0">
                        <a:effectLst/>
                        <a:latin typeface="quote-cjk-patch"/>
                      </a:endParaRPr>
                    </a:p>
                  </a:txBody>
                  <a:tcPr marL="54222" marR="54222" marT="33889" marB="33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200" b="0" dirty="0">
                          <a:effectLst/>
                          <a:latin typeface="quote-cjk-patch"/>
                        </a:rPr>
                        <a:t>Список рецензентов</a:t>
                      </a:r>
                    </a:p>
                  </a:txBody>
                  <a:tcPr marL="54222" marR="48800" marT="33889" marB="33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8654717"/>
                  </a:ext>
                </a:extLst>
              </a:tr>
              <a:tr h="524588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200" b="0">
                          <a:effectLst/>
                          <a:latin typeface="quote-cjk-patch"/>
                        </a:rPr>
                        <a:t>POST</a:t>
                      </a:r>
                    </a:p>
                  </a:txBody>
                  <a:tcPr marL="48800" marR="54222" marT="33889" marB="33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650"/>
                        </a:lnSpc>
                        <a:buNone/>
                      </a:pPr>
                      <a:r>
                        <a:rPr lang="ru-RU" sz="1200" b="0">
                          <a:effectLst/>
                          <a:latin typeface="Menlo"/>
                        </a:rPr>
                        <a:t>/api/reviews/assign</a:t>
                      </a:r>
                      <a:endParaRPr lang="ru-RU" sz="1200" b="0">
                        <a:effectLst/>
                        <a:latin typeface="quote-cjk-patch"/>
                      </a:endParaRPr>
                    </a:p>
                  </a:txBody>
                  <a:tcPr marL="54222" marR="54222" marT="33889" marB="33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200" b="0" dirty="0">
                          <a:effectLst/>
                          <a:latin typeface="quote-cjk-patch"/>
                        </a:rPr>
                        <a:t>Назначить рецензента</a:t>
                      </a:r>
                    </a:p>
                  </a:txBody>
                  <a:tcPr marL="54222" marR="48800" marT="33889" marB="33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8586409"/>
                  </a:ext>
                </a:extLst>
              </a:tr>
              <a:tr h="524588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200" b="0">
                          <a:effectLst/>
                          <a:latin typeface="quote-cjk-patch"/>
                        </a:rPr>
                        <a:t>POST</a:t>
                      </a:r>
                    </a:p>
                  </a:txBody>
                  <a:tcPr marL="48800" marR="54222" marT="33889" marB="33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650"/>
                        </a:lnSpc>
                        <a:buNone/>
                      </a:pPr>
                      <a:r>
                        <a:rPr lang="ru-RU" sz="1200" b="0">
                          <a:effectLst/>
                          <a:latin typeface="Menlo"/>
                        </a:rPr>
                        <a:t>/api/reviews</a:t>
                      </a:r>
                      <a:endParaRPr lang="ru-RU" sz="1200" b="0">
                        <a:effectLst/>
                        <a:latin typeface="quote-cjk-patch"/>
                      </a:endParaRPr>
                    </a:p>
                  </a:txBody>
                  <a:tcPr marL="54222" marR="54222" marT="33889" marB="33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1200" b="0" dirty="0">
                          <a:effectLst/>
                          <a:latin typeface="quote-cjk-patch"/>
                        </a:rPr>
                        <a:t>Сохранить рецензию</a:t>
                      </a:r>
                    </a:p>
                  </a:txBody>
                  <a:tcPr marL="54222" marR="48800" marT="33889" marB="338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506851"/>
                  </a:ext>
                </a:extLst>
              </a:tr>
            </a:tbl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ED1EB0C8-0F6C-C6DA-812F-EFFA0403B477}"/>
              </a:ext>
            </a:extLst>
          </p:cNvPr>
          <p:cNvSpPr txBox="1"/>
          <p:nvPr/>
        </p:nvSpPr>
        <p:spPr>
          <a:xfrm>
            <a:off x="6170596" y="5252077"/>
            <a:ext cx="5948344" cy="1477328"/>
          </a:xfrm>
          <a:prstGeom prst="rect">
            <a:avLst/>
          </a:prstGeom>
          <a:solidFill>
            <a:srgbClr val="FFFFFF"/>
          </a:solidFill>
          <a:ln>
            <a:solidFill>
              <a:srgbClr val="1998A7"/>
            </a:solidFill>
          </a:ln>
        </p:spPr>
        <p:txBody>
          <a:bodyPr wrap="square">
            <a:spAutoFit/>
          </a:bodyPr>
          <a:lstStyle/>
          <a:p>
            <a:pPr algn="l" latinLnBrk="1">
              <a:buNone/>
            </a:pPr>
            <a:r>
              <a:rPr lang="ru-RU" b="1" dirty="0">
                <a:effectLst/>
                <a:latin typeface="Menlo"/>
              </a:rPr>
              <a:t>SELECT</a:t>
            </a:r>
            <a:r>
              <a:rPr lang="ru-RU" dirty="0">
                <a:effectLst/>
                <a:latin typeface="Menlo"/>
              </a:rPr>
              <a:t> c.*, </a:t>
            </a:r>
            <a:r>
              <a:rPr lang="ru-RU" dirty="0" err="1">
                <a:effectLst/>
                <a:latin typeface="Menlo"/>
              </a:rPr>
              <a:t>u.login</a:t>
            </a:r>
            <a:r>
              <a:rPr lang="ru-RU" dirty="0">
                <a:effectLst/>
                <a:latin typeface="Menlo"/>
              </a:rPr>
              <a:t> </a:t>
            </a:r>
            <a:r>
              <a:rPr lang="ru-RU" dirty="0" err="1">
                <a:effectLst/>
                <a:latin typeface="Menlo"/>
              </a:rPr>
              <a:t>as</a:t>
            </a:r>
            <a:r>
              <a:rPr lang="ru-RU" dirty="0">
                <a:effectLst/>
                <a:latin typeface="Menlo"/>
              </a:rPr>
              <a:t> </a:t>
            </a:r>
            <a:r>
              <a:rPr lang="ru-RU" dirty="0" err="1">
                <a:effectLst/>
                <a:latin typeface="Menlo"/>
              </a:rPr>
              <a:t>creator_login</a:t>
            </a:r>
            <a:r>
              <a:rPr lang="ru-RU" dirty="0">
                <a:effectLst/>
                <a:latin typeface="Menlo"/>
              </a:rPr>
              <a:t>, u.name </a:t>
            </a:r>
            <a:r>
              <a:rPr lang="ru-RU" dirty="0" err="1">
                <a:effectLst/>
                <a:latin typeface="Menlo"/>
              </a:rPr>
              <a:t>as</a:t>
            </a:r>
            <a:r>
              <a:rPr lang="ru-RU" dirty="0">
                <a:effectLst/>
                <a:latin typeface="Menlo"/>
              </a:rPr>
              <a:t> </a:t>
            </a:r>
            <a:r>
              <a:rPr lang="ru-RU" dirty="0" err="1">
                <a:effectLst/>
                <a:latin typeface="Menlo"/>
              </a:rPr>
              <a:t>creator_name</a:t>
            </a:r>
            <a:endParaRPr lang="ru-RU" dirty="0">
              <a:effectLst/>
              <a:latin typeface="Menlo"/>
            </a:endParaRPr>
          </a:p>
          <a:p>
            <a:pPr algn="l" latinLnBrk="1">
              <a:buNone/>
            </a:pPr>
            <a:r>
              <a:rPr lang="ru-RU" b="1" dirty="0">
                <a:effectLst/>
                <a:latin typeface="Menlo"/>
              </a:rPr>
              <a:t>FROM</a:t>
            </a:r>
            <a:r>
              <a:rPr lang="ru-RU" dirty="0">
                <a:effectLst/>
                <a:latin typeface="Menlo"/>
              </a:rPr>
              <a:t> </a:t>
            </a:r>
            <a:r>
              <a:rPr lang="ru-RU" dirty="0" err="1">
                <a:effectLst/>
                <a:latin typeface="Menlo"/>
              </a:rPr>
              <a:t>conferences</a:t>
            </a:r>
            <a:r>
              <a:rPr lang="ru-RU" dirty="0">
                <a:effectLst/>
                <a:latin typeface="Menlo"/>
              </a:rPr>
              <a:t> c</a:t>
            </a:r>
          </a:p>
          <a:p>
            <a:pPr algn="l" latinLnBrk="1">
              <a:buNone/>
            </a:pPr>
            <a:r>
              <a:rPr lang="ru-RU" b="1" dirty="0">
                <a:effectLst/>
                <a:latin typeface="Menlo"/>
              </a:rPr>
              <a:t>LEFT JOIN </a:t>
            </a:r>
            <a:r>
              <a:rPr lang="ru-RU" dirty="0" err="1">
                <a:effectLst/>
                <a:latin typeface="Menlo"/>
              </a:rPr>
              <a:t>users</a:t>
            </a:r>
            <a:r>
              <a:rPr lang="ru-RU" dirty="0">
                <a:effectLst/>
                <a:latin typeface="Menlo"/>
              </a:rPr>
              <a:t> u </a:t>
            </a:r>
            <a:r>
              <a:rPr lang="ru-RU" b="1" dirty="0">
                <a:effectLst/>
                <a:latin typeface="Menlo"/>
              </a:rPr>
              <a:t>ON</a:t>
            </a:r>
            <a:r>
              <a:rPr lang="ru-RU" dirty="0">
                <a:effectLst/>
                <a:latin typeface="Menlo"/>
              </a:rPr>
              <a:t> </a:t>
            </a:r>
            <a:r>
              <a:rPr lang="ru-RU" dirty="0" err="1">
                <a:effectLst/>
                <a:latin typeface="Menlo"/>
              </a:rPr>
              <a:t>c.created_by</a:t>
            </a:r>
            <a:r>
              <a:rPr lang="ru-RU" dirty="0">
                <a:effectLst/>
                <a:latin typeface="Menlo"/>
              </a:rPr>
              <a:t> = </a:t>
            </a:r>
            <a:r>
              <a:rPr lang="ru-RU" dirty="0" err="1">
                <a:effectLst/>
                <a:latin typeface="Menlo"/>
              </a:rPr>
              <a:t>u.user_id</a:t>
            </a:r>
            <a:endParaRPr lang="ru-RU" dirty="0">
              <a:effectLst/>
              <a:latin typeface="Menlo"/>
            </a:endParaRPr>
          </a:p>
          <a:p>
            <a:pPr algn="l" latinLnBrk="1">
              <a:buNone/>
            </a:pPr>
            <a:r>
              <a:rPr lang="ru-RU" b="1" dirty="0">
                <a:effectLst/>
                <a:latin typeface="Menlo"/>
              </a:rPr>
              <a:t>WHERE</a:t>
            </a:r>
            <a:r>
              <a:rPr lang="ru-RU" dirty="0">
                <a:effectLst/>
                <a:latin typeface="Menlo"/>
              </a:rPr>
              <a:t> </a:t>
            </a:r>
            <a:r>
              <a:rPr lang="ru-RU" dirty="0" err="1">
                <a:effectLst/>
                <a:latin typeface="Menlo"/>
              </a:rPr>
              <a:t>c.created_by</a:t>
            </a:r>
            <a:r>
              <a:rPr lang="ru-RU" dirty="0">
                <a:effectLst/>
                <a:latin typeface="Menlo"/>
              </a:rPr>
              <a:t> = $1</a:t>
            </a:r>
          </a:p>
          <a:p>
            <a:pPr algn="l" latinLnBrk="1">
              <a:buNone/>
            </a:pPr>
            <a:r>
              <a:rPr lang="ru-RU" b="1" dirty="0">
                <a:effectLst/>
                <a:latin typeface="Menlo"/>
              </a:rPr>
              <a:t>ORDER BY </a:t>
            </a:r>
            <a:r>
              <a:rPr lang="ru-RU" dirty="0" err="1">
                <a:effectLst/>
                <a:latin typeface="Menlo"/>
              </a:rPr>
              <a:t>c.start_date</a:t>
            </a:r>
            <a:r>
              <a:rPr lang="ru-RU" dirty="0">
                <a:effectLst/>
                <a:latin typeface="Menlo"/>
              </a:rPr>
              <a:t> DESC;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0A108E4-9F96-CA8A-3EB1-4E23E9186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75740" y="6364280"/>
            <a:ext cx="2743200" cy="365125"/>
          </a:xfrm>
        </p:spPr>
        <p:txBody>
          <a:bodyPr/>
          <a:lstStyle/>
          <a:p>
            <a:r>
              <a:rPr lang="ru-RU" sz="2000" dirty="0">
                <a:solidFill>
                  <a:schemeClr val="tx1"/>
                </a:solidFill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27844553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6F7DBC-71FA-EA7C-EF7A-B45E15F47F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00708"/>
            <a:ext cx="12192000" cy="835234"/>
          </a:xfrm>
          <a:solidFill>
            <a:srgbClr val="1998A7"/>
          </a:solidFill>
          <a:ln>
            <a:solidFill>
              <a:srgbClr val="1998A7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b="1" dirty="0"/>
              <a:t> База данных</a:t>
            </a:r>
          </a:p>
        </p:txBody>
      </p:sp>
      <p:sp>
        <p:nvSpPr>
          <p:cNvPr id="15" name="Номер слайда 14">
            <a:extLst>
              <a:ext uri="{FF2B5EF4-FFF2-40B4-BE49-F238E27FC236}">
                <a16:creationId xmlns:a16="http://schemas.microsoft.com/office/drawing/2014/main" id="{B54A7DF5-4E9E-F340-58A1-B64491FA0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53550" y="6346714"/>
            <a:ext cx="2743200" cy="365125"/>
          </a:xfrm>
        </p:spPr>
        <p:txBody>
          <a:bodyPr/>
          <a:lstStyle/>
          <a:p>
            <a:fld id="{396F60E6-2604-4F83-A184-A60A9D5A98FA}" type="slidenum">
              <a:rPr lang="ru-RU" sz="2000" smtClean="0">
                <a:solidFill>
                  <a:schemeClr val="tx1"/>
                </a:solidFill>
              </a:rPr>
              <a:t>12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446AA7-28B2-98A6-012D-3E2CF645CE6B}"/>
              </a:ext>
            </a:extLst>
          </p:cNvPr>
          <p:cNvSpPr txBox="1"/>
          <p:nvPr/>
        </p:nvSpPr>
        <p:spPr>
          <a:xfrm>
            <a:off x="0" y="1468238"/>
            <a:ext cx="7928890" cy="579389"/>
          </a:xfrm>
          <a:prstGeom prst="rect">
            <a:avLst/>
          </a:prstGeom>
          <a:ln>
            <a:solidFill>
              <a:srgbClr val="1998A7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 latinLnBrk="1">
              <a:lnSpc>
                <a:spcPts val="1650"/>
              </a:lnSpc>
              <a:buNone/>
            </a:pPr>
            <a:endParaRPr lang="ru-RU" sz="3200" b="1" dirty="0">
              <a:solidFill>
                <a:srgbClr val="0F1115"/>
              </a:solidFill>
              <a:effectLst/>
              <a:latin typeface="Consolas" panose="020B0609020204030204" pitchFamily="49" charset="0"/>
            </a:endParaRPr>
          </a:p>
          <a:p>
            <a:pPr algn="l" latinLnBrk="1">
              <a:lnSpc>
                <a:spcPts val="1650"/>
              </a:lnSpc>
              <a:buNone/>
            </a:pPr>
            <a:r>
              <a:rPr lang="ru-RU" sz="3200" b="1" dirty="0" err="1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PostgreSQL</a:t>
            </a:r>
            <a:r>
              <a:rPr lang="ru-RU" sz="3200" b="1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ru-RU" sz="3200" b="1" dirty="0">
                <a:solidFill>
                  <a:srgbClr val="0F1115"/>
                </a:solidFill>
                <a:latin typeface="Consolas" panose="020B0609020204030204" pitchFamily="49" charset="0"/>
              </a:rPr>
              <a:t>на платформе</a:t>
            </a:r>
            <a:r>
              <a:rPr lang="ru-RU" sz="3200" b="1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 </a:t>
            </a:r>
            <a:r>
              <a:rPr lang="ru-RU" sz="3200" b="1" dirty="0" err="1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Supabase</a:t>
            </a:r>
            <a:endParaRPr lang="ru-RU" sz="3200" b="1" dirty="0">
              <a:solidFill>
                <a:srgbClr val="0F1115"/>
              </a:solidFill>
              <a:effectLst/>
              <a:latin typeface="Consolas" panose="020B0609020204030204" pitchFamily="49" charset="0"/>
            </a:endParaRPr>
          </a:p>
        </p:txBody>
      </p:sp>
      <p:pic>
        <p:nvPicPr>
          <p:cNvPr id="6" name="Рисунок 5" descr="Picture background">
            <a:extLst>
              <a:ext uri="{FF2B5EF4-FFF2-40B4-BE49-F238E27FC236}">
                <a16:creationId xmlns:a16="http://schemas.microsoft.com/office/drawing/2014/main" id="{C2459767-1499-0081-C93E-AE7064CD5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0224" t="30122" r="8971" b="33061"/>
          <a:stretch>
            <a:fillRect/>
          </a:stretch>
        </p:blipFill>
        <p:spPr>
          <a:xfrm>
            <a:off x="8011024" y="3617926"/>
            <a:ext cx="4180976" cy="10001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701DF5C-2C59-46AB-E297-22D17B430981}"/>
              </a:ext>
            </a:extLst>
          </p:cNvPr>
          <p:cNvSpPr txBox="1"/>
          <p:nvPr/>
        </p:nvSpPr>
        <p:spPr>
          <a:xfrm>
            <a:off x="0" y="2309703"/>
            <a:ext cx="7928890" cy="2308324"/>
          </a:xfrm>
          <a:prstGeom prst="rect">
            <a:avLst/>
          </a:prstGeom>
          <a:ln>
            <a:solidFill>
              <a:srgbClr val="1998A7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 latinLnBrk="1">
              <a:buNone/>
            </a:pPr>
            <a:r>
              <a:rPr lang="ru-RU" sz="2400" dirty="0">
                <a:solidFill>
                  <a:srgbClr val="0F1115"/>
                </a:solidFill>
                <a:latin typeface="Consolas" panose="020B0609020204030204" pitchFamily="49" charset="0"/>
              </a:rPr>
              <a:t>Всего в базе данных </a:t>
            </a:r>
            <a:r>
              <a:rPr lang="ru-RU" sz="2400" b="0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1</a:t>
            </a:r>
            <a:r>
              <a:rPr lang="en-US" sz="2400" b="0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8 </a:t>
            </a:r>
            <a:r>
              <a:rPr lang="ru-RU" sz="2400" b="0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таблиц</a:t>
            </a:r>
            <a:r>
              <a:rPr lang="ru-RU" sz="2400" dirty="0">
                <a:solidFill>
                  <a:srgbClr val="0F1115"/>
                </a:solidFill>
                <a:latin typeface="Consolas" panose="020B0609020204030204" pitchFamily="49" charset="0"/>
              </a:rPr>
              <a:t>.</a:t>
            </a:r>
          </a:p>
          <a:p>
            <a:pPr algn="l" latinLnBrk="1">
              <a:buNone/>
            </a:pPr>
            <a:r>
              <a:rPr lang="ru-RU" sz="2400" b="1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Основные:</a:t>
            </a:r>
          </a:p>
          <a:p>
            <a:pPr marL="285750" indent="-285750" algn="l" latinLnBrk="1">
              <a:buFont typeface="Wingdings" panose="05000000000000000000" pitchFamily="2" charset="2"/>
              <a:buChar char="q"/>
            </a:pPr>
            <a:r>
              <a:rPr lang="ru-RU" sz="2400" b="0" dirty="0" err="1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users</a:t>
            </a:r>
            <a:r>
              <a:rPr lang="ru-RU" sz="2400" b="0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ru-RU" sz="2400" b="0" dirty="0" err="1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roles</a:t>
            </a:r>
            <a:r>
              <a:rPr lang="ru-RU" sz="2400" b="0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ru-RU" sz="2400" b="0" dirty="0" err="1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user_roles</a:t>
            </a:r>
            <a:r>
              <a:rPr lang="ru-RU" sz="2400" b="0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 — пользователи</a:t>
            </a:r>
          </a:p>
          <a:p>
            <a:pPr marL="285750" indent="-285750" algn="l" latinLnBrk="1">
              <a:buFont typeface="Wingdings" panose="05000000000000000000" pitchFamily="2" charset="2"/>
              <a:buChar char="q"/>
            </a:pPr>
            <a:r>
              <a:rPr lang="ru-RU" sz="2400" b="0" dirty="0" err="1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conferences</a:t>
            </a:r>
            <a:r>
              <a:rPr lang="ru-RU" sz="2400" b="0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ru-RU" sz="2400" b="0" dirty="0" err="1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sections</a:t>
            </a:r>
            <a:r>
              <a:rPr lang="ru-RU" sz="2400" b="0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 — конференции и секции  </a:t>
            </a:r>
            <a:endParaRPr lang="en-US" sz="2400" b="0" dirty="0">
              <a:solidFill>
                <a:srgbClr val="0F1115"/>
              </a:solidFill>
              <a:effectLst/>
              <a:latin typeface="Consolas" panose="020B0609020204030204" pitchFamily="49" charset="0"/>
            </a:endParaRPr>
          </a:p>
          <a:p>
            <a:pPr marL="285750" indent="-285750" algn="l" latinLnBrk="1">
              <a:buFont typeface="Wingdings" panose="05000000000000000000" pitchFamily="2" charset="2"/>
              <a:buChar char="q"/>
            </a:pPr>
            <a:r>
              <a:rPr lang="ru-RU" sz="2400" b="0" dirty="0" err="1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reports</a:t>
            </a:r>
            <a:r>
              <a:rPr lang="ru-RU" sz="2400" b="0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, </a:t>
            </a:r>
            <a:r>
              <a:rPr lang="ru-RU" sz="2400" b="0" dirty="0" err="1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reviews</a:t>
            </a:r>
            <a:r>
              <a:rPr lang="ru-RU" sz="2400" b="0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 — доклады и рецензии </a:t>
            </a:r>
            <a:endParaRPr lang="en-US" sz="2400" b="0" dirty="0">
              <a:solidFill>
                <a:srgbClr val="0F1115"/>
              </a:solidFill>
              <a:effectLst/>
              <a:latin typeface="Consolas" panose="020B0609020204030204" pitchFamily="49" charset="0"/>
            </a:endParaRPr>
          </a:p>
          <a:p>
            <a:pPr marL="285750" indent="-285750" algn="l" latinLnBrk="1">
              <a:buFont typeface="Wingdings" panose="05000000000000000000" pitchFamily="2" charset="2"/>
              <a:buChar char="q"/>
            </a:pPr>
            <a:r>
              <a:rPr lang="ru-RU" sz="2400" b="0" dirty="0" err="1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notifications</a:t>
            </a:r>
            <a:r>
              <a:rPr lang="ru-RU" sz="2400" b="0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 — уведомления      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5480CED-BCF7-8DCA-423D-B0178B8FF4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19218" y="1347654"/>
            <a:ext cx="2484520" cy="22031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CC07D6D-42B2-ADFE-B090-23780D3340CB}"/>
              </a:ext>
            </a:extLst>
          </p:cNvPr>
          <p:cNvSpPr txBox="1"/>
          <p:nvPr/>
        </p:nvSpPr>
        <p:spPr>
          <a:xfrm>
            <a:off x="0" y="4880103"/>
            <a:ext cx="7928890" cy="1200329"/>
          </a:xfrm>
          <a:prstGeom prst="rect">
            <a:avLst/>
          </a:prstGeom>
          <a:ln>
            <a:solidFill>
              <a:srgbClr val="1998A7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l" latinLnBrk="1">
              <a:buNone/>
            </a:pPr>
            <a:r>
              <a:rPr lang="ru-RU" sz="2400" b="1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Особенности:</a:t>
            </a:r>
          </a:p>
          <a:p>
            <a:pPr marL="285750" indent="-285750" algn="l" latinLnBrk="1">
              <a:buFont typeface="Wingdings" panose="05000000000000000000" pitchFamily="2" charset="2"/>
              <a:buChar char="q"/>
            </a:pPr>
            <a:r>
              <a:rPr lang="ru-RU" sz="2400" b="0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JSONB для хранения блоков статьи и стилей</a:t>
            </a:r>
          </a:p>
          <a:p>
            <a:pPr marL="285750" indent="-285750" algn="l" latinLnBrk="1">
              <a:buFont typeface="Wingdings" panose="05000000000000000000" pitchFamily="2" charset="2"/>
              <a:buChar char="q"/>
            </a:pPr>
            <a:r>
              <a:rPr lang="ru-RU" sz="2400" b="0" dirty="0">
                <a:solidFill>
                  <a:srgbClr val="0F1115"/>
                </a:solidFill>
                <a:effectLst/>
                <a:latin typeface="Consolas" panose="020B0609020204030204" pitchFamily="49" charset="0"/>
              </a:rPr>
              <a:t>ACID-транзакции</a:t>
            </a:r>
          </a:p>
        </p:txBody>
      </p:sp>
      <p:pic>
        <p:nvPicPr>
          <p:cNvPr id="7" name="Рисунок 6" descr="Picture background">
            <a:extLst>
              <a:ext uri="{FF2B5EF4-FFF2-40B4-BE49-F238E27FC236}">
                <a16:creationId xmlns:a16="http://schemas.microsoft.com/office/drawing/2014/main" id="{FC0CC1E6-D557-41D8-4709-8D7A42F4E07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126" b="19954"/>
          <a:stretch>
            <a:fillRect/>
          </a:stretch>
        </p:blipFill>
        <p:spPr>
          <a:xfrm rot="10800000" flipH="1" flipV="1">
            <a:off x="8011024" y="4685146"/>
            <a:ext cx="4180976" cy="9291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59162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D5D0801B-573B-E6D8-C79C-1255E008D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00708"/>
            <a:ext cx="12192000" cy="835234"/>
          </a:xfrm>
          <a:solidFill>
            <a:srgbClr val="1998A7"/>
          </a:solidFill>
          <a:ln>
            <a:solidFill>
              <a:srgbClr val="1998A7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b="1" dirty="0"/>
              <a:t> База данных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FB3A541-0BE1-2249-478B-0FD8B76E2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5300" y="6374729"/>
            <a:ext cx="2743200" cy="365125"/>
          </a:xfrm>
        </p:spPr>
        <p:txBody>
          <a:bodyPr/>
          <a:lstStyle/>
          <a:p>
            <a:fld id="{396F60E6-2604-4F83-A184-A60A9D5A98FA}" type="slidenum">
              <a:rPr lang="ru-RU" sz="2000" smtClean="0">
                <a:solidFill>
                  <a:schemeClr val="tx1"/>
                </a:solidFill>
              </a:rPr>
              <a:t>13</a:t>
            </a:fld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BFF4387-4867-E5C2-3815-75CE206930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01750" y="1121654"/>
            <a:ext cx="10325100" cy="55816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7469A61-CA6E-33AB-8B86-D39ECF51D9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4119" t="10300" r="31210" b="25925"/>
          <a:stretch>
            <a:fillRect/>
          </a:stretch>
        </p:blipFill>
        <p:spPr>
          <a:xfrm>
            <a:off x="0" y="4020221"/>
            <a:ext cx="3933437" cy="28377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097303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5B3FEC-BA19-DFC0-7001-85890D313D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8947"/>
            <a:ext cx="12192000" cy="820002"/>
          </a:xfrm>
          <a:solidFill>
            <a:srgbClr val="1998A7"/>
          </a:solidFill>
          <a:ln>
            <a:solidFill>
              <a:srgbClr val="1998A7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b="1" dirty="0">
                <a:latin typeface="Consolas" panose="020B0609020204030204" pitchFamily="49" charset="0"/>
              </a:rPr>
              <a:t>Реализованный функционал</a:t>
            </a:r>
            <a:endParaRPr lang="ru-RU" dirty="0">
              <a:latin typeface="Consolas" panose="020B0609020204030204" pitchFamily="49" charset="0"/>
            </a:endParaRP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1A2C9849-D3FC-B137-BB48-B0C83E534D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2451724"/>
              </p:ext>
            </p:extLst>
          </p:nvPr>
        </p:nvGraphicFramePr>
        <p:xfrm>
          <a:off x="156117" y="1060853"/>
          <a:ext cx="11879765" cy="5725054"/>
        </p:xfrm>
        <a:graphic>
          <a:graphicData uri="http://schemas.openxmlformats.org/drawingml/2006/table">
            <a:tbl>
              <a:tblPr>
                <a:effectLst>
                  <a:innerShdw blurRad="114300">
                    <a:prstClr val="black"/>
                  </a:innerShdw>
                </a:effectLst>
              </a:tblPr>
              <a:tblGrid>
                <a:gridCol w="3111588">
                  <a:extLst>
                    <a:ext uri="{9D8B030D-6E8A-4147-A177-3AD203B41FA5}">
                      <a16:colId xmlns:a16="http://schemas.microsoft.com/office/drawing/2014/main" val="2768866651"/>
                    </a:ext>
                  </a:extLst>
                </a:gridCol>
                <a:gridCol w="8768177">
                  <a:extLst>
                    <a:ext uri="{9D8B030D-6E8A-4147-A177-3AD203B41FA5}">
                      <a16:colId xmlns:a16="http://schemas.microsoft.com/office/drawing/2014/main" val="319765602"/>
                    </a:ext>
                  </a:extLst>
                </a:gridCol>
              </a:tblGrid>
              <a:tr h="684605">
                <a:tc>
                  <a:txBody>
                    <a:bodyPr/>
                    <a:lstStyle/>
                    <a:p>
                      <a:pPr algn="ctr">
                        <a:lnSpc>
                          <a:spcPts val="1875"/>
                        </a:lnSpc>
                        <a:buNone/>
                      </a:pPr>
                      <a:r>
                        <a:rPr lang="ru-RU" sz="2400" b="1" dirty="0">
                          <a:effectLst/>
                          <a:latin typeface="Consolas" panose="020B0609020204030204" pitchFamily="49" charset="0"/>
                        </a:rPr>
                        <a:t>Функциональный блок</a:t>
                      </a:r>
                    </a:p>
                  </a:txBody>
                  <a:tcPr marL="48112" marR="53458" marT="33411" marB="33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75"/>
                        </a:lnSpc>
                        <a:buNone/>
                      </a:pPr>
                      <a:r>
                        <a:rPr lang="ru-RU" sz="2400" b="1" dirty="0">
                          <a:effectLst/>
                          <a:latin typeface="Consolas" panose="020B0609020204030204" pitchFamily="49" charset="0"/>
                        </a:rPr>
                        <a:t>Реализованные возможности</a:t>
                      </a:r>
                    </a:p>
                  </a:txBody>
                  <a:tcPr marL="53458" marR="53458" marT="33411" marB="33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0360466"/>
                  </a:ext>
                </a:extLst>
              </a:tr>
              <a:tr h="538794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000" b="0" dirty="0">
                          <a:effectLst/>
                          <a:latin typeface="Consolas" panose="020B0609020204030204" pitchFamily="49" charset="0"/>
                        </a:rPr>
                        <a:t>Регистрация и авторизация</a:t>
                      </a:r>
                    </a:p>
                  </a:txBody>
                  <a:tcPr marL="48112" marR="53458" marT="33411" marB="33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000" b="0" dirty="0">
                          <a:effectLst/>
                          <a:latin typeface="Consolas" panose="020B0609020204030204" pitchFamily="49" charset="0"/>
                        </a:rPr>
                        <a:t>Сохранение пароля, логина и роли </a:t>
                      </a:r>
                    </a:p>
                  </a:txBody>
                  <a:tcPr marL="53458" marR="48112" marT="33411" marB="33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7101579"/>
                  </a:ext>
                </a:extLst>
              </a:tr>
              <a:tr h="773284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000" b="0" dirty="0">
                          <a:effectLst/>
                          <a:latin typeface="Consolas" panose="020B0609020204030204" pitchFamily="49" charset="0"/>
                        </a:rPr>
                        <a:t>Личный кабинет</a:t>
                      </a:r>
                    </a:p>
                  </a:txBody>
                  <a:tcPr marL="48112" marR="53458" marT="33411" marB="33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8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dirty="0">
                          <a:effectLst/>
                          <a:latin typeface="Consolas" panose="020B0609020204030204" pitchFamily="49" charset="0"/>
                        </a:rPr>
                        <a:t>Заполнение профиля, подтверждение </a:t>
                      </a:r>
                      <a:r>
                        <a:rPr lang="ru-RU" sz="2000" b="0" dirty="0" err="1">
                          <a:effectLst/>
                          <a:latin typeface="Consolas" panose="020B0609020204030204" pitchFamily="49" charset="0"/>
                        </a:rPr>
                        <a:t>email</a:t>
                      </a:r>
                      <a:r>
                        <a:rPr lang="ru-RU" sz="2000" b="0" dirty="0">
                          <a:effectLst/>
                          <a:latin typeface="Consolas" panose="020B0609020204030204" pitchFamily="49" charset="0"/>
                        </a:rPr>
                        <a:t>, восстановление пароля</a:t>
                      </a:r>
                    </a:p>
                    <a:p>
                      <a:pPr>
                        <a:lnSpc>
                          <a:spcPts val="1875"/>
                        </a:lnSpc>
                        <a:buNone/>
                      </a:pPr>
                      <a:endParaRPr lang="ru-RU" sz="2000" b="0" dirty="0">
                        <a:effectLst/>
                        <a:latin typeface="Consolas" panose="020B0609020204030204" pitchFamily="49" charset="0"/>
                      </a:endParaRPr>
                    </a:p>
                  </a:txBody>
                  <a:tcPr marL="53458" marR="48112" marT="33411" marB="33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3803465"/>
                  </a:ext>
                </a:extLst>
              </a:tr>
              <a:tr h="577949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000" b="0" dirty="0">
                          <a:effectLst/>
                          <a:latin typeface="Consolas" panose="020B0609020204030204" pitchFamily="49" charset="0"/>
                        </a:rPr>
                        <a:t>Роли</a:t>
                      </a:r>
                    </a:p>
                  </a:txBody>
                  <a:tcPr marL="48112" marR="53458" marT="33411" marB="33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000" b="0" dirty="0">
                          <a:effectLst/>
                          <a:latin typeface="Consolas" panose="020B0609020204030204" pitchFamily="49" charset="0"/>
                        </a:rPr>
                        <a:t>Пользователь может иметь несколько ролей; роль можно сменить и добавить в личном кабинете</a:t>
                      </a:r>
                    </a:p>
                  </a:txBody>
                  <a:tcPr marL="53458" marR="48112" marT="33411" marB="33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5341572"/>
                  </a:ext>
                </a:extLst>
              </a:tr>
              <a:tr h="62438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000" b="0" dirty="0">
                          <a:effectLst/>
                          <a:latin typeface="Consolas" panose="020B0609020204030204" pitchFamily="49" charset="0"/>
                        </a:rPr>
                        <a:t>Управление конференциями</a:t>
                      </a:r>
                    </a:p>
                  </a:txBody>
                  <a:tcPr marL="48112" marR="53458" marT="33411" marB="33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000" b="0" dirty="0">
                          <a:effectLst/>
                          <a:latin typeface="Consolas" panose="020B0609020204030204" pitchFamily="49" charset="0"/>
                        </a:rPr>
                        <a:t>Создание конференций, редактирование, удаление, управление секциями</a:t>
                      </a:r>
                    </a:p>
                  </a:txBody>
                  <a:tcPr marL="53458" marR="48112" marT="33411" marB="33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8702990"/>
                  </a:ext>
                </a:extLst>
              </a:tr>
              <a:tr h="556592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000" b="0" dirty="0">
                          <a:effectLst/>
                          <a:latin typeface="Consolas" panose="020B0609020204030204" pitchFamily="49" charset="0"/>
                        </a:rPr>
                        <a:t>Подача докладов</a:t>
                      </a:r>
                    </a:p>
                  </a:txBody>
                  <a:tcPr marL="48112" marR="53458" marT="33411" marB="33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000" b="0" dirty="0">
                          <a:effectLst/>
                          <a:latin typeface="Consolas" panose="020B0609020204030204" pitchFamily="49" charset="0"/>
                        </a:rPr>
                        <a:t>Ввод данных, отправка докладов </a:t>
                      </a:r>
                    </a:p>
                  </a:txBody>
                  <a:tcPr marL="53458" marR="48112" marT="33411" marB="33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8059609"/>
                  </a:ext>
                </a:extLst>
              </a:tr>
              <a:tr h="764530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000" b="0" dirty="0">
                          <a:effectLst/>
                          <a:latin typeface="Consolas" panose="020B0609020204030204" pitchFamily="49" charset="0"/>
                        </a:rPr>
                        <a:t>Назначение рецензентов и руководителей</a:t>
                      </a:r>
                    </a:p>
                  </a:txBody>
                  <a:tcPr marL="48112" marR="53458" marT="33411" marB="33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000" b="0" dirty="0">
                          <a:effectLst/>
                          <a:latin typeface="Consolas" panose="020B0609020204030204" pitchFamily="49" charset="0"/>
                        </a:rPr>
                        <a:t>Назначение нескольких рецензентов на один доклад</a:t>
                      </a:r>
                    </a:p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000" b="0" dirty="0">
                          <a:effectLst/>
                          <a:latin typeface="Consolas" panose="020B0609020204030204" pitchFamily="49" charset="0"/>
                        </a:rPr>
                        <a:t>Назначение руководителей на секции: на одну секцию один руководитель</a:t>
                      </a:r>
                    </a:p>
                  </a:txBody>
                  <a:tcPr marL="53458" marR="48112" marT="33411" marB="33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3060052"/>
                  </a:ext>
                </a:extLst>
              </a:tr>
              <a:tr h="599622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000" b="0" dirty="0">
                          <a:effectLst/>
                          <a:latin typeface="Consolas" panose="020B0609020204030204" pitchFamily="49" charset="0"/>
                        </a:rPr>
                        <a:t>Рецензирование</a:t>
                      </a:r>
                    </a:p>
                  </a:txBody>
                  <a:tcPr marL="48112" marR="53458" marT="33411" marB="33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000" b="0" dirty="0">
                          <a:effectLst/>
                          <a:latin typeface="Consolas" panose="020B0609020204030204" pitchFamily="49" charset="0"/>
                        </a:rPr>
                        <a:t>Оценка по 5 критериям, комментарии, итоговая рекомендация, автор видит готовую рецензию</a:t>
                      </a:r>
                    </a:p>
                  </a:txBody>
                  <a:tcPr marL="53458" marR="48112" marT="33411" marB="33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8000885"/>
                  </a:ext>
                </a:extLst>
              </a:tr>
              <a:tr h="558444"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000" b="0" dirty="0">
                          <a:effectLst/>
                          <a:latin typeface="Consolas" panose="020B0609020204030204" pitchFamily="49" charset="0"/>
                        </a:rPr>
                        <a:t>Уведомления</a:t>
                      </a:r>
                    </a:p>
                  </a:txBody>
                  <a:tcPr marL="48112" marR="53458" marT="33411" marB="33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75"/>
                        </a:lnSpc>
                        <a:buNone/>
                      </a:pPr>
                      <a:r>
                        <a:rPr lang="ru-RU" sz="2000" b="0" dirty="0">
                          <a:effectLst/>
                          <a:latin typeface="Consolas" panose="020B0609020204030204" pitchFamily="49" charset="0"/>
                        </a:rPr>
                        <a:t>Уведомления в личном кабинете</a:t>
                      </a:r>
                    </a:p>
                  </a:txBody>
                  <a:tcPr marL="53458" marR="48112" marT="33411" marB="334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9970481"/>
                  </a:ext>
                </a:extLst>
              </a:tr>
            </a:tbl>
          </a:graphicData>
        </a:graphic>
      </p:graphicFrame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97F9816-620A-834D-D7AF-C4B7C909A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61450" y="6318250"/>
            <a:ext cx="2743200" cy="365125"/>
          </a:xfrm>
        </p:spPr>
        <p:txBody>
          <a:bodyPr/>
          <a:lstStyle/>
          <a:p>
            <a:fld id="{396F60E6-2604-4F83-A184-A60A9D5A98FA}" type="slidenum">
              <a:rPr lang="ru-RU" sz="2000" smtClean="0">
                <a:solidFill>
                  <a:schemeClr val="tx1"/>
                </a:solidFill>
              </a:rPr>
              <a:t>14</a:t>
            </a:fld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1580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3D48C52C-9403-7D13-AD0F-D98E21053012}"/>
              </a:ext>
            </a:extLst>
          </p:cNvPr>
          <p:cNvSpPr txBox="1">
            <a:spLocks/>
          </p:cNvSpPr>
          <p:nvPr/>
        </p:nvSpPr>
        <p:spPr>
          <a:xfrm>
            <a:off x="0" y="251612"/>
            <a:ext cx="12192000" cy="835234"/>
          </a:xfrm>
          <a:prstGeom prst="rect">
            <a:avLst/>
          </a:prstGeom>
          <a:solidFill>
            <a:srgbClr val="1998A7"/>
          </a:solidFill>
          <a:ln>
            <a:solidFill>
              <a:srgbClr val="1998A7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rm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dirty="0"/>
              <a:t> </a:t>
            </a:r>
            <a:r>
              <a:rPr lang="ru-RU" b="1" dirty="0">
                <a:latin typeface="Consolas" panose="020B0609020204030204" pitchFamily="49" charset="0"/>
              </a:rPr>
              <a:t>Главная страница платформы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288183E-7521-B185-82CC-89EA7773AD3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392" b="1941"/>
          <a:stretch>
            <a:fillRect/>
          </a:stretch>
        </p:blipFill>
        <p:spPr>
          <a:xfrm>
            <a:off x="63500" y="1086846"/>
            <a:ext cx="10175001" cy="57005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Номер слайда 10">
            <a:extLst>
              <a:ext uri="{FF2B5EF4-FFF2-40B4-BE49-F238E27FC236}">
                <a16:creationId xmlns:a16="http://schemas.microsoft.com/office/drawing/2014/main" id="{DB62E19F-F311-7E14-B18D-B904406FA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85300" y="6422301"/>
            <a:ext cx="2743200" cy="365125"/>
          </a:xfrm>
        </p:spPr>
        <p:txBody>
          <a:bodyPr/>
          <a:lstStyle/>
          <a:p>
            <a:fld id="{396F60E6-2604-4F83-A184-A60A9D5A98FA}" type="slidenum">
              <a:rPr lang="ru-RU" sz="2000" smtClean="0">
                <a:solidFill>
                  <a:schemeClr val="tx1"/>
                </a:solidFill>
              </a:rPr>
              <a:t>15</a:t>
            </a:fld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B2B482F-5C05-9D28-B75F-8DD8CF5738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7788" y="251612"/>
            <a:ext cx="847331" cy="8473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ECF3985-D4DD-B2FD-EE93-0C2E9B5D9B2E}"/>
              </a:ext>
            </a:extLst>
          </p:cNvPr>
          <p:cNvSpPr txBox="1"/>
          <p:nvPr/>
        </p:nvSpPr>
        <p:spPr>
          <a:xfrm>
            <a:off x="9385300" y="3710206"/>
            <a:ext cx="2743201" cy="830997"/>
          </a:xfrm>
          <a:prstGeom prst="rect">
            <a:avLst/>
          </a:prstGeom>
          <a:solidFill>
            <a:srgbClr val="FFFFFF"/>
          </a:solidFill>
          <a:ln>
            <a:solidFill>
              <a:srgbClr val="1998A7"/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b="1" dirty="0"/>
              <a:t>Логин</a:t>
            </a:r>
            <a:r>
              <a:rPr lang="en-US" sz="2400" dirty="0"/>
              <a:t> test@mail.ru</a:t>
            </a:r>
            <a:endParaRPr lang="ru-RU" sz="2400" dirty="0"/>
          </a:p>
          <a:p>
            <a:r>
              <a:rPr lang="ru-RU" sz="2400" b="1" dirty="0"/>
              <a:t>Пароль</a:t>
            </a:r>
            <a:r>
              <a:rPr lang="en-US" sz="2400" dirty="0"/>
              <a:t>  0123Qwert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7495503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A5D82C-6E81-CEF0-AED4-4672870363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7625"/>
            <a:ext cx="12191352" cy="881853"/>
          </a:xfrm>
          <a:solidFill>
            <a:srgbClr val="1998A7"/>
          </a:solidFill>
          <a:ln>
            <a:solidFill>
              <a:srgbClr val="1998A7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fontAlgn="ctr"/>
            <a:r>
              <a:rPr lang="ru-RU" b="1" dirty="0">
                <a:latin typeface="Consolas" panose="020B0609020204030204" pitchFamily="49" charset="0"/>
              </a:rPr>
              <a:t>Регистрация и авторизация</a:t>
            </a:r>
            <a:endParaRPr lang="ru-RU" dirty="0"/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A3B51F93-5FE7-C166-5376-4D99E48E2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91650" y="6445250"/>
            <a:ext cx="2743200" cy="365125"/>
          </a:xfrm>
        </p:spPr>
        <p:txBody>
          <a:bodyPr/>
          <a:lstStyle/>
          <a:p>
            <a:fld id="{396F60E6-2604-4F83-A184-A60A9D5A98FA}" type="slidenum">
              <a:rPr lang="ru-RU" sz="2000" smtClean="0">
                <a:solidFill>
                  <a:schemeClr val="tx1"/>
                </a:solidFill>
              </a:rPr>
              <a:t>16</a:t>
            </a:fld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26D1C5C-BE62-4CBA-BD03-42DF22EA8AB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6413" t="9821" r="16124" b="4660"/>
          <a:stretch>
            <a:fillRect/>
          </a:stretch>
        </p:blipFill>
        <p:spPr>
          <a:xfrm>
            <a:off x="222065" y="797367"/>
            <a:ext cx="4685744" cy="59200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3049776-F6AD-C563-F1BF-87874A6E9E4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0682" t="20774" r="10282" b="7591"/>
          <a:stretch>
            <a:fillRect/>
          </a:stretch>
        </p:blipFill>
        <p:spPr>
          <a:xfrm>
            <a:off x="5004157" y="2028607"/>
            <a:ext cx="7041978" cy="44166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FFB935-391B-C38F-221A-62836BE0939F}"/>
              </a:ext>
            </a:extLst>
          </p:cNvPr>
          <p:cNvSpPr txBox="1"/>
          <p:nvPr/>
        </p:nvSpPr>
        <p:spPr>
          <a:xfrm>
            <a:off x="5060950" y="1218266"/>
            <a:ext cx="6794545" cy="611065"/>
          </a:xfrm>
          <a:prstGeom prst="rect">
            <a:avLst/>
          </a:prstGeom>
          <a:ln>
            <a:solidFill>
              <a:srgbClr val="1998A7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ts val="1875"/>
              </a:lnSpc>
              <a:buNone/>
            </a:pPr>
            <a:endParaRPr lang="ru-RU" sz="2800" b="1" dirty="0">
              <a:solidFill>
                <a:schemeClr val="tx1">
                  <a:lumMod val="75000"/>
                  <a:lumOff val="25000"/>
                </a:schemeClr>
              </a:solidFill>
              <a:latin typeface="Consolas" panose="020B0609020204030204" pitchFamily="49" charset="0"/>
            </a:endParaRPr>
          </a:p>
          <a:p>
            <a:pPr algn="ctr">
              <a:lnSpc>
                <a:spcPts val="1875"/>
              </a:lnSpc>
              <a:buNone/>
            </a:pPr>
            <a:r>
              <a:rPr lang="ru-RU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onsolas" panose="020B0609020204030204" pitchFamily="49" charset="0"/>
              </a:rPr>
              <a:t>Сохранение пароля, логина и роли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AF70A06-3628-C3E1-0698-201218B05B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50062" y="47625"/>
            <a:ext cx="877578" cy="8775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8F83DBE-7D27-D20F-4379-878FAC222831}"/>
              </a:ext>
            </a:extLst>
          </p:cNvPr>
          <p:cNvSpPr txBox="1"/>
          <p:nvPr/>
        </p:nvSpPr>
        <p:spPr>
          <a:xfrm>
            <a:off x="8020049" y="75795"/>
            <a:ext cx="2743201" cy="830997"/>
          </a:xfrm>
          <a:prstGeom prst="rect">
            <a:avLst/>
          </a:prstGeom>
          <a:solidFill>
            <a:srgbClr val="FFFFFF"/>
          </a:solidFill>
          <a:ln>
            <a:solidFill>
              <a:srgbClr val="1998A7"/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b="1" dirty="0"/>
              <a:t>Логин</a:t>
            </a:r>
            <a:r>
              <a:rPr lang="en-US" sz="2400" dirty="0"/>
              <a:t> test@mail.ru</a:t>
            </a:r>
            <a:endParaRPr lang="ru-RU" sz="2400" dirty="0"/>
          </a:p>
          <a:p>
            <a:r>
              <a:rPr lang="ru-RU" sz="2400" b="1" dirty="0"/>
              <a:t>Пароль</a:t>
            </a:r>
            <a:r>
              <a:rPr lang="en-US" sz="2400" dirty="0"/>
              <a:t>  0123Qwert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63765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CD9A90-F8BA-99A4-FC91-3FE8BA299B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0"/>
            <a:ext cx="5725740" cy="899696"/>
          </a:xfrm>
          <a:solidFill>
            <a:srgbClr val="1998A7"/>
          </a:solidFill>
          <a:ln>
            <a:solidFill>
              <a:srgbClr val="1998A7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b="1" dirty="0">
                <a:latin typeface="Consolas" panose="020B0609020204030204" pitchFamily="49" charset="0"/>
              </a:rPr>
              <a:t>Личный кабинет</a:t>
            </a:r>
            <a:endParaRPr lang="ru-RU" b="1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6739507-7D74-7708-A260-483A7AAD3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50657" y="6438058"/>
            <a:ext cx="2743200" cy="365125"/>
          </a:xfrm>
        </p:spPr>
        <p:txBody>
          <a:bodyPr/>
          <a:lstStyle/>
          <a:p>
            <a:fld id="{396F60E6-2604-4F83-A184-A60A9D5A98FA}" type="slidenum">
              <a:rPr lang="ru-RU" sz="2000" smtClean="0">
                <a:solidFill>
                  <a:schemeClr val="tx1"/>
                </a:solidFill>
              </a:rPr>
              <a:t>17</a:t>
            </a:fld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2AF82D4-0543-9521-734B-BFF88E08F81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79" r="1500" b="9343"/>
          <a:stretch>
            <a:fillRect/>
          </a:stretch>
        </p:blipFill>
        <p:spPr>
          <a:xfrm>
            <a:off x="183173" y="988906"/>
            <a:ext cx="5649951" cy="58142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330AC05-9525-4E1A-2A11-CFDCBA939DB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529" t="3417" r="2082" b="2167"/>
          <a:stretch>
            <a:fillRect/>
          </a:stretch>
        </p:blipFill>
        <p:spPr>
          <a:xfrm>
            <a:off x="6225066" y="899696"/>
            <a:ext cx="5322849" cy="58142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13DB15-F18F-0B37-BBD6-BED143A2546E}"/>
              </a:ext>
            </a:extLst>
          </p:cNvPr>
          <p:cNvSpPr txBox="1"/>
          <p:nvPr/>
        </p:nvSpPr>
        <p:spPr>
          <a:xfrm>
            <a:off x="5885805" y="201873"/>
            <a:ext cx="6259650" cy="597921"/>
          </a:xfrm>
          <a:prstGeom prst="rect">
            <a:avLst/>
          </a:prstGeom>
          <a:ln>
            <a:solidFill>
              <a:srgbClr val="1998A7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87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onsolas" panose="020B0609020204030204" pitchFamily="49" charset="0"/>
              </a:rPr>
              <a:t>Заполнение профиля, подтверждение </a:t>
            </a: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onsolas" panose="020B0609020204030204" pitchFamily="49" charset="0"/>
              </a:rPr>
              <a:t>email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onsolas" panose="020B0609020204030204" pitchFamily="49" charset="0"/>
              </a:rPr>
              <a:t> 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onsolas" panose="020B0609020204030204" pitchFamily="49" charset="0"/>
              </a:rPr>
              <a:t>и восстановление пароля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AE19835-BEDF-4D56-C4F2-897DFE0168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8382" y="0"/>
            <a:ext cx="877578" cy="8775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034429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0DB205-19B2-2BF6-1520-FE7D69DE8A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130368"/>
            <a:ext cx="4713249" cy="748454"/>
          </a:xfrm>
          <a:solidFill>
            <a:srgbClr val="1998A7"/>
          </a:solidFill>
          <a:ln>
            <a:solidFill>
              <a:srgbClr val="1998A7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b="1" dirty="0">
                <a:latin typeface="Consolas" panose="020B0609020204030204" pitchFamily="49" charset="0"/>
              </a:rPr>
              <a:t>Роли</a:t>
            </a:r>
            <a:endParaRPr lang="ru-RU" b="1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9175AB7-8576-E2E5-B741-C1F5DF708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95615" y="6313410"/>
            <a:ext cx="2743200" cy="365125"/>
          </a:xfrm>
        </p:spPr>
        <p:txBody>
          <a:bodyPr/>
          <a:lstStyle/>
          <a:p>
            <a:fld id="{396F60E6-2604-4F83-A184-A60A9D5A98FA}" type="slidenum">
              <a:rPr lang="ru-RU" sz="2000" smtClean="0">
                <a:solidFill>
                  <a:schemeClr val="tx1"/>
                </a:solidFill>
              </a:rPr>
              <a:t>18</a:t>
            </a:fld>
            <a:endParaRPr lang="ru-RU" sz="2000" dirty="0">
              <a:solidFill>
                <a:schemeClr val="tx1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27E1147-0A8E-76B2-C07D-E4DC164749C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648" r="3515" b="1326"/>
          <a:stretch>
            <a:fillRect/>
          </a:stretch>
        </p:blipFill>
        <p:spPr>
          <a:xfrm>
            <a:off x="4774618" y="81272"/>
            <a:ext cx="3382537" cy="65972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27F2D16-8D7C-9FE6-C7FE-8B7FA1F8039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16" r="1770"/>
          <a:stretch>
            <a:fillRect/>
          </a:stretch>
        </p:blipFill>
        <p:spPr>
          <a:xfrm>
            <a:off x="247650" y="974277"/>
            <a:ext cx="4212374" cy="57042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32003D0-97B9-8C92-A0CC-D7A8FCB7972F}"/>
              </a:ext>
            </a:extLst>
          </p:cNvPr>
          <p:cNvSpPr txBox="1"/>
          <p:nvPr/>
        </p:nvSpPr>
        <p:spPr>
          <a:xfrm>
            <a:off x="8211441" y="1689968"/>
            <a:ext cx="3927374" cy="3108543"/>
          </a:xfrm>
          <a:prstGeom prst="rect">
            <a:avLst/>
          </a:prstGeom>
          <a:ln>
            <a:solidFill>
              <a:srgbClr val="1998A7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onsolas" panose="020B0609020204030204" pitchFamily="49" charset="0"/>
              </a:rPr>
              <a:t>Пользователь может иметь несколько ролей </a:t>
            </a:r>
          </a:p>
          <a:p>
            <a:endParaRPr lang="ru-RU" sz="2800" b="1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Consolas" panose="020B0609020204030204" pitchFamily="49" charset="0"/>
            </a:endParaRPr>
          </a:p>
          <a:p>
            <a:r>
              <a:rPr lang="ru-RU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onsolas" panose="020B0609020204030204" pitchFamily="49" charset="0"/>
              </a:rPr>
              <a:t>Р</a:t>
            </a:r>
            <a:r>
              <a:rPr lang="ru-RU" sz="28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onsolas" panose="020B0609020204030204" pitchFamily="49" charset="0"/>
              </a:rPr>
              <a:t>оль можно сменить</a:t>
            </a:r>
          </a:p>
          <a:p>
            <a:r>
              <a:rPr lang="ru-RU" sz="28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onsolas" panose="020B0609020204030204" pitchFamily="49" charset="0"/>
              </a:rPr>
              <a:t>и добавить в личном кабинете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29CB5F5-E5BB-A583-A1FC-E8CFE8E1FC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85074" y="130368"/>
            <a:ext cx="877578" cy="8775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324149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5671BF-B830-007E-F909-177F12059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53422"/>
            <a:ext cx="7186325" cy="1233520"/>
          </a:xfrm>
          <a:solidFill>
            <a:srgbClr val="1998A7"/>
          </a:solidFill>
          <a:ln>
            <a:solidFill>
              <a:srgbClr val="1998A7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>
                <a:latin typeface="Consolas" panose="020B0609020204030204" pitchFamily="49" charset="0"/>
              </a:rPr>
              <a:t>Управление конференциями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D9969AC-3E67-8CD0-D90E-7F4EA7604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" y="1643397"/>
            <a:ext cx="6781959" cy="28950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3A1827C-D959-9A09-0F7D-D35569DB6A4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242" t="1880" r="2158" b="2595"/>
          <a:stretch>
            <a:fillRect/>
          </a:stretch>
        </p:blipFill>
        <p:spPr>
          <a:xfrm>
            <a:off x="6949206" y="69850"/>
            <a:ext cx="5242794" cy="67193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95689E4-7852-0B06-2F20-490287720E66}"/>
              </a:ext>
            </a:extLst>
          </p:cNvPr>
          <p:cNvSpPr txBox="1"/>
          <p:nvPr/>
        </p:nvSpPr>
        <p:spPr>
          <a:xfrm>
            <a:off x="44451" y="5068910"/>
            <a:ext cx="6781958" cy="1200329"/>
          </a:xfrm>
          <a:prstGeom prst="rect">
            <a:avLst/>
          </a:prstGeom>
          <a:ln>
            <a:solidFill>
              <a:srgbClr val="1998A7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2400" b="1" dirty="0">
                <a:latin typeface="Consolas" panose="020B0609020204030204" pitchFamily="49" charset="0"/>
              </a:rPr>
              <a:t>с</a:t>
            </a:r>
            <a:r>
              <a:rPr lang="ru-RU" sz="2400" b="1" dirty="0">
                <a:effectLst/>
                <a:latin typeface="Consolas" panose="020B0609020204030204" pitchFamily="49" charset="0"/>
              </a:rPr>
              <a:t>оздание конференций 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2400" b="1" dirty="0">
                <a:latin typeface="Consolas" panose="020B0609020204030204" pitchFamily="49" charset="0"/>
              </a:rPr>
              <a:t>р</a:t>
            </a:r>
            <a:r>
              <a:rPr lang="ru-RU" sz="2400" b="1" dirty="0">
                <a:effectLst/>
                <a:latin typeface="Consolas" panose="020B0609020204030204" pitchFamily="49" charset="0"/>
              </a:rPr>
              <a:t>едактировани</a:t>
            </a:r>
            <a:r>
              <a:rPr lang="ru-RU" sz="2400" b="1" dirty="0">
                <a:latin typeface="Consolas" panose="020B0609020204030204" pitchFamily="49" charset="0"/>
              </a:rPr>
              <a:t>е конференций(</a:t>
            </a:r>
            <a:r>
              <a:rPr lang="ru-RU" sz="2400" b="1" dirty="0">
                <a:effectLst/>
                <a:latin typeface="Consolas" panose="020B0609020204030204" pitchFamily="49" charset="0"/>
              </a:rPr>
              <a:t>удаление, </a:t>
            </a:r>
            <a:r>
              <a:rPr lang="ru-RU" sz="2400" b="1" dirty="0">
                <a:latin typeface="Consolas" panose="020B0609020204030204" pitchFamily="49" charset="0"/>
              </a:rPr>
              <a:t>настройка стилей, добавление секций)</a:t>
            </a:r>
            <a:endParaRPr lang="ru-RU" sz="2400" b="1" dirty="0">
              <a:effectLst/>
              <a:latin typeface="Consolas" panose="020B0609020204030204" pitchFamily="49" charset="0"/>
            </a:endParaRPr>
          </a:p>
        </p:txBody>
      </p:sp>
      <p:sp>
        <p:nvSpPr>
          <p:cNvPr id="17" name="Номер слайда 16">
            <a:extLst>
              <a:ext uri="{FF2B5EF4-FFF2-40B4-BE49-F238E27FC236}">
                <a16:creationId xmlns:a16="http://schemas.microsoft.com/office/drawing/2014/main" id="{2792F649-3420-8CEF-B85B-6951B6342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0050" y="6269239"/>
            <a:ext cx="2743200" cy="365125"/>
          </a:xfrm>
        </p:spPr>
        <p:txBody>
          <a:bodyPr/>
          <a:lstStyle/>
          <a:p>
            <a:fld id="{396F60E6-2604-4F83-A184-A60A9D5A98FA}" type="slidenum">
              <a:rPr lang="ru-RU" sz="2000" smtClean="0">
                <a:solidFill>
                  <a:schemeClr val="tx1"/>
                </a:solidFill>
              </a:rPr>
              <a:t>19</a:t>
            </a:fld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30C7736-72F6-8E43-6402-341DF11C04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36687" y="722686"/>
            <a:ext cx="877578" cy="8775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872847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B0F35D-3AFA-6B6C-F920-A13F192625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44216"/>
            <a:ext cx="12192000" cy="1270340"/>
          </a:xfrm>
          <a:solidFill>
            <a:srgbClr val="1998A7"/>
          </a:solidFill>
          <a:ln>
            <a:solidFill>
              <a:srgbClr val="1998A7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dirty="0">
                <a:latin typeface="Consolas" panose="020B0609020204030204" pitchFamily="49" charset="0"/>
              </a:rPr>
              <a:t>Подача </a:t>
            </a:r>
            <a:br>
              <a:rPr lang="ru-RU" dirty="0">
                <a:latin typeface="Consolas" panose="020B0609020204030204" pitchFamily="49" charset="0"/>
              </a:rPr>
            </a:br>
            <a:r>
              <a:rPr lang="ru-RU" dirty="0">
                <a:latin typeface="Consolas" panose="020B0609020204030204" pitchFamily="49" charset="0"/>
              </a:rPr>
              <a:t>докладов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A85E052-C49B-9F28-AA62-07BAF0D7B7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6416" y="0"/>
            <a:ext cx="4615842" cy="67402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BBB5F85-18F5-3C89-D87A-0BB49BF21A5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83"/>
          <a:stretch>
            <a:fillRect/>
          </a:stretch>
        </p:blipFill>
        <p:spPr bwMode="auto">
          <a:xfrm>
            <a:off x="7136356" y="0"/>
            <a:ext cx="5008724" cy="67402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3A001A8-077D-88AE-A277-A5C6D5B1412D}"/>
              </a:ext>
            </a:extLst>
          </p:cNvPr>
          <p:cNvSpPr txBox="1"/>
          <p:nvPr/>
        </p:nvSpPr>
        <p:spPr>
          <a:xfrm>
            <a:off x="0" y="3042088"/>
            <a:ext cx="2700764" cy="1200329"/>
          </a:xfrm>
          <a:prstGeom prst="rect">
            <a:avLst/>
          </a:prstGeom>
          <a:ln>
            <a:solidFill>
              <a:srgbClr val="1998A7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2400" dirty="0">
                <a:latin typeface="Consolas" panose="020B0609020204030204" pitchFamily="49" charset="0"/>
              </a:rPr>
              <a:t>в</a:t>
            </a:r>
            <a:r>
              <a:rPr lang="ru-RU" sz="2400" b="0" dirty="0">
                <a:effectLst/>
                <a:latin typeface="Consolas" panose="020B0609020204030204" pitchFamily="49" charset="0"/>
              </a:rPr>
              <a:t>вод данных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2400" b="0" dirty="0">
                <a:effectLst/>
                <a:latin typeface="Consolas" panose="020B0609020204030204" pitchFamily="49" charset="0"/>
              </a:rPr>
              <a:t>отправка докладов </a:t>
            </a:r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id="{7B2F290B-D168-A73F-87A1-35A4343428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01880" y="6433143"/>
            <a:ext cx="2743200" cy="365125"/>
          </a:xfrm>
        </p:spPr>
        <p:txBody>
          <a:bodyPr/>
          <a:lstStyle/>
          <a:p>
            <a:fld id="{396F60E6-2604-4F83-A184-A60A9D5A98FA}" type="slidenum">
              <a:rPr lang="ru-RU" sz="2000" smtClean="0">
                <a:solidFill>
                  <a:schemeClr val="tx1"/>
                </a:solidFill>
              </a:rPr>
              <a:t>20</a:t>
            </a:fld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1426498-6010-5E0C-9F72-2956E858AD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69182" y="59732"/>
            <a:ext cx="877578" cy="8775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425225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6AA565-2859-EA60-321F-6F29D4C5F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6048950" cy="1374668"/>
          </a:xfrm>
          <a:solidFill>
            <a:srgbClr val="1998A7"/>
          </a:solidFill>
          <a:ln>
            <a:solidFill>
              <a:srgbClr val="1998A7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dirty="0">
                <a:latin typeface="Consolas" panose="020B0609020204030204" pitchFamily="49" charset="0"/>
              </a:rPr>
              <a:t>Назначение рецензентов</a:t>
            </a:r>
            <a:endParaRPr lang="ru-RU" dirty="0"/>
          </a:p>
        </p:txBody>
      </p:sp>
      <p:sp>
        <p:nvSpPr>
          <p:cNvPr id="11" name="Номер слайда 10">
            <a:extLst>
              <a:ext uri="{FF2B5EF4-FFF2-40B4-BE49-F238E27FC236}">
                <a16:creationId xmlns:a16="http://schemas.microsoft.com/office/drawing/2014/main" id="{F0B64FDB-4A75-56C7-9E5B-CD287B2579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F60E6-2604-4F83-A184-A60A9D5A98FA}" type="slidenum">
              <a:rPr lang="ru-RU" smtClean="0"/>
              <a:t>21</a:t>
            </a:fld>
            <a:endParaRPr lang="ru-RU"/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AB3117FE-F3E0-E981-951C-718345E5F561}"/>
              </a:ext>
            </a:extLst>
          </p:cNvPr>
          <p:cNvSpPr txBox="1">
            <a:spLocks/>
          </p:cNvSpPr>
          <p:nvPr/>
        </p:nvSpPr>
        <p:spPr>
          <a:xfrm>
            <a:off x="6096001" y="0"/>
            <a:ext cx="6096000" cy="1374668"/>
          </a:xfrm>
          <a:prstGeom prst="rect">
            <a:avLst/>
          </a:prstGeom>
          <a:solidFill>
            <a:srgbClr val="1998A7"/>
          </a:solidFill>
          <a:ln>
            <a:solidFill>
              <a:srgbClr val="1998A7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rm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latin typeface="Consolas" panose="020B0609020204030204" pitchFamily="49" charset="0"/>
              </a:rPr>
              <a:t>Назначение руководителей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97C60A7-B18C-C991-BC55-F52FF8BE11B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041" t="1710" r="6006" b="4009"/>
          <a:stretch>
            <a:fillRect/>
          </a:stretch>
        </p:blipFill>
        <p:spPr>
          <a:xfrm>
            <a:off x="6143050" y="1632419"/>
            <a:ext cx="5983489" cy="50841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B5BCEC3-8378-FD46-E385-EFE0D55340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8" t="16814" r="1112" b="2787"/>
          <a:stretch>
            <a:fillRect/>
          </a:stretch>
        </p:blipFill>
        <p:spPr bwMode="auto">
          <a:xfrm>
            <a:off x="65461" y="1632419"/>
            <a:ext cx="5983489" cy="4038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3E61469-30D7-C81E-99A5-5B924CA93C9D}"/>
              </a:ext>
            </a:extLst>
          </p:cNvPr>
          <p:cNvSpPr txBox="1"/>
          <p:nvPr/>
        </p:nvSpPr>
        <p:spPr>
          <a:xfrm>
            <a:off x="79781" y="5717810"/>
            <a:ext cx="5983489" cy="1066959"/>
          </a:xfrm>
          <a:prstGeom prst="rect">
            <a:avLst/>
          </a:prstGeom>
          <a:ln>
            <a:solidFill>
              <a:srgbClr val="1998A7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>
              <a:lnSpc>
                <a:spcPts val="1875"/>
              </a:lnSpc>
              <a:buFont typeface="Wingdings" panose="05000000000000000000" pitchFamily="2" charset="2"/>
              <a:buChar char="q"/>
            </a:pPr>
            <a:r>
              <a:rPr lang="ru-RU" sz="1800" b="1" dirty="0">
                <a:effectLst/>
                <a:latin typeface="Consolas" panose="020B0609020204030204" pitchFamily="49" charset="0"/>
              </a:rPr>
              <a:t>Назначение нескольких рецензентов на один доклад</a:t>
            </a:r>
          </a:p>
          <a:p>
            <a:pPr marL="285750" indent="-285750">
              <a:lnSpc>
                <a:spcPts val="1875"/>
              </a:lnSpc>
              <a:buFont typeface="Wingdings" panose="05000000000000000000" pitchFamily="2" charset="2"/>
              <a:buChar char="q"/>
            </a:pPr>
            <a:r>
              <a:rPr lang="ru-RU" sz="1800" b="1" dirty="0">
                <a:effectLst/>
                <a:latin typeface="Consolas" panose="020B0609020204030204" pitchFamily="49" charset="0"/>
              </a:rPr>
              <a:t>Назначение руководителей на секции: на одну секцию один руководитель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1A00199-4354-E168-191C-777B42DA83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40306" y="136525"/>
            <a:ext cx="1086233" cy="10862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395055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539662-F66D-61E6-206F-B717E5EFD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82298"/>
            <a:ext cx="12192000" cy="939561"/>
          </a:xfrm>
          <a:solidFill>
            <a:srgbClr val="1998A7"/>
          </a:solidFill>
          <a:ln>
            <a:solidFill>
              <a:srgbClr val="1998A7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>
                <a:latin typeface="Consolas" panose="020B0609020204030204" pitchFamily="49" charset="0"/>
              </a:rPr>
              <a:t>Рецензирование</a:t>
            </a:r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4C56390-32A4-1761-1F1F-21BED96556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1357" y="73025"/>
            <a:ext cx="7007991" cy="6711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768875-F2C4-D261-75C9-ED0A7B4B3CB3}"/>
              </a:ext>
            </a:extLst>
          </p:cNvPr>
          <p:cNvSpPr txBox="1"/>
          <p:nvPr/>
        </p:nvSpPr>
        <p:spPr>
          <a:xfrm>
            <a:off x="42959" y="1275315"/>
            <a:ext cx="4995447" cy="1072025"/>
          </a:xfrm>
          <a:prstGeom prst="rect">
            <a:avLst/>
          </a:prstGeom>
          <a:ln>
            <a:solidFill>
              <a:srgbClr val="1998A7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indent="-285750">
              <a:lnSpc>
                <a:spcPts val="1875"/>
              </a:lnSpc>
              <a:buFont typeface="Wingdings" panose="05000000000000000000" pitchFamily="2" charset="2"/>
              <a:buChar char="q"/>
            </a:pPr>
            <a:r>
              <a:rPr lang="ru-RU" sz="2000" dirty="0">
                <a:latin typeface="Consolas" panose="020B0609020204030204" pitchFamily="49" charset="0"/>
              </a:rPr>
              <a:t>о</a:t>
            </a:r>
            <a:r>
              <a:rPr lang="ru-RU" sz="2000" b="0" dirty="0">
                <a:effectLst/>
                <a:latin typeface="Consolas" panose="020B0609020204030204" pitchFamily="49" charset="0"/>
              </a:rPr>
              <a:t>ценка по 5 критериям</a:t>
            </a:r>
          </a:p>
          <a:p>
            <a:pPr marL="285750" indent="-285750">
              <a:lnSpc>
                <a:spcPts val="1875"/>
              </a:lnSpc>
              <a:buFont typeface="Wingdings" panose="05000000000000000000" pitchFamily="2" charset="2"/>
              <a:buChar char="q"/>
            </a:pPr>
            <a:r>
              <a:rPr lang="ru-RU" sz="2000" b="0" dirty="0">
                <a:effectLst/>
                <a:latin typeface="Consolas" panose="020B0609020204030204" pitchFamily="49" charset="0"/>
              </a:rPr>
              <a:t>комментарии</a:t>
            </a:r>
            <a:endParaRPr lang="ru-RU" sz="2000" dirty="0">
              <a:latin typeface="Consolas" panose="020B0609020204030204" pitchFamily="49" charset="0"/>
            </a:endParaRPr>
          </a:p>
          <a:p>
            <a:pPr marL="285750" indent="-285750">
              <a:lnSpc>
                <a:spcPts val="1875"/>
              </a:lnSpc>
              <a:buFont typeface="Wingdings" panose="05000000000000000000" pitchFamily="2" charset="2"/>
              <a:buChar char="q"/>
            </a:pPr>
            <a:r>
              <a:rPr lang="ru-RU" sz="2000" b="0" dirty="0">
                <a:effectLst/>
                <a:latin typeface="Consolas" panose="020B0609020204030204" pitchFamily="49" charset="0"/>
              </a:rPr>
              <a:t>итоговая рекомендация</a:t>
            </a:r>
          </a:p>
          <a:p>
            <a:pPr marL="285750" indent="-285750">
              <a:lnSpc>
                <a:spcPts val="1875"/>
              </a:lnSpc>
              <a:buFont typeface="Wingdings" panose="05000000000000000000" pitchFamily="2" charset="2"/>
              <a:buChar char="q"/>
            </a:pPr>
            <a:r>
              <a:rPr lang="ru-RU" sz="2000" b="0" dirty="0">
                <a:effectLst/>
                <a:latin typeface="Consolas" panose="020B0609020204030204" pitchFamily="49" charset="0"/>
              </a:rPr>
              <a:t>автор видит готовую рецензию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9813C11-997F-EAE2-068D-AAB721F640C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77" t="1612" r="63892"/>
          <a:stretch>
            <a:fillRect/>
          </a:stretch>
        </p:blipFill>
        <p:spPr>
          <a:xfrm>
            <a:off x="801365" y="2460055"/>
            <a:ext cx="3590094" cy="41822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Номер слайда 14">
            <a:extLst>
              <a:ext uri="{FF2B5EF4-FFF2-40B4-BE49-F238E27FC236}">
                <a16:creationId xmlns:a16="http://schemas.microsoft.com/office/drawing/2014/main" id="{9F4A5938-F781-BB19-3D35-1772AF742D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77350" y="6492875"/>
            <a:ext cx="2743200" cy="365125"/>
          </a:xfrm>
        </p:spPr>
        <p:txBody>
          <a:bodyPr/>
          <a:lstStyle/>
          <a:p>
            <a:fld id="{396F60E6-2604-4F83-A184-A60A9D5A98FA}" type="slidenum">
              <a:rPr lang="ru-RU" sz="2400" smtClean="0"/>
              <a:t>22</a:t>
            </a:fld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477332A-5220-92ED-EEA1-AA8878F6E2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82556" y="156797"/>
            <a:ext cx="1190561" cy="11905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122046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4B9077-9FCE-24DF-2DF8-D064197A6B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1325"/>
            <a:ext cx="12192000" cy="1023933"/>
          </a:xfrm>
          <a:solidFill>
            <a:srgbClr val="1998A7"/>
          </a:solidFill>
          <a:ln>
            <a:solidFill>
              <a:srgbClr val="1998A7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>
                <a:latin typeface="Consolas" panose="020B0609020204030204" pitchFamily="49" charset="0"/>
              </a:rPr>
              <a:t>Уведомления</a:t>
            </a:r>
            <a:endParaRPr lang="ru-RU" dirty="0"/>
          </a:p>
        </p:txBody>
      </p:sp>
      <p:sp>
        <p:nvSpPr>
          <p:cNvPr id="14" name="Номер слайда 13">
            <a:extLst>
              <a:ext uri="{FF2B5EF4-FFF2-40B4-BE49-F238E27FC236}">
                <a16:creationId xmlns:a16="http://schemas.microsoft.com/office/drawing/2014/main" id="{B2B1CD90-B3FB-3183-66D5-E88F3D877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97846" y="6411550"/>
            <a:ext cx="2743200" cy="365125"/>
          </a:xfrm>
        </p:spPr>
        <p:txBody>
          <a:bodyPr/>
          <a:lstStyle/>
          <a:p>
            <a:fld id="{396F60E6-2604-4F83-A184-A60A9D5A98FA}" type="slidenum">
              <a:rPr lang="ru-RU" sz="2000" smtClean="0">
                <a:solidFill>
                  <a:schemeClr val="tx1"/>
                </a:solidFill>
              </a:rPr>
              <a:t>23</a:t>
            </a:fld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316006F-3500-E9FB-12F9-7EDAF2F03D5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854" t="12843" r="44849" b="1989"/>
          <a:stretch>
            <a:fillRect/>
          </a:stretch>
        </p:blipFill>
        <p:spPr>
          <a:xfrm>
            <a:off x="7769106" y="664670"/>
            <a:ext cx="4271940" cy="5615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ABFBEF4-2EBE-A5DF-7078-A634B66A08B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381" b="6540"/>
          <a:stretch>
            <a:fillRect/>
          </a:stretch>
        </p:blipFill>
        <p:spPr>
          <a:xfrm>
            <a:off x="20456" y="1470363"/>
            <a:ext cx="7748650" cy="35219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125197D-11C7-96F0-BF04-B0A0CF217838}"/>
              </a:ext>
            </a:extLst>
          </p:cNvPr>
          <p:cNvSpPr txBox="1"/>
          <p:nvPr/>
        </p:nvSpPr>
        <p:spPr>
          <a:xfrm>
            <a:off x="746467" y="5156021"/>
            <a:ext cx="6822733" cy="1200329"/>
          </a:xfrm>
          <a:prstGeom prst="rect">
            <a:avLst/>
          </a:prstGeom>
          <a:ln>
            <a:solidFill>
              <a:srgbClr val="1998A7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ru-RU" sz="2400" b="0" dirty="0">
                <a:effectLst/>
                <a:latin typeface="Consolas" panose="020B0609020204030204" pitchFamily="49" charset="0"/>
              </a:rPr>
              <a:t>Уведомления приходят в личном кабинете</a:t>
            </a:r>
            <a:r>
              <a:rPr lang="ru-RU" sz="2400" dirty="0">
                <a:latin typeface="Consolas" panose="020B0609020204030204" pitchFamily="49" charset="0"/>
              </a:rPr>
              <a:t>     (о назначении новой роли, рецензии, назначение на доклад и др.)</a:t>
            </a:r>
            <a:endParaRPr lang="ru-RU" sz="2400" b="0" dirty="0">
              <a:effectLst/>
              <a:latin typeface="Consolas" panose="020B0609020204030204" pitchFamily="49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3BFE3CB-95D8-F250-2717-FD3B8F9003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28032" y="92244"/>
            <a:ext cx="1013014" cy="10130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181599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 0"/>
          <p:cNvSpPr txBox="1"/>
          <p:nvPr/>
        </p:nvSpPr>
        <p:spPr>
          <a:xfrm>
            <a:off x="497502" y="1661061"/>
            <a:ext cx="6371301" cy="14291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2812" b="1" dirty="0" err="1">
                <a:solidFill>
                  <a:srgbClr val="1B1B1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Веб‑сервис</a:t>
            </a:r>
            <a:r>
              <a:rPr lang="en-US" sz="2812" b="1" dirty="0">
                <a:solidFill>
                  <a:srgbClr val="1B1B1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812" b="1" dirty="0" err="1">
                <a:solidFill>
                  <a:srgbClr val="1B1B1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</a:t>
            </a:r>
            <a:r>
              <a:rPr lang="en-US" sz="2812" b="1" dirty="0">
                <a:solidFill>
                  <a:srgbClr val="1B1B1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812" b="1" dirty="0" err="1">
                <a:solidFill>
                  <a:srgbClr val="1B1B1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организации</a:t>
            </a:r>
            <a:r>
              <a:rPr lang="en-US" sz="2812" b="1" dirty="0">
                <a:solidFill>
                  <a:srgbClr val="1B1B1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812" b="1" dirty="0" err="1">
                <a:solidFill>
                  <a:srgbClr val="1B1B1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научных</a:t>
            </a:r>
            <a:r>
              <a:rPr lang="en-US" sz="2812" b="1" dirty="0">
                <a:solidFill>
                  <a:srgbClr val="1B1B1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812" b="1" dirty="0" err="1">
                <a:solidFill>
                  <a:srgbClr val="1B1B1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конференций</a:t>
            </a:r>
            <a:r>
              <a:rPr lang="en-US" sz="2812" b="1" dirty="0">
                <a:solidFill>
                  <a:srgbClr val="1B1B1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 </a:t>
            </a:r>
            <a:r>
              <a:rPr lang="en-US" sz="2812" b="1" dirty="0" err="1">
                <a:solidFill>
                  <a:srgbClr val="1B1B1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формирования</a:t>
            </a:r>
            <a:r>
              <a:rPr lang="en-US" sz="2812" b="1" dirty="0">
                <a:solidFill>
                  <a:srgbClr val="1B1B1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812" b="1" dirty="0" err="1">
                <a:solidFill>
                  <a:srgbClr val="1B1B1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сборника</a:t>
            </a:r>
            <a:r>
              <a:rPr lang="en-US" sz="2812" b="1" dirty="0">
                <a:solidFill>
                  <a:srgbClr val="1B1B1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2812" b="1" dirty="0">
                <a:solidFill>
                  <a:srgbClr val="1B1B1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докладов</a:t>
            </a:r>
            <a:r>
              <a:rPr lang="en-US" sz="2812" b="1" dirty="0">
                <a:solidFill>
                  <a:srgbClr val="1B1B1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2812" dirty="0"/>
          </a:p>
        </p:txBody>
      </p:sp>
      <p:sp>
        <p:nvSpPr>
          <p:cNvPr id="8" name="Text 1"/>
          <p:cNvSpPr txBox="1"/>
          <p:nvPr/>
        </p:nvSpPr>
        <p:spPr>
          <a:xfrm>
            <a:off x="497502" y="3090225"/>
            <a:ext cx="6371301" cy="132343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600" dirty="0">
                <a:solidFill>
                  <a:srgbClr val="74747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Единая платформа </a:t>
            </a:r>
            <a:r>
              <a:rPr lang="en-US" sz="1600" dirty="0" err="1">
                <a:solidFill>
                  <a:srgbClr val="74747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</a:t>
            </a:r>
            <a:r>
              <a:rPr lang="en-US" sz="1600" dirty="0">
                <a:solidFill>
                  <a:srgbClr val="74747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 </a:t>
            </a:r>
            <a:r>
              <a:rPr lang="en-US" sz="1600" dirty="0" err="1">
                <a:solidFill>
                  <a:srgbClr val="74747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подачи</a:t>
            </a:r>
            <a:r>
              <a:rPr lang="ru-RU" sz="1600" dirty="0">
                <a:solidFill>
                  <a:srgbClr val="74747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доклада</a:t>
            </a:r>
            <a:r>
              <a:rPr lang="en-US" sz="1600" dirty="0">
                <a:solidFill>
                  <a:srgbClr val="74747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рецензирования и автоматической вёрстки.
</a:t>
            </a:r>
            <a:endParaRPr lang="en-US" sz="1600" dirty="0"/>
          </a:p>
        </p:txBody>
      </p:sp>
      <p:sp>
        <p:nvSpPr>
          <p:cNvPr id="9" name="Text 2"/>
          <p:cNvSpPr txBox="1"/>
          <p:nvPr/>
        </p:nvSpPr>
        <p:spPr>
          <a:xfrm>
            <a:off x="448818" y="5018931"/>
            <a:ext cx="6905087" cy="5039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867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Выполнила студентка группы ИС-34 Шульпина П.О.
Руководитель канд. техн. наук, доц. каф. ИСТ Кислицын Д.И</a:t>
            </a:r>
            <a:r>
              <a:rPr lang="en-US" sz="856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
</a:t>
            </a:r>
            <a:endParaRPr lang="en-US" sz="856" dirty="0"/>
          </a:p>
        </p:txBody>
      </p:sp>
      <p:sp>
        <p:nvSpPr>
          <p:cNvPr id="10" name="Text 2">
            <a:extLst>
              <a:ext uri="{FF2B5EF4-FFF2-40B4-BE49-F238E27FC236}">
                <a16:creationId xmlns:a16="http://schemas.microsoft.com/office/drawing/2014/main" id="{1D1A5F81-3D76-455B-A0DC-2F93438BF5A5}"/>
              </a:ext>
            </a:extLst>
          </p:cNvPr>
          <p:cNvSpPr txBox="1"/>
          <p:nvPr/>
        </p:nvSpPr>
        <p:spPr>
          <a:xfrm>
            <a:off x="2237514" y="85672"/>
            <a:ext cx="7716973" cy="5039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ru-RU" sz="1467" dirty="0">
                <a:solidFill>
                  <a:srgbClr val="000000"/>
                </a:solidFill>
                <a:latin typeface="Calibri" panose="020F0502020204030204" pitchFamily="34" charset="0"/>
              </a:rPr>
              <a:t>МИНОБРНАУКИ РОССИИ </a:t>
            </a:r>
          </a:p>
          <a:p>
            <a:pPr algn="ctr"/>
            <a:r>
              <a:rPr lang="ru-RU" sz="1467" dirty="0">
                <a:solidFill>
                  <a:srgbClr val="000000"/>
                </a:solidFill>
                <a:latin typeface="Calibri" panose="020F0502020204030204" pitchFamily="34" charset="0"/>
              </a:rPr>
              <a:t>Федеральное государственное бюджетное образовательное учреждение высшего образования «Нижегородский государственный архитектурно-строительный университет»</a:t>
            </a:r>
            <a:endParaRPr lang="ru-RU" sz="1467" dirty="0"/>
          </a:p>
          <a:p>
            <a:r>
              <a:rPr lang="en-US" sz="856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
</a:t>
            </a:r>
            <a:endParaRPr lang="en-US" sz="856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EEEE09E-FDD0-45F3-A36D-BA3627FD3C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06968" y="1763016"/>
            <a:ext cx="3331968" cy="33319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 1"/>
          <p:cNvSpPr txBox="1"/>
          <p:nvPr/>
        </p:nvSpPr>
        <p:spPr>
          <a:xfrm>
            <a:off x="9248775" y="6148661"/>
            <a:ext cx="2427200" cy="244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/>
            <a:r>
              <a:rPr lang="ru-RU" sz="2667" dirty="0">
                <a:solidFill>
                  <a:srgbClr val="000000"/>
                </a:solidFill>
                <a:latin typeface="Arial" pitchFamily="34" charset="0"/>
                <a:cs typeface="Arial" pitchFamily="34" charset="-120"/>
              </a:rPr>
              <a:t>25</a:t>
            </a:r>
            <a:endParaRPr lang="en-US" sz="2667" dirty="0"/>
          </a:p>
        </p:txBody>
      </p:sp>
      <p:sp>
        <p:nvSpPr>
          <p:cNvPr id="8" name="Text 2"/>
          <p:cNvSpPr txBox="1"/>
          <p:nvPr/>
        </p:nvSpPr>
        <p:spPr>
          <a:xfrm>
            <a:off x="797067" y="3565093"/>
            <a:ext cx="3240000" cy="1768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467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Ломоносов, EasyChair и ConfTool действительно поддерживают подачу заявок и рецензирование, однако не имеют функционального конструктора статей и докладов
</a:t>
            </a:r>
            <a:endParaRPr lang="en-US" sz="1467" dirty="0"/>
          </a:p>
        </p:txBody>
      </p:sp>
      <p:sp>
        <p:nvSpPr>
          <p:cNvPr id="9" name="Text 3"/>
          <p:cNvSpPr txBox="1"/>
          <p:nvPr/>
        </p:nvSpPr>
        <p:spPr>
          <a:xfrm>
            <a:off x="797067" y="2995607"/>
            <a:ext cx="3240000" cy="38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733" b="1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Отсутствие</a:t>
            </a:r>
            <a:r>
              <a:rPr lang="en-US" sz="1733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733" b="1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конструкторов</a:t>
            </a:r>
            <a:r>
              <a:rPr lang="en-US" sz="1733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733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стилей и докладов</a:t>
            </a:r>
            <a:r>
              <a:rPr lang="en-US" sz="1733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733" dirty="0"/>
          </a:p>
        </p:txBody>
      </p:sp>
      <p:sp>
        <p:nvSpPr>
          <p:cNvPr id="10" name="Text 4"/>
          <p:cNvSpPr txBox="1"/>
          <p:nvPr/>
        </p:nvSpPr>
        <p:spPr>
          <a:xfrm>
            <a:off x="4486816" y="3565093"/>
            <a:ext cx="3240000" cy="1768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467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EasyChair</a:t>
            </a:r>
            <a:r>
              <a:rPr lang="en-US" sz="1467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1467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ConfTool</a:t>
            </a:r>
            <a:r>
              <a:rPr lang="ru-RU" sz="1467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467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 повышенной стоимостью
</a:t>
            </a:r>
            <a:endParaRPr lang="en-US" sz="1467" dirty="0"/>
          </a:p>
        </p:txBody>
      </p:sp>
      <p:sp>
        <p:nvSpPr>
          <p:cNvPr id="11" name="Text 5"/>
          <p:cNvSpPr txBox="1"/>
          <p:nvPr/>
        </p:nvSpPr>
        <p:spPr>
          <a:xfrm>
            <a:off x="4486816" y="3095233"/>
            <a:ext cx="3240000" cy="38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ru-RU" sz="1733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Англоязычный интерфейс</a:t>
            </a:r>
            <a:r>
              <a:rPr lang="en-US" sz="1733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733" dirty="0"/>
          </a:p>
        </p:txBody>
      </p:sp>
      <p:sp>
        <p:nvSpPr>
          <p:cNvPr id="12" name="Text 6"/>
          <p:cNvSpPr txBox="1"/>
          <p:nvPr/>
        </p:nvSpPr>
        <p:spPr>
          <a:xfrm>
            <a:off x="8181516" y="3670693"/>
            <a:ext cx="3240000" cy="1768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ru-RU" sz="1600" dirty="0"/>
              <a:t>Ни одна платформа не имеет функционал автоматического сборника</a:t>
            </a:r>
            <a:endParaRPr lang="en-US" sz="1600" dirty="0"/>
          </a:p>
        </p:txBody>
      </p:sp>
      <p:sp>
        <p:nvSpPr>
          <p:cNvPr id="13" name="Text 7"/>
          <p:cNvSpPr txBox="1"/>
          <p:nvPr/>
        </p:nvSpPr>
        <p:spPr>
          <a:xfrm>
            <a:off x="8181516" y="3095233"/>
            <a:ext cx="3240000" cy="38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508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Отсутствие автоматического формирования сборника
</a:t>
            </a:r>
            <a:endParaRPr lang="en-US" sz="1508" dirty="0"/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8B274F7D-78C2-4B47-AB23-3F9D8788FED1}"/>
              </a:ext>
            </a:extLst>
          </p:cNvPr>
          <p:cNvSpPr txBox="1">
            <a:spLocks/>
          </p:cNvSpPr>
          <p:nvPr/>
        </p:nvSpPr>
        <p:spPr>
          <a:xfrm>
            <a:off x="10816" y="333767"/>
            <a:ext cx="10964970" cy="995964"/>
          </a:xfrm>
          <a:prstGeom prst="rect">
            <a:avLst/>
          </a:prstGeom>
          <a:solidFill>
            <a:srgbClr val="1998A7"/>
          </a:solidFill>
          <a:ln w="6350" cap="flat" cmpd="sng" algn="ctr">
            <a:solidFill>
              <a:srgbClr val="1998A7"/>
            </a:solidFill>
            <a:prstDash val="solid"/>
            <a:miter lim="800000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latin typeface="Consolas" panose="020B0609020204030204" pitchFamily="49" charset="0"/>
              </a:rPr>
              <a:t>Анализ существующих решений и их ограничения</a:t>
            </a:r>
            <a:endParaRPr lang="ru-RU" dirty="0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AD242842-FF8C-48C8-B90C-39BB2A67499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77386" y="329602"/>
            <a:ext cx="1013014" cy="10130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32274" y="2373251"/>
            <a:ext cx="767703" cy="877375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22053" y="2373251"/>
            <a:ext cx="767703" cy="877375"/>
          </a:xfrm>
          <a:prstGeom prst="rect">
            <a:avLst/>
          </a:prstGeom>
        </p:spPr>
      </p:pic>
      <p:sp>
        <p:nvSpPr>
          <p:cNvPr id="7" name="Text 1"/>
          <p:cNvSpPr txBox="1"/>
          <p:nvPr/>
        </p:nvSpPr>
        <p:spPr>
          <a:xfrm>
            <a:off x="9248775" y="6148663"/>
            <a:ext cx="2427288" cy="2439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/>
            <a:r>
              <a:rPr lang="ru-RU" sz="2667" dirty="0">
                <a:solidFill>
                  <a:srgbClr val="000000"/>
                </a:solidFill>
                <a:latin typeface="Arial" pitchFamily="34" charset="0"/>
                <a:cs typeface="Arial" pitchFamily="34" charset="-120"/>
              </a:rPr>
              <a:t>26</a:t>
            </a:r>
            <a:endParaRPr lang="en-US" sz="2667" dirty="0"/>
          </a:p>
        </p:txBody>
      </p:sp>
      <p:sp>
        <p:nvSpPr>
          <p:cNvPr id="8" name="Text 2"/>
          <p:cNvSpPr txBox="1"/>
          <p:nvPr/>
        </p:nvSpPr>
        <p:spPr>
          <a:xfrm>
            <a:off x="497501" y="3434840"/>
            <a:ext cx="3457697" cy="20189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1867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Конструктор докладов
</a:t>
            </a:r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467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Собрать доклад по шаблону: название, соавторы, аннотация, ключевые слова, содержание с возможностью вставки формулы, таблицы, картинки, список литературы, чтобы быстро подготовить финальную версию для публикации.
</a:t>
            </a:r>
            <a:endParaRPr lang="en-US" sz="1867" dirty="0"/>
          </a:p>
        </p:txBody>
      </p:sp>
      <p:sp>
        <p:nvSpPr>
          <p:cNvPr id="9" name="Text 3"/>
          <p:cNvSpPr txBox="1"/>
          <p:nvPr/>
        </p:nvSpPr>
        <p:spPr>
          <a:xfrm>
            <a:off x="4187278" y="3434840"/>
            <a:ext cx="3457697" cy="20189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1867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Конструктор стилей
</a:t>
            </a:r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467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Создать механизм настройки оформления статьи и сборника без внешних редакторов, чтобы автоматически применять единые правила к заголовкам, таблицам, рисункам и спискам.
</a:t>
            </a:r>
            <a:endParaRPr lang="en-US" sz="1867" dirty="0"/>
          </a:p>
        </p:txBody>
      </p:sp>
      <p:sp>
        <p:nvSpPr>
          <p:cNvPr id="10" name="Text 4"/>
          <p:cNvSpPr txBox="1"/>
          <p:nvPr/>
        </p:nvSpPr>
        <p:spPr>
          <a:xfrm>
            <a:off x="7877056" y="3434840"/>
            <a:ext cx="3457697" cy="201896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1867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Генерация сборника
</a:t>
            </a:r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467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Организовать выпуск итогового сборника, экспорт в DOCX и уведомления о статусах, чтобы закрыть полный цикл подготовки конференционных материалов в одном сервисе.
</a:t>
            </a:r>
            <a:endParaRPr lang="en-US" sz="1867" dirty="0"/>
          </a:p>
        </p:txBody>
      </p:sp>
      <p:pic>
        <p:nvPicPr>
          <p:cNvPr id="11" name="Image 2" descr="preencoded.png">
            <a:extLst>
              <a:ext uri="{FF2B5EF4-FFF2-40B4-BE49-F238E27FC236}">
                <a16:creationId xmlns:a16="http://schemas.microsoft.com/office/drawing/2014/main" id="{764A1494-EDEC-4322-A661-BE44E2725F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52095" y="2373250"/>
            <a:ext cx="767703" cy="877375"/>
          </a:xfrm>
          <a:prstGeom prst="rect">
            <a:avLst/>
          </a:prstGeom>
        </p:spPr>
      </p:pic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2E4AE358-A58B-45DF-A9FA-7816052BABE1}"/>
              </a:ext>
            </a:extLst>
          </p:cNvPr>
          <p:cNvSpPr txBox="1">
            <a:spLocks/>
          </p:cNvSpPr>
          <p:nvPr/>
        </p:nvSpPr>
        <p:spPr>
          <a:xfrm>
            <a:off x="-3227" y="230578"/>
            <a:ext cx="10964970" cy="995964"/>
          </a:xfrm>
          <a:prstGeom prst="rect">
            <a:avLst/>
          </a:prstGeom>
          <a:solidFill>
            <a:srgbClr val="1998A7"/>
          </a:solidFill>
          <a:ln w="6350" cap="flat" cmpd="sng" algn="ctr">
            <a:solidFill>
              <a:srgbClr val="1998A7"/>
            </a:solidFill>
            <a:prstDash val="solid"/>
            <a:miter lim="800000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latin typeface="Consolas" panose="020B0609020204030204" pitchFamily="49" charset="0"/>
              </a:rPr>
              <a:t>Ключевые задачи – уникальность платформы</a:t>
            </a:r>
            <a:endParaRPr lang="ru-RU" dirty="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8EE1BD8-C77B-47D0-901B-91F17D41D8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63343" y="226413"/>
            <a:ext cx="1013014" cy="10130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90005" y="8237"/>
            <a:ext cx="12192000" cy="6858000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21141" y="8237"/>
            <a:ext cx="12192000" cy="6858000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90005" y="8237"/>
            <a:ext cx="12192000" cy="6858000"/>
          </a:xfrm>
          <a:prstGeom prst="rect">
            <a:avLst/>
          </a:prstGeom>
        </p:spPr>
      </p:pic>
      <p:pic>
        <p:nvPicPr>
          <p:cNvPr id="10" name="Image 8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3895740" y="-8237"/>
            <a:ext cx="12192000" cy="6858000"/>
          </a:xfrm>
          <a:prstGeom prst="rect">
            <a:avLst/>
          </a:prstGeom>
        </p:spPr>
      </p:pic>
      <p:sp>
        <p:nvSpPr>
          <p:cNvPr id="13" name="Text 1"/>
          <p:cNvSpPr txBox="1"/>
          <p:nvPr/>
        </p:nvSpPr>
        <p:spPr>
          <a:xfrm>
            <a:off x="9248775" y="6148663"/>
            <a:ext cx="2427288" cy="2439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/>
            <a:r>
              <a:rPr lang="ru-RU" sz="2667" dirty="0">
                <a:solidFill>
                  <a:srgbClr val="000000"/>
                </a:solidFill>
                <a:latin typeface="Arial" pitchFamily="34" charset="0"/>
                <a:cs typeface="Arial" pitchFamily="34" charset="-120"/>
              </a:rPr>
              <a:t>27</a:t>
            </a:r>
            <a:endParaRPr lang="en-US" sz="2667" dirty="0"/>
          </a:p>
        </p:txBody>
      </p:sp>
      <p:sp>
        <p:nvSpPr>
          <p:cNvPr id="14" name="Text 2"/>
          <p:cNvSpPr txBox="1"/>
          <p:nvPr/>
        </p:nvSpPr>
        <p:spPr>
          <a:xfrm>
            <a:off x="1494735" y="2325444"/>
            <a:ext cx="2355164" cy="238325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691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Администратор
</a:t>
            </a:r>
            <a:r>
              <a:rPr lang="en-US" sz="1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467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Настраивает конференции и стили для них. Формирует сборник докладов из одобренных по каждой конференции.
</a:t>
            </a:r>
            <a:endParaRPr lang="en-US" sz="1691" dirty="0"/>
          </a:p>
        </p:txBody>
      </p:sp>
      <p:sp>
        <p:nvSpPr>
          <p:cNvPr id="15" name="Text 3"/>
          <p:cNvSpPr txBox="1"/>
          <p:nvPr/>
        </p:nvSpPr>
        <p:spPr>
          <a:xfrm>
            <a:off x="5308387" y="2220688"/>
            <a:ext cx="2355164" cy="20351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1867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Рецензент</a:t>
            </a:r>
            <a:r>
              <a:rPr lang="en-US" sz="1867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ru-RU" sz="1467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Смотрит оформленный доклад и оценивает его.</a:t>
            </a:r>
            <a:r>
              <a:rPr lang="en-US" sz="1467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867" dirty="0"/>
          </a:p>
        </p:txBody>
      </p:sp>
      <p:sp>
        <p:nvSpPr>
          <p:cNvPr id="16" name="Text 4"/>
          <p:cNvSpPr txBox="1"/>
          <p:nvPr/>
        </p:nvSpPr>
        <p:spPr>
          <a:xfrm>
            <a:off x="9119533" y="2325444"/>
            <a:ext cx="2355164" cy="238325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867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Автор
</a:t>
            </a:r>
            <a:r>
              <a:rPr lang="en-US" sz="16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467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Подаёт</a:t>
            </a:r>
            <a:r>
              <a:rPr lang="en-US" sz="1467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и редактирует собственные доклады </a:t>
            </a:r>
            <a:r>
              <a:rPr lang="en-US" sz="1467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через</a:t>
            </a:r>
            <a:r>
              <a:rPr lang="en-US" sz="1467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467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конструктор</a:t>
            </a:r>
            <a:r>
              <a:rPr lang="en-US" sz="1467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867" dirty="0"/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90EC3786-8BD9-4F3C-A2FC-BF3FE2B771C0}"/>
              </a:ext>
            </a:extLst>
          </p:cNvPr>
          <p:cNvSpPr txBox="1">
            <a:spLocks/>
          </p:cNvSpPr>
          <p:nvPr/>
        </p:nvSpPr>
        <p:spPr>
          <a:xfrm>
            <a:off x="-3227" y="230578"/>
            <a:ext cx="10964970" cy="995964"/>
          </a:xfrm>
          <a:prstGeom prst="rect">
            <a:avLst/>
          </a:prstGeom>
          <a:solidFill>
            <a:srgbClr val="1998A7"/>
          </a:solidFill>
          <a:ln w="6350" cap="flat" cmpd="sng" algn="ctr">
            <a:solidFill>
              <a:srgbClr val="1998A7"/>
            </a:solidFill>
            <a:prstDash val="solid"/>
            <a:miter lim="800000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latin typeface="Consolas" panose="020B0609020204030204" pitchFamily="49" charset="0"/>
              </a:rPr>
              <a:t>Ролевая модель</a:t>
            </a:r>
            <a:endParaRPr lang="ru-RU" dirty="0"/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ED49ABB-2E22-4D30-B12B-E0B2070E762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063343" y="226413"/>
            <a:ext cx="1013014" cy="10130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9248775" y="6148663"/>
            <a:ext cx="2427288" cy="2439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/>
            <a:r>
              <a:rPr lang="ru-RU" sz="2667" dirty="0">
                <a:solidFill>
                  <a:srgbClr val="000000"/>
                </a:solidFill>
                <a:latin typeface="Arial" pitchFamily="34" charset="0"/>
                <a:cs typeface="Arial" pitchFamily="34" charset="-120"/>
              </a:rPr>
              <a:t>28</a:t>
            </a:r>
            <a:endParaRPr lang="en-US" sz="2667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AAFE421-02A7-4797-AFE4-EFE9C579A70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550" y="1346216"/>
            <a:ext cx="5713871" cy="217960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4E8C20C-DC61-4280-AB74-3BFD9C3ED7F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34" r="8028"/>
          <a:stretch/>
        </p:blipFill>
        <p:spPr>
          <a:xfrm>
            <a:off x="1577130" y="3557606"/>
            <a:ext cx="5538114" cy="2608725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07D45945-122A-41C5-B736-63AE8F1AA7E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32" y="1314435"/>
            <a:ext cx="5979629" cy="2276727"/>
          </a:xfrm>
          <a:prstGeom prst="rect">
            <a:avLst/>
          </a:prstGeom>
        </p:spPr>
      </p:pic>
      <p:sp>
        <p:nvSpPr>
          <p:cNvPr id="15" name="Заголовок 1">
            <a:extLst>
              <a:ext uri="{FF2B5EF4-FFF2-40B4-BE49-F238E27FC236}">
                <a16:creationId xmlns:a16="http://schemas.microsoft.com/office/drawing/2014/main" id="{AB365CD7-B454-4649-A04E-906FCD529AC8}"/>
              </a:ext>
            </a:extLst>
          </p:cNvPr>
          <p:cNvSpPr txBox="1">
            <a:spLocks/>
          </p:cNvSpPr>
          <p:nvPr/>
        </p:nvSpPr>
        <p:spPr>
          <a:xfrm>
            <a:off x="-3227" y="220418"/>
            <a:ext cx="10964970" cy="995964"/>
          </a:xfrm>
          <a:prstGeom prst="rect">
            <a:avLst/>
          </a:prstGeom>
          <a:solidFill>
            <a:srgbClr val="1998A7"/>
          </a:solidFill>
          <a:ln w="6350" cap="flat" cmpd="sng" algn="ctr">
            <a:solidFill>
              <a:srgbClr val="1998A7"/>
            </a:solidFill>
            <a:prstDash val="solid"/>
            <a:miter lim="800000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latin typeface="Consolas" panose="020B0609020204030204" pitchFamily="49" charset="0"/>
              </a:rPr>
              <a:t>USE CASE</a:t>
            </a:r>
            <a:endParaRPr lang="ru-RU" dirty="0"/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39E9F346-667D-4E1A-87F7-664D6780458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063343" y="216253"/>
            <a:ext cx="1013014" cy="10130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110685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9300" y="122465"/>
            <a:ext cx="12192000" cy="6858000"/>
          </a:xfrm>
          <a:prstGeom prst="rect">
            <a:avLst/>
          </a:prstGeom>
        </p:spPr>
      </p:pic>
      <p:sp>
        <p:nvSpPr>
          <p:cNvPr id="9" name="Text 1"/>
          <p:cNvSpPr txBox="1"/>
          <p:nvPr/>
        </p:nvSpPr>
        <p:spPr>
          <a:xfrm>
            <a:off x="9248775" y="6148661"/>
            <a:ext cx="2427200" cy="244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/>
            <a:r>
              <a:rPr lang="ru-RU" sz="2667" dirty="0">
                <a:solidFill>
                  <a:srgbClr val="000000"/>
                </a:solidFill>
                <a:latin typeface="Arial" pitchFamily="34" charset="0"/>
                <a:cs typeface="Arial" pitchFamily="34" charset="-120"/>
              </a:rPr>
              <a:t>29</a:t>
            </a:r>
            <a:endParaRPr lang="en-US" sz="2667" dirty="0"/>
          </a:p>
        </p:txBody>
      </p:sp>
      <p:sp>
        <p:nvSpPr>
          <p:cNvPr id="11" name="Text 3"/>
          <p:cNvSpPr txBox="1"/>
          <p:nvPr/>
        </p:nvSpPr>
        <p:spPr>
          <a:xfrm>
            <a:off x="652733" y="2991800"/>
            <a:ext cx="2014800" cy="171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2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 системе хранится единый профиль пользователя с привязанными ролями, чтобы один участник мог выступать автором, рецензентом и руководителем секции в разных конференциях без дублирования учётных записей.
</a:t>
            </a:r>
            <a:endParaRPr lang="en-US" sz="1200" dirty="0"/>
          </a:p>
        </p:txBody>
      </p:sp>
      <p:sp>
        <p:nvSpPr>
          <p:cNvPr id="13" name="Text 5"/>
          <p:cNvSpPr txBox="1"/>
          <p:nvPr/>
        </p:nvSpPr>
        <p:spPr>
          <a:xfrm>
            <a:off x="2853817" y="2991800"/>
            <a:ext cx="2014800" cy="171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2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Конференция задаёт правила работы, сроки и набор секций, а секции служат точкой привязки для докладов, распределения рецензентов и последующей сборки материалов по структуре мероприятия.
</a:t>
            </a:r>
            <a:endParaRPr lang="en-US" sz="1200" dirty="0"/>
          </a:p>
        </p:txBody>
      </p:sp>
      <p:sp>
        <p:nvSpPr>
          <p:cNvPr id="14" name="Text 6"/>
          <p:cNvSpPr txBox="1"/>
          <p:nvPr/>
        </p:nvSpPr>
        <p:spPr>
          <a:xfrm>
            <a:off x="5085333" y="2361667"/>
            <a:ext cx="2014800" cy="48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467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Доклады и версии
</a:t>
            </a:r>
            <a:endParaRPr lang="en-US" sz="1467" dirty="0"/>
          </a:p>
        </p:txBody>
      </p:sp>
      <p:sp>
        <p:nvSpPr>
          <p:cNvPr id="15" name="Text 7"/>
          <p:cNvSpPr txBox="1"/>
          <p:nvPr/>
        </p:nvSpPr>
        <p:spPr>
          <a:xfrm>
            <a:off x="5085333" y="2991800"/>
            <a:ext cx="2014800" cy="171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2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Доклад хранит метаданные, текст и статусы этапов, а каждая новая загрузка создаёт версию файла. Это позволяет отслеживать правки, возвращаться к предыдущим вариантам и исключать потерю данных.
</a:t>
            </a:r>
            <a:endParaRPr lang="en-US" sz="1200" dirty="0"/>
          </a:p>
        </p:txBody>
      </p:sp>
      <p:sp>
        <p:nvSpPr>
          <p:cNvPr id="17" name="Text 9"/>
          <p:cNvSpPr txBox="1"/>
          <p:nvPr/>
        </p:nvSpPr>
        <p:spPr>
          <a:xfrm>
            <a:off x="7316317" y="2991800"/>
            <a:ext cx="2014800" cy="171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2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Рецензии фиксируют замечания, итоговое решение и дату проверки. Связанные статусы показывают текущий этап обработки доклада, чтобы оргкомитет видел, что уже сделано и что требуется дальше.
</a:t>
            </a:r>
            <a:endParaRPr lang="en-US" sz="1200" dirty="0"/>
          </a:p>
        </p:txBody>
      </p:sp>
      <p:sp>
        <p:nvSpPr>
          <p:cNvPr id="21" name="Заголовок 1">
            <a:extLst>
              <a:ext uri="{FF2B5EF4-FFF2-40B4-BE49-F238E27FC236}">
                <a16:creationId xmlns:a16="http://schemas.microsoft.com/office/drawing/2014/main" id="{D1C18FFF-349C-4585-9174-68F5F6227779}"/>
              </a:ext>
            </a:extLst>
          </p:cNvPr>
          <p:cNvSpPr txBox="1">
            <a:spLocks/>
          </p:cNvSpPr>
          <p:nvPr/>
        </p:nvSpPr>
        <p:spPr>
          <a:xfrm>
            <a:off x="-3227" y="220418"/>
            <a:ext cx="10964970" cy="995964"/>
          </a:xfrm>
          <a:prstGeom prst="rect">
            <a:avLst/>
          </a:prstGeom>
          <a:solidFill>
            <a:srgbClr val="1998A7"/>
          </a:solidFill>
          <a:ln w="6350" cap="flat" cmpd="sng" algn="ctr">
            <a:solidFill>
              <a:srgbClr val="1998A7"/>
            </a:solidFill>
            <a:prstDash val="solid"/>
            <a:miter lim="800000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latin typeface="Consolas" panose="020B0609020204030204" pitchFamily="49" charset="0"/>
              </a:rPr>
              <a:t>Сущности БД</a:t>
            </a:r>
            <a:endParaRPr lang="ru-RU" dirty="0"/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C6F2B4C1-49D9-4320-809D-62FFC33E617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063343" y="216253"/>
            <a:ext cx="1013014" cy="10130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Изображение выглядит как диаграмма, текст, линия, карта&#10;&#10;Автоматически созданное описание">
            <a:extLst>
              <a:ext uri="{FF2B5EF4-FFF2-40B4-BE49-F238E27FC236}">
                <a16:creationId xmlns:a16="http://schemas.microsoft.com/office/drawing/2014/main" id="{9D35298C-B1DC-43D5-89AA-DCDEA5310D9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0" y="1235692"/>
            <a:ext cx="10352014" cy="5842726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36529" y="-2336555"/>
            <a:ext cx="12192000" cy="6858000"/>
          </a:xfrm>
          <a:prstGeom prst="rect">
            <a:avLst/>
          </a:prstGeom>
        </p:spPr>
      </p:pic>
      <p:sp>
        <p:nvSpPr>
          <p:cNvPr id="9" name="Text 1"/>
          <p:cNvSpPr txBox="1"/>
          <p:nvPr/>
        </p:nvSpPr>
        <p:spPr>
          <a:xfrm>
            <a:off x="9248775" y="6148661"/>
            <a:ext cx="2427200" cy="244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/>
            <a:r>
              <a:rPr lang="ru-RU" sz="2667" dirty="0">
                <a:solidFill>
                  <a:srgbClr val="000000"/>
                </a:solidFill>
                <a:latin typeface="Arial" pitchFamily="34" charset="0"/>
                <a:cs typeface="Arial" pitchFamily="34" charset="-120"/>
              </a:rPr>
              <a:t>30</a:t>
            </a:r>
            <a:endParaRPr lang="en-US" sz="2667" dirty="0"/>
          </a:p>
        </p:txBody>
      </p:sp>
      <p:sp>
        <p:nvSpPr>
          <p:cNvPr id="10" name="Text 2"/>
          <p:cNvSpPr txBox="1"/>
          <p:nvPr/>
        </p:nvSpPr>
        <p:spPr>
          <a:xfrm>
            <a:off x="797067" y="2881967"/>
            <a:ext cx="5015600" cy="1008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1467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Схема включает пользователей, роли, конференции, секции, доклады, версии файлов, рецензии, стили, шаблоны, статусы и уведомления.
</a:t>
            </a:r>
            <a:endParaRPr lang="en-US" sz="1467" dirty="0"/>
          </a:p>
        </p:txBody>
      </p:sp>
      <p:sp>
        <p:nvSpPr>
          <p:cNvPr id="11" name="Text 3"/>
          <p:cNvSpPr txBox="1"/>
          <p:nvPr/>
        </p:nvSpPr>
        <p:spPr>
          <a:xfrm>
            <a:off x="797067" y="2493668"/>
            <a:ext cx="5015600" cy="316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1867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Основные сущности
</a:t>
            </a:r>
            <a:endParaRPr lang="en-US" sz="1867" dirty="0"/>
          </a:p>
        </p:txBody>
      </p:sp>
      <p:sp>
        <p:nvSpPr>
          <p:cNvPr id="12" name="Text 4"/>
          <p:cNvSpPr txBox="1"/>
          <p:nvPr/>
        </p:nvSpPr>
        <p:spPr>
          <a:xfrm>
            <a:off x="797067" y="4986784"/>
            <a:ext cx="5015600" cy="1008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1467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Поле JSONB используется для хранения содержимого доклада и данных о соавторах. Это делает структуру гибкой и позволяет сохранять блочный формат без жёсткой привязки к одной схеме.
</a:t>
            </a:r>
            <a:endParaRPr lang="en-US" sz="1467" dirty="0"/>
          </a:p>
        </p:txBody>
      </p:sp>
      <p:sp>
        <p:nvSpPr>
          <p:cNvPr id="13" name="Text 5"/>
          <p:cNvSpPr txBox="1"/>
          <p:nvPr/>
        </p:nvSpPr>
        <p:spPr>
          <a:xfrm>
            <a:off x="797067" y="4598485"/>
            <a:ext cx="5015600" cy="316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1867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JSONB для контента
</a:t>
            </a:r>
            <a:endParaRPr lang="en-US" sz="1867" dirty="0"/>
          </a:p>
        </p:txBody>
      </p:sp>
      <p:sp>
        <p:nvSpPr>
          <p:cNvPr id="14" name="Text 6"/>
          <p:cNvSpPr txBox="1"/>
          <p:nvPr/>
        </p:nvSpPr>
        <p:spPr>
          <a:xfrm>
            <a:off x="6476268" y="2728847"/>
            <a:ext cx="5015600" cy="1008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1467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Стили оформляются в отдельной таблице, где задаются параметры шрифтов, отступов, таблиц и формул. Привязка к конференции обеспечивает применение нужного шаблона без ручной перенастройки.
</a:t>
            </a:r>
            <a:endParaRPr lang="en-US" sz="1467" dirty="0"/>
          </a:p>
        </p:txBody>
      </p:sp>
      <p:sp>
        <p:nvSpPr>
          <p:cNvPr id="15" name="Text 7"/>
          <p:cNvSpPr txBox="1"/>
          <p:nvPr/>
        </p:nvSpPr>
        <p:spPr>
          <a:xfrm>
            <a:off x="6379333" y="2338765"/>
            <a:ext cx="5015600" cy="316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1867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Таблица conference_styles
</a:t>
            </a:r>
            <a:endParaRPr lang="en-US" sz="1867" dirty="0"/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7EB5B473-35EB-417F-9218-124E9F7C18C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59471" y="5708671"/>
            <a:ext cx="5118263" cy="879981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B58D749-4A6B-41C9-83B4-7BE1B3C111B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53104" y="3784773"/>
            <a:ext cx="2288821" cy="1829643"/>
          </a:xfrm>
          <a:prstGeom prst="rect">
            <a:avLst/>
          </a:prstGeom>
        </p:spPr>
      </p:pic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C4FA9D3F-36C9-464A-950D-5C8AF1DFFE7F}"/>
              </a:ext>
            </a:extLst>
          </p:cNvPr>
          <p:cNvSpPr txBox="1">
            <a:spLocks/>
          </p:cNvSpPr>
          <p:nvPr/>
        </p:nvSpPr>
        <p:spPr>
          <a:xfrm>
            <a:off x="-3227" y="220418"/>
            <a:ext cx="10964970" cy="995964"/>
          </a:xfrm>
          <a:prstGeom prst="rect">
            <a:avLst/>
          </a:prstGeom>
          <a:solidFill>
            <a:srgbClr val="1998A7"/>
          </a:solidFill>
          <a:ln w="6350" cap="flat" cmpd="sng" algn="ctr">
            <a:solidFill>
              <a:srgbClr val="1998A7"/>
            </a:solidFill>
            <a:prstDash val="solid"/>
            <a:miter lim="800000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latin typeface="Consolas" panose="020B0609020204030204" pitchFamily="49" charset="0"/>
              </a:rPr>
              <a:t>Структура базы данных</a:t>
            </a:r>
            <a:endParaRPr lang="ru-RU" dirty="0"/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64FF930A-2216-418C-AD59-004956D4A64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063343" y="216253"/>
            <a:ext cx="1013014" cy="10130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1"/>
            <a:ext cx="4787503" cy="6841567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5855368" y="868372"/>
            <a:ext cx="6168189" cy="106045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40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API и ключевые группы эндпоинтов
</a:t>
            </a:r>
            <a:endParaRPr lang="en-US" sz="4000" dirty="0"/>
          </a:p>
        </p:txBody>
      </p:sp>
      <p:sp>
        <p:nvSpPr>
          <p:cNvPr id="6" name="Text 1"/>
          <p:cNvSpPr txBox="1"/>
          <p:nvPr/>
        </p:nvSpPr>
        <p:spPr>
          <a:xfrm>
            <a:off x="9248775" y="6148663"/>
            <a:ext cx="2427288" cy="2439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/>
            <a:r>
              <a:rPr lang="ru-RU" sz="2667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31</a:t>
            </a:r>
            <a:endParaRPr lang="en-US" sz="2667" dirty="0"/>
          </a:p>
        </p:txBody>
      </p:sp>
      <p:sp>
        <p:nvSpPr>
          <p:cNvPr id="7" name="Text 2"/>
          <p:cNvSpPr txBox="1"/>
          <p:nvPr/>
        </p:nvSpPr>
        <p:spPr>
          <a:xfrm>
            <a:off x="5932990" y="1415309"/>
            <a:ext cx="4059237" cy="33083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867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Основные группы REST API покрывают весь цикл работы: от настройки стилей до запуска генерации сборника.
</a:t>
            </a:r>
            <a:r>
              <a:rPr lang="en-US" sz="1467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867" dirty="0"/>
          </a:p>
        </p:txBody>
      </p:sp>
      <p:sp>
        <p:nvSpPr>
          <p:cNvPr id="8" name="Text 3"/>
          <p:cNvSpPr txBox="1"/>
          <p:nvPr/>
        </p:nvSpPr>
        <p:spPr>
          <a:xfrm>
            <a:off x="515938" y="5743574"/>
            <a:ext cx="4160249" cy="5873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endParaRPr lang="en-US" sz="240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1"/>
          <p:cNvSpPr txBox="1"/>
          <p:nvPr/>
        </p:nvSpPr>
        <p:spPr>
          <a:xfrm>
            <a:off x="9248775" y="6148661"/>
            <a:ext cx="2427200" cy="244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/>
            <a:r>
              <a:rPr lang="ru-RU" sz="2667" dirty="0">
                <a:solidFill>
                  <a:srgbClr val="000000"/>
                </a:solidFill>
                <a:latin typeface="Arial" pitchFamily="34" charset="0"/>
                <a:cs typeface="Arial" pitchFamily="34" charset="-120"/>
              </a:rPr>
              <a:t>32</a:t>
            </a:r>
          </a:p>
          <a:p>
            <a:pPr algn="r"/>
            <a:endParaRPr lang="en-US" sz="1200" dirty="0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CE5CC2E6-822B-4899-AA99-E8F9D0EB9D11}"/>
              </a:ext>
            </a:extLst>
          </p:cNvPr>
          <p:cNvSpPr txBox="1">
            <a:spLocks/>
          </p:cNvSpPr>
          <p:nvPr/>
        </p:nvSpPr>
        <p:spPr>
          <a:xfrm>
            <a:off x="-3227" y="220418"/>
            <a:ext cx="6362082" cy="995964"/>
          </a:xfrm>
          <a:prstGeom prst="rect">
            <a:avLst/>
          </a:prstGeom>
          <a:solidFill>
            <a:srgbClr val="1998A7"/>
          </a:solidFill>
          <a:ln w="6350" cap="flat" cmpd="sng" algn="ctr">
            <a:solidFill>
              <a:srgbClr val="1998A7"/>
            </a:solidFill>
            <a:prstDash val="solid"/>
            <a:miter lim="800000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latin typeface="Consolas" panose="020B0609020204030204" pitchFamily="49" charset="0"/>
              </a:rPr>
              <a:t>Формирование стилей (роль администратор)</a:t>
            </a:r>
            <a:endParaRPr lang="ru-RU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36ACA88-2BBE-40CB-BFF9-8D84AD0AE2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95967" y="153175"/>
            <a:ext cx="1165035" cy="11391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D1F5C69-E751-45C2-B14A-1C4C0B9356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5466" y="220418"/>
            <a:ext cx="4236077" cy="571566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BA5C43A6-ACCB-41F4-9A15-5890D53CB3E7}"/>
              </a:ext>
            </a:extLst>
          </p:cNvPr>
          <p:cNvSpPr txBox="1"/>
          <p:nvPr/>
        </p:nvSpPr>
        <p:spPr>
          <a:xfrm>
            <a:off x="254769" y="1540528"/>
            <a:ext cx="516282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1. </a:t>
            </a:r>
            <a:r>
              <a:rPr lang="ru-RU" b="1" dirty="0"/>
              <a:t>Организатор</a:t>
            </a:r>
            <a:r>
              <a:rPr lang="ru-RU" dirty="0"/>
              <a:t> → Настраивает стили в визуальном редакторе   </a:t>
            </a:r>
          </a:p>
          <a:p>
            <a:r>
              <a:rPr lang="ru-RU" dirty="0"/>
              <a:t>2. </a:t>
            </a:r>
            <a:r>
              <a:rPr lang="ru-RU" b="1" dirty="0" err="1"/>
              <a:t>React</a:t>
            </a:r>
            <a:r>
              <a:rPr lang="ru-RU" dirty="0"/>
              <a:t> → Отправляет JSON на сервер                        </a:t>
            </a:r>
          </a:p>
          <a:p>
            <a:r>
              <a:rPr lang="ru-RU" dirty="0"/>
              <a:t>3. </a:t>
            </a:r>
            <a:r>
              <a:rPr lang="ru-RU" b="1" dirty="0"/>
              <a:t>Node.js </a:t>
            </a:r>
            <a:r>
              <a:rPr lang="ru-RU" dirty="0"/>
              <a:t>→ Сохраняет в </a:t>
            </a:r>
            <a:r>
              <a:rPr lang="ru-RU" dirty="0" err="1"/>
              <a:t>PostgreSQL</a:t>
            </a:r>
            <a:r>
              <a:rPr lang="ru-RU" dirty="0"/>
              <a:t>                         </a:t>
            </a:r>
          </a:p>
          <a:p>
            <a:r>
              <a:rPr lang="ru-RU" dirty="0"/>
              <a:t>4. </a:t>
            </a:r>
            <a:r>
              <a:rPr lang="ru-RU" b="1" dirty="0"/>
              <a:t>При загрузке </a:t>
            </a:r>
            <a:r>
              <a:rPr lang="ru-RU" dirty="0"/>
              <a:t>→ Стили применяются к контенту             </a:t>
            </a:r>
          </a:p>
          <a:p>
            <a:r>
              <a:rPr lang="ru-RU" dirty="0"/>
              <a:t>5. </a:t>
            </a:r>
            <a:r>
              <a:rPr lang="ru-RU" b="1" dirty="0"/>
              <a:t>При экспорте </a:t>
            </a:r>
            <a:r>
              <a:rPr lang="ru-RU" dirty="0"/>
              <a:t>→ Конвертируются в стили DOCX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BC631792-B567-4B55-BBC9-A867C4FCF9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2663" y="6132687"/>
            <a:ext cx="9573961" cy="50489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2F5AFE80-4DD2-43DC-B9F2-5366178941F5}"/>
              </a:ext>
            </a:extLst>
          </p:cNvPr>
          <p:cNvSpPr txBox="1"/>
          <p:nvPr/>
        </p:nvSpPr>
        <p:spPr>
          <a:xfrm>
            <a:off x="190849" y="5751416"/>
            <a:ext cx="64049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Есть возможность редактирования стилей после сохранения </a:t>
            </a:r>
          </a:p>
        </p:txBody>
      </p:sp>
    </p:spTree>
    <p:extLst>
      <p:ext uri="{BB962C8B-B14F-4D97-AF65-F5344CB8AC3E}">
        <p14:creationId xmlns:p14="http://schemas.microsoft.com/office/powerpoint/2010/main" val="334952929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1"/>
          <p:cNvSpPr txBox="1"/>
          <p:nvPr/>
        </p:nvSpPr>
        <p:spPr>
          <a:xfrm>
            <a:off x="9248775" y="6148663"/>
            <a:ext cx="2427288" cy="2439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/>
            <a:r>
              <a:rPr lang="ru-RU" sz="2667" dirty="0">
                <a:solidFill>
                  <a:srgbClr val="000000"/>
                </a:solidFill>
                <a:latin typeface="Arial" pitchFamily="34" charset="0"/>
                <a:cs typeface="Arial" pitchFamily="34" charset="-120"/>
              </a:rPr>
              <a:t>33</a:t>
            </a:r>
            <a:endParaRPr lang="en-US" sz="2667" dirty="0"/>
          </a:p>
        </p:txBody>
      </p:sp>
      <p:sp>
        <p:nvSpPr>
          <p:cNvPr id="10" name="Text 2"/>
          <p:cNvSpPr txBox="1"/>
          <p:nvPr/>
        </p:nvSpPr>
        <p:spPr>
          <a:xfrm>
            <a:off x="126784" y="5253414"/>
            <a:ext cx="5015577" cy="11391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6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WYSIWYG: статья, которую редактируешь как печатаешь
</a:t>
            </a:r>
            <a:r>
              <a:rPr lang="en-US" sz="1600" dirty="0"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6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• XLSX (SheetJS)</a:t>
            </a:r>
            <a:r>
              <a:rPr lang="en-US" sz="1600" dirty="0">
                <a:latin typeface="Arial" pitchFamily="34" charset="0"/>
                <a:ea typeface="Arial" pitchFamily="34" charset="-122"/>
                <a:cs typeface="Arial" pitchFamily="34" charset="-120"/>
              </a:rPr>
              <a:t> — для импорта таблиц из Excel прямо в конструктор
</a:t>
            </a:r>
            <a:r>
              <a:rPr lang="en-US" sz="16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• Drag-and-Drop</a:t>
            </a:r>
            <a:r>
              <a:rPr lang="en-US" sz="1600" dirty="0">
                <a:latin typeface="Arial" pitchFamily="34" charset="0"/>
                <a:ea typeface="Arial" pitchFamily="34" charset="-122"/>
                <a:cs typeface="Arial" pitchFamily="34" charset="-120"/>
              </a:rPr>
              <a:t> — для перетаскивания блоков (встроенный механизм React + HTML5 Drag &amp; Drop API)</a:t>
            </a:r>
            <a:r>
              <a:rPr lang="en-US" sz="1137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241" dirty="0"/>
          </a:p>
        </p:txBody>
      </p:sp>
      <p:sp>
        <p:nvSpPr>
          <p:cNvPr id="11" name="Text 3"/>
          <p:cNvSpPr txBox="1"/>
          <p:nvPr/>
        </p:nvSpPr>
        <p:spPr>
          <a:xfrm>
            <a:off x="6609717" y="5397861"/>
            <a:ext cx="5015577" cy="11391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116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309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867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ReactQuill</a:t>
            </a:r>
            <a:r>
              <a:rPr lang="en-US" sz="1867" dirty="0">
                <a:latin typeface="Arial" pitchFamily="34" charset="0"/>
                <a:ea typeface="Arial" pitchFamily="34" charset="-122"/>
                <a:cs typeface="Arial" pitchFamily="34" charset="-120"/>
              </a:rPr>
              <a:t> — для текстовых блоков с форматированием (заголовки, </a:t>
            </a:r>
            <a:r>
              <a:rPr lang="en-US" sz="1867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списки</a:t>
            </a:r>
            <a:r>
              <a:rPr lang="en-US" sz="1867" dirty="0">
                <a:latin typeface="Arial" pitchFamily="34" charset="0"/>
                <a:ea typeface="Arial" pitchFamily="34" charset="-122"/>
                <a:cs typeface="Arial" pitchFamily="34" charset="-120"/>
              </a:rPr>
              <a:t>)
</a:t>
            </a:r>
            <a:r>
              <a:rPr lang="ru-RU" sz="1867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  </a:t>
            </a:r>
            <a:r>
              <a:rPr lang="en-US" sz="1867" b="1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KaTeX</a:t>
            </a:r>
            <a:r>
              <a:rPr lang="en-US" sz="1867" dirty="0">
                <a:latin typeface="Arial" pitchFamily="34" charset="0"/>
                <a:ea typeface="Arial" pitchFamily="34" charset="-122"/>
                <a:cs typeface="Arial" pitchFamily="34" charset="-120"/>
              </a:rPr>
              <a:t> — для отображения математических формул, вводимых в формате LaTeX</a:t>
            </a:r>
            <a:r>
              <a:rPr lang="en-US" sz="1309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116" dirty="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891BEFD-4839-4A96-902D-2284DFBEDD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784" y="1378759"/>
            <a:ext cx="5768691" cy="317326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74411251-FAD4-4086-AD98-41F0AF36F1C2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6609717" y="1378759"/>
            <a:ext cx="4517682" cy="3869610"/>
          </a:xfrm>
          <a:prstGeom prst="rect">
            <a:avLst/>
          </a:prstGeom>
        </p:spPr>
      </p:pic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82242550-3333-4EEE-A288-B8838E14E383}"/>
              </a:ext>
            </a:extLst>
          </p:cNvPr>
          <p:cNvSpPr txBox="1">
            <a:spLocks/>
          </p:cNvSpPr>
          <p:nvPr/>
        </p:nvSpPr>
        <p:spPr>
          <a:xfrm>
            <a:off x="0" y="153174"/>
            <a:ext cx="10964970" cy="1139172"/>
          </a:xfrm>
          <a:prstGeom prst="rect">
            <a:avLst/>
          </a:prstGeom>
          <a:solidFill>
            <a:srgbClr val="1998A7"/>
          </a:solidFill>
          <a:ln w="6350" cap="flat" cmpd="sng" algn="ctr">
            <a:solidFill>
              <a:srgbClr val="1998A7"/>
            </a:solidFill>
            <a:prstDash val="solid"/>
            <a:miter lim="800000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latin typeface="Consolas" panose="020B0609020204030204" pitchFamily="49" charset="0"/>
              </a:rPr>
              <a:t>Блочный конструктор докладов (</a:t>
            </a:r>
            <a:r>
              <a:rPr lang="ru-RU" dirty="0" err="1">
                <a:latin typeface="Consolas" panose="020B0609020204030204" pitchFamily="49" charset="0"/>
              </a:rPr>
              <a:t>фронтенд</a:t>
            </a:r>
            <a:r>
              <a:rPr lang="ru-RU" dirty="0">
                <a:latin typeface="Consolas" panose="020B0609020204030204" pitchFamily="49" charset="0"/>
              </a:rPr>
              <a:t>)</a:t>
            </a:r>
            <a:endParaRPr lang="ru-RU" dirty="0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21F01837-9988-410D-9001-F70D56DD2C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95967" y="153175"/>
            <a:ext cx="1165035" cy="11391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1"/>
          <p:cNvSpPr txBox="1"/>
          <p:nvPr/>
        </p:nvSpPr>
        <p:spPr>
          <a:xfrm>
            <a:off x="9248775" y="6148661"/>
            <a:ext cx="2427200" cy="244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/>
            <a:r>
              <a:rPr lang="ru-RU" sz="2667" dirty="0">
                <a:solidFill>
                  <a:srgbClr val="000000"/>
                </a:solidFill>
                <a:latin typeface="Arial" pitchFamily="34" charset="0"/>
                <a:cs typeface="Arial" pitchFamily="34" charset="-120"/>
              </a:rPr>
              <a:t>34</a:t>
            </a:r>
          </a:p>
          <a:p>
            <a:pPr algn="r"/>
            <a:endParaRPr lang="en-US" sz="1200" dirty="0"/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B3CD71A-6557-4AB7-B4A8-83C1FB9D7C68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212617" y="1313146"/>
            <a:ext cx="4969442" cy="5324436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31AFD309-B10E-4532-BECD-6DA09C2999A1}"/>
              </a:ext>
            </a:extLst>
          </p:cNvPr>
          <p:cNvPicPr/>
          <p:nvPr/>
        </p:nvPicPr>
        <p:blipFill rotWithShape="1">
          <a:blip r:embed="rId5"/>
          <a:srcRect l="4383"/>
          <a:stretch>
            <a:fillRect/>
          </a:stretch>
        </p:blipFill>
        <p:spPr bwMode="auto">
          <a:xfrm>
            <a:off x="6336194" y="220418"/>
            <a:ext cx="4628776" cy="654081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CE5CC2E6-822B-4899-AA99-E8F9D0EB9D11}"/>
              </a:ext>
            </a:extLst>
          </p:cNvPr>
          <p:cNvSpPr txBox="1">
            <a:spLocks/>
          </p:cNvSpPr>
          <p:nvPr/>
        </p:nvSpPr>
        <p:spPr>
          <a:xfrm>
            <a:off x="-3227" y="220418"/>
            <a:ext cx="6308940" cy="995964"/>
          </a:xfrm>
          <a:prstGeom prst="rect">
            <a:avLst/>
          </a:prstGeom>
          <a:solidFill>
            <a:srgbClr val="1998A7"/>
          </a:solidFill>
          <a:ln w="6350" cap="flat" cmpd="sng" algn="ctr">
            <a:solidFill>
              <a:srgbClr val="1998A7"/>
            </a:solidFill>
            <a:prstDash val="solid"/>
            <a:miter lim="800000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latin typeface="Consolas" panose="020B0609020204030204" pitchFamily="49" charset="0"/>
              </a:rPr>
              <a:t>Конструктор докладов</a:t>
            </a:r>
            <a:endParaRPr lang="ru-RU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36ACA88-2BBE-40CB-BFF9-8D84AD0AE2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95967" y="153175"/>
            <a:ext cx="1165035" cy="11391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0317384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1"/>
          <p:cNvSpPr txBox="1"/>
          <p:nvPr/>
        </p:nvSpPr>
        <p:spPr>
          <a:xfrm>
            <a:off x="9248775" y="6148661"/>
            <a:ext cx="2427200" cy="244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/>
            <a:r>
              <a:rPr lang="ru-RU" sz="2667" dirty="0">
                <a:solidFill>
                  <a:srgbClr val="000000"/>
                </a:solidFill>
                <a:latin typeface="Arial" pitchFamily="34" charset="0"/>
                <a:cs typeface="Arial" pitchFamily="34" charset="-120"/>
              </a:rPr>
              <a:t>35</a:t>
            </a:r>
            <a:endParaRPr lang="en-US" sz="2667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63FA9AC-C39D-4DE1-9F55-999C1A934B6B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4684308" y="1335214"/>
            <a:ext cx="5595139" cy="3759596"/>
          </a:xfrm>
          <a:prstGeom prst="rect">
            <a:avLst/>
          </a:prstGeom>
        </p:spPr>
      </p:pic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2BB0F63E-05C7-4D82-B944-BF371717C369}"/>
              </a:ext>
            </a:extLst>
          </p:cNvPr>
          <p:cNvSpPr txBox="1">
            <a:spLocks/>
          </p:cNvSpPr>
          <p:nvPr/>
        </p:nvSpPr>
        <p:spPr>
          <a:xfrm>
            <a:off x="0" y="153174"/>
            <a:ext cx="10964970" cy="1139172"/>
          </a:xfrm>
          <a:prstGeom prst="rect">
            <a:avLst/>
          </a:prstGeom>
          <a:solidFill>
            <a:srgbClr val="1998A7"/>
          </a:solidFill>
          <a:ln w="6350" cap="flat" cmpd="sng" algn="ctr">
            <a:solidFill>
              <a:srgbClr val="1998A7"/>
            </a:solidFill>
            <a:prstDash val="solid"/>
            <a:miter lim="800000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latin typeface="Consolas" panose="020B0609020204030204" pitchFamily="49" charset="0"/>
              </a:rPr>
              <a:t>Вставка картинки/таблицы</a:t>
            </a:r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8D14252-C5FB-48E1-BF23-F4287816AE7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95967" y="153175"/>
            <a:ext cx="1165035" cy="11391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541B333-DF29-411A-9979-5107B8A4F4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376" y="1335214"/>
            <a:ext cx="4207468" cy="5369612"/>
          </a:xfrm>
          <a:prstGeom prst="rect">
            <a:avLst/>
          </a:prstGeom>
        </p:spPr>
      </p:pic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0899550C-12DB-40DA-897A-7B8E3F74CD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3237802"/>
              </p:ext>
            </p:extLst>
          </p:nvPr>
        </p:nvGraphicFramePr>
        <p:xfrm>
          <a:off x="4695814" y="5284966"/>
          <a:ext cx="6182688" cy="110769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04583">
                  <a:extLst>
                    <a:ext uri="{9D8B030D-6E8A-4147-A177-3AD203B41FA5}">
                      <a16:colId xmlns:a16="http://schemas.microsoft.com/office/drawing/2014/main" val="416527057"/>
                    </a:ext>
                  </a:extLst>
                </a:gridCol>
                <a:gridCol w="2265093">
                  <a:extLst>
                    <a:ext uri="{9D8B030D-6E8A-4147-A177-3AD203B41FA5}">
                      <a16:colId xmlns:a16="http://schemas.microsoft.com/office/drawing/2014/main" val="2214069123"/>
                    </a:ext>
                  </a:extLst>
                </a:gridCol>
                <a:gridCol w="1713012">
                  <a:extLst>
                    <a:ext uri="{9D8B030D-6E8A-4147-A177-3AD203B41FA5}">
                      <a16:colId xmlns:a16="http://schemas.microsoft.com/office/drawing/2014/main" val="393750428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1" kern="100" dirty="0">
                          <a:effectLst/>
                        </a:rPr>
                        <a:t>Компонент</a:t>
                      </a:r>
                      <a:endParaRPr lang="ru-RU" sz="1400" b="1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1" kern="100" dirty="0">
                          <a:effectLst/>
                        </a:rPr>
                        <a:t>Назначение</a:t>
                      </a:r>
                      <a:endParaRPr lang="ru-RU" sz="1400" b="1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b="1" kern="100" dirty="0">
                          <a:effectLst/>
                        </a:rPr>
                        <a:t>Технологии</a:t>
                      </a:r>
                      <a:endParaRPr lang="ru-RU" sz="1400" b="1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438279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</a:rPr>
                        <a:t>ImageManager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 dirty="0">
                          <a:effectLst/>
                        </a:rPr>
                        <a:t>Вставка изображений</a:t>
                      </a:r>
                      <a:endParaRPr lang="ru-RU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 dirty="0" err="1">
                          <a:effectLst/>
                        </a:rPr>
                        <a:t>FileReader</a:t>
                      </a:r>
                      <a:r>
                        <a:rPr lang="ru-RU" sz="1400" kern="100" dirty="0">
                          <a:effectLst/>
                        </a:rPr>
                        <a:t> API, Base64</a:t>
                      </a:r>
                      <a:endParaRPr lang="ru-RU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575283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</a:rPr>
                        <a:t>TableManage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 dirty="0">
                          <a:effectLst/>
                        </a:rPr>
                        <a:t>Редактирование таблиц</a:t>
                      </a:r>
                      <a:endParaRPr lang="ru-RU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 dirty="0" err="1">
                          <a:effectLst/>
                        </a:rPr>
                        <a:t>React</a:t>
                      </a:r>
                      <a:r>
                        <a:rPr lang="ru-RU" sz="1400" kern="100" dirty="0">
                          <a:effectLst/>
                        </a:rPr>
                        <a:t> </a:t>
                      </a:r>
                      <a:r>
                        <a:rPr lang="ru-RU" sz="1400" kern="100" dirty="0" err="1">
                          <a:effectLst/>
                        </a:rPr>
                        <a:t>Hooks</a:t>
                      </a:r>
                      <a:r>
                        <a:rPr lang="ru-RU" sz="1400" kern="100" dirty="0">
                          <a:effectLst/>
                        </a:rPr>
                        <a:t>, XLSX</a:t>
                      </a:r>
                      <a:endParaRPr lang="ru-RU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458786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37348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1"/>
          <p:cNvSpPr txBox="1"/>
          <p:nvPr/>
        </p:nvSpPr>
        <p:spPr>
          <a:xfrm>
            <a:off x="9248775" y="6148661"/>
            <a:ext cx="2427200" cy="244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/>
            <a:r>
              <a:rPr lang="ru-RU" sz="2667" dirty="0">
                <a:solidFill>
                  <a:srgbClr val="000000"/>
                </a:solidFill>
                <a:latin typeface="Arial" pitchFamily="34" charset="0"/>
                <a:cs typeface="Arial" pitchFamily="34" charset="-120"/>
              </a:rPr>
              <a:t>36</a:t>
            </a:r>
            <a:endParaRPr lang="en-US" sz="2667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4FF151E-FDE8-4DDF-84BA-E08C24471F5E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4546834" y="1445520"/>
            <a:ext cx="6590023" cy="5225283"/>
          </a:xfrm>
          <a:prstGeom prst="rect">
            <a:avLst/>
          </a:prstGeom>
        </p:spPr>
      </p:pic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7B5513AB-9CDD-4E32-9B20-B0F07496D8B5}"/>
              </a:ext>
            </a:extLst>
          </p:cNvPr>
          <p:cNvSpPr txBox="1">
            <a:spLocks/>
          </p:cNvSpPr>
          <p:nvPr/>
        </p:nvSpPr>
        <p:spPr>
          <a:xfrm>
            <a:off x="0" y="153174"/>
            <a:ext cx="10964970" cy="1139172"/>
          </a:xfrm>
          <a:prstGeom prst="rect">
            <a:avLst/>
          </a:prstGeom>
          <a:solidFill>
            <a:srgbClr val="1998A7"/>
          </a:solidFill>
          <a:ln w="6350" cap="flat" cmpd="sng" algn="ctr">
            <a:solidFill>
              <a:srgbClr val="1998A7"/>
            </a:solidFill>
            <a:prstDash val="solid"/>
            <a:miter lim="800000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latin typeface="Consolas" panose="020B0609020204030204" pitchFamily="49" charset="0"/>
              </a:rPr>
              <a:t>Вставка формулы</a:t>
            </a:r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281738B-1924-4648-B605-15284B6AFB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95967" y="153175"/>
            <a:ext cx="1165035" cy="11391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CCE5F466-9E3F-4F59-8B44-A48172E3EC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0771393"/>
              </p:ext>
            </p:extLst>
          </p:nvPr>
        </p:nvGraphicFramePr>
        <p:xfrm>
          <a:off x="88944" y="1450015"/>
          <a:ext cx="4424334" cy="2237867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2211944">
                  <a:extLst>
                    <a:ext uri="{9D8B030D-6E8A-4147-A177-3AD203B41FA5}">
                      <a16:colId xmlns:a16="http://schemas.microsoft.com/office/drawing/2014/main" val="450361171"/>
                    </a:ext>
                  </a:extLst>
                </a:gridCol>
                <a:gridCol w="2212390">
                  <a:extLst>
                    <a:ext uri="{9D8B030D-6E8A-4147-A177-3AD203B41FA5}">
                      <a16:colId xmlns:a16="http://schemas.microsoft.com/office/drawing/2014/main" val="197888951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</a:rPr>
                        <a:t>Решение	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</a:rPr>
                        <a:t>Реализация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78649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</a:rPr>
                        <a:t>Текстовый ввод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 dirty="0">
                          <a:effectLst/>
                        </a:rPr>
                        <a:t>Поле </a:t>
                      </a:r>
                      <a:r>
                        <a:rPr lang="ru-RU" sz="1400" kern="100" dirty="0" err="1">
                          <a:effectLst/>
                        </a:rPr>
                        <a:t>textarea</a:t>
                      </a:r>
                      <a:r>
                        <a:rPr lang="ru-RU" sz="1400" kern="100" dirty="0">
                          <a:effectLst/>
                        </a:rPr>
                        <a:t> для ввода </a:t>
                      </a:r>
                      <a:r>
                        <a:rPr lang="ru-RU" sz="1400" kern="100" dirty="0" err="1">
                          <a:effectLst/>
                        </a:rPr>
                        <a:t>LaTeX</a:t>
                      </a:r>
                      <a:r>
                        <a:rPr lang="ru-RU" sz="1400" kern="100" dirty="0">
                          <a:effectLst/>
                        </a:rPr>
                        <a:t>-подобного синтаксиса </a:t>
                      </a:r>
                      <a:endParaRPr lang="ru-RU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05125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</a:rPr>
                        <a:t>Гибкость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 dirty="0">
                          <a:effectLst/>
                        </a:rPr>
                        <a:t>Поддержка как простых, так и сложных формул</a:t>
                      </a:r>
                      <a:endParaRPr lang="ru-RU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680716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>
                          <a:effectLst/>
                        </a:rPr>
                        <a:t>Предпросмотр</a:t>
                      </a:r>
                      <a:endParaRPr lang="ru-RU" sz="14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45021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kern="100" dirty="0">
                          <a:effectLst/>
                        </a:rPr>
                        <a:t>Мгновенное отображение введенной формулы</a:t>
                      </a:r>
                      <a:endParaRPr lang="ru-RU" sz="14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280476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140225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1"/>
          <p:cNvSpPr txBox="1"/>
          <p:nvPr/>
        </p:nvSpPr>
        <p:spPr>
          <a:xfrm>
            <a:off x="9248775" y="6148661"/>
            <a:ext cx="2427200" cy="244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/>
            <a:r>
              <a:rPr lang="ru-RU" sz="2667" dirty="0">
                <a:solidFill>
                  <a:srgbClr val="000000"/>
                </a:solidFill>
                <a:latin typeface="Arial" pitchFamily="34" charset="0"/>
                <a:cs typeface="Arial" pitchFamily="34" charset="-120"/>
              </a:rPr>
              <a:t>37</a:t>
            </a:r>
            <a:endParaRPr lang="en-US" sz="2667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1D2B75A-69D0-46E4-A7BD-A14B034754ED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6507637" y="153175"/>
            <a:ext cx="4340852" cy="666274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AB74B39-62E0-4433-AD11-09790A2641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45167" y="153175"/>
            <a:ext cx="1165035" cy="11391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8A9CB640-AD91-42CA-B707-BF3B37C08503}"/>
              </a:ext>
            </a:extLst>
          </p:cNvPr>
          <p:cNvSpPr txBox="1">
            <a:spLocks/>
          </p:cNvSpPr>
          <p:nvPr/>
        </p:nvSpPr>
        <p:spPr>
          <a:xfrm>
            <a:off x="-1" y="-29915"/>
            <a:ext cx="6410960" cy="1139172"/>
          </a:xfrm>
          <a:prstGeom prst="rect">
            <a:avLst/>
          </a:prstGeom>
          <a:solidFill>
            <a:srgbClr val="1998A7"/>
          </a:solidFill>
          <a:ln w="6350" cap="flat" cmpd="sng" algn="ctr">
            <a:solidFill>
              <a:srgbClr val="1998A7"/>
            </a:solidFill>
            <a:prstDash val="solid"/>
            <a:miter lim="800000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latin typeface="Consolas" panose="020B0609020204030204" pitchFamily="49" charset="0"/>
              </a:rPr>
              <a:t>Режим предпросмотра</a:t>
            </a:r>
            <a:endParaRPr lang="ru-RU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563694-239A-4CE7-B5E9-ADB4C41A9E33}"/>
              </a:ext>
            </a:extLst>
          </p:cNvPr>
          <p:cNvSpPr txBox="1"/>
          <p:nvPr/>
        </p:nvSpPr>
        <p:spPr>
          <a:xfrm>
            <a:off x="287323" y="1262432"/>
            <a:ext cx="6379826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1. </a:t>
            </a:r>
            <a:r>
              <a:rPr lang="ru-RU" b="1" dirty="0"/>
              <a:t>Применение стилей из БД</a:t>
            </a:r>
          </a:p>
          <a:p>
            <a:r>
              <a:rPr lang="ru-RU" dirty="0"/>
              <a:t>Стили конференции загружаются через API (/</a:t>
            </a:r>
            <a:r>
              <a:rPr lang="ru-RU" dirty="0" err="1"/>
              <a:t>api</a:t>
            </a:r>
            <a:r>
              <a:rPr lang="ru-RU" dirty="0"/>
              <a:t>/</a:t>
            </a:r>
            <a:r>
              <a:rPr lang="ru-RU" dirty="0" err="1"/>
              <a:t>conferences</a:t>
            </a:r>
            <a:r>
              <a:rPr lang="ru-RU" dirty="0"/>
              <a:t>/${</a:t>
            </a:r>
            <a:r>
              <a:rPr lang="ru-RU" dirty="0" err="1"/>
              <a:t>id</a:t>
            </a:r>
            <a:r>
              <a:rPr lang="ru-RU" dirty="0"/>
              <a:t>}/</a:t>
            </a:r>
            <a:r>
              <a:rPr lang="ru-RU" dirty="0" err="1"/>
              <a:t>styles</a:t>
            </a:r>
            <a:r>
              <a:rPr lang="ru-RU" dirty="0"/>
              <a:t>) и динамически применяются к контенту через </a:t>
            </a:r>
            <a:r>
              <a:rPr lang="ru-RU" dirty="0" err="1"/>
              <a:t>inline</a:t>
            </a:r>
            <a:r>
              <a:rPr lang="ru-RU" dirty="0"/>
              <a:t>-стили </a:t>
            </a:r>
            <a:r>
              <a:rPr lang="ru-RU" dirty="0" err="1"/>
              <a:t>React</a:t>
            </a:r>
            <a:r>
              <a:rPr lang="ru-RU" dirty="0"/>
              <a:t>, обеспечивая единообразие оформления без перезагрузки страницы.</a:t>
            </a:r>
          </a:p>
          <a:p>
            <a:endParaRPr lang="ru-RU" dirty="0"/>
          </a:p>
          <a:p>
            <a:r>
              <a:rPr lang="ru-RU" dirty="0"/>
              <a:t>2. </a:t>
            </a:r>
            <a:r>
              <a:rPr lang="ru-RU" b="1" dirty="0"/>
              <a:t>Рендеринг всех типов блоков</a:t>
            </a:r>
          </a:p>
          <a:p>
            <a:r>
              <a:rPr lang="ru-RU" dirty="0"/>
              <a:t>Поддерживаются текстовые блоки (HTML-контент), таблицы с объединенными ячейками (</a:t>
            </a:r>
            <a:r>
              <a:rPr lang="ru-RU" dirty="0" err="1"/>
              <a:t>mergedCells</a:t>
            </a:r>
            <a:r>
              <a:rPr lang="ru-RU" dirty="0"/>
              <a:t>) и повернутым текстом (</a:t>
            </a:r>
            <a:r>
              <a:rPr lang="ru-RU" dirty="0" err="1"/>
              <a:t>rotatedCells</a:t>
            </a:r>
            <a:r>
              <a:rPr lang="ru-RU" dirty="0"/>
              <a:t>), изображения (Base64/URL) и формулы через </a:t>
            </a:r>
            <a:r>
              <a:rPr lang="ru-RU" dirty="0" err="1"/>
              <a:t>react-katex</a:t>
            </a:r>
            <a:r>
              <a:rPr lang="ru-RU" dirty="0"/>
              <a:t> с предварительной очисткой </a:t>
            </a:r>
            <a:r>
              <a:rPr lang="ru-RU" dirty="0" err="1"/>
              <a:t>LaTeX</a:t>
            </a:r>
            <a:r>
              <a:rPr lang="ru-RU" dirty="0"/>
              <a:t>-строки.</a:t>
            </a:r>
          </a:p>
        </p:txBody>
      </p:sp>
    </p:spTree>
    <p:extLst>
      <p:ext uri="{BB962C8B-B14F-4D97-AF65-F5344CB8AC3E}">
        <p14:creationId xmlns:p14="http://schemas.microsoft.com/office/powerpoint/2010/main" val="329140147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179"/>
            <a:ext cx="12192000" cy="6858000"/>
          </a:xfrm>
          <a:prstGeom prst="rect">
            <a:avLst/>
          </a:prstGeom>
        </p:spPr>
      </p:pic>
      <p:sp>
        <p:nvSpPr>
          <p:cNvPr id="9" name="Text 1"/>
          <p:cNvSpPr txBox="1"/>
          <p:nvPr/>
        </p:nvSpPr>
        <p:spPr>
          <a:xfrm>
            <a:off x="9248775" y="6148661"/>
            <a:ext cx="2427200" cy="244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/>
            <a:r>
              <a:rPr lang="ru-RU" sz="2667" dirty="0">
                <a:solidFill>
                  <a:srgbClr val="000000"/>
                </a:solidFill>
                <a:latin typeface="Arial" pitchFamily="34" charset="0"/>
                <a:cs typeface="Arial" pitchFamily="34" charset="-120"/>
              </a:rPr>
              <a:t>38</a:t>
            </a:r>
            <a:endParaRPr lang="en-US" sz="2667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AB74B39-62E0-4433-AD11-09790A2641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45167" y="153175"/>
            <a:ext cx="1165035" cy="11391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8A9CB640-AD91-42CA-B707-BF3B37C08503}"/>
              </a:ext>
            </a:extLst>
          </p:cNvPr>
          <p:cNvSpPr txBox="1">
            <a:spLocks/>
          </p:cNvSpPr>
          <p:nvPr/>
        </p:nvSpPr>
        <p:spPr>
          <a:xfrm>
            <a:off x="-1" y="-29915"/>
            <a:ext cx="6410960" cy="1139172"/>
          </a:xfrm>
          <a:prstGeom prst="rect">
            <a:avLst/>
          </a:prstGeom>
          <a:solidFill>
            <a:srgbClr val="1998A7"/>
          </a:solidFill>
          <a:ln w="6350" cap="flat" cmpd="sng" algn="ctr">
            <a:solidFill>
              <a:srgbClr val="1998A7"/>
            </a:solidFill>
            <a:prstDash val="solid"/>
            <a:miter lim="800000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latin typeface="Consolas" panose="020B0609020204030204" pitchFamily="49" charset="0"/>
              </a:rPr>
              <a:t>Предпросмотр для рецензента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340234A-D65F-410E-B9B0-00705A8900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5662" y="1292347"/>
            <a:ext cx="6666584" cy="486363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89207EA-0936-4575-B7DB-F309EECA95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44098" y="1292347"/>
            <a:ext cx="3200847" cy="2353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72031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1"/>
          <p:cNvSpPr txBox="1"/>
          <p:nvPr/>
        </p:nvSpPr>
        <p:spPr>
          <a:xfrm>
            <a:off x="9248775" y="6148661"/>
            <a:ext cx="2427200" cy="244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/>
            <a:r>
              <a:rPr lang="ru-RU" sz="2667" dirty="0">
                <a:solidFill>
                  <a:srgbClr val="000000"/>
                </a:solidFill>
                <a:latin typeface="Arial" pitchFamily="34" charset="0"/>
                <a:cs typeface="Arial" pitchFamily="34" charset="-120"/>
              </a:rPr>
              <a:t>39</a:t>
            </a:r>
            <a:endParaRPr lang="en-US" sz="2667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1E9C05A-0F98-44A9-B7AD-1FEAC492C1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038" y="1445520"/>
            <a:ext cx="8636712" cy="5130355"/>
          </a:xfrm>
          <a:prstGeom prst="rect">
            <a:avLst/>
          </a:prstGeom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21BDCA2B-63D8-4BB8-9A85-A05922227695}"/>
              </a:ext>
            </a:extLst>
          </p:cNvPr>
          <p:cNvSpPr txBox="1">
            <a:spLocks/>
          </p:cNvSpPr>
          <p:nvPr/>
        </p:nvSpPr>
        <p:spPr>
          <a:xfrm>
            <a:off x="0" y="153174"/>
            <a:ext cx="10964970" cy="1139172"/>
          </a:xfrm>
          <a:prstGeom prst="rect">
            <a:avLst/>
          </a:prstGeom>
          <a:solidFill>
            <a:srgbClr val="1998A7"/>
          </a:solidFill>
          <a:ln w="6350" cap="flat" cmpd="sng" algn="ctr">
            <a:solidFill>
              <a:srgbClr val="1998A7"/>
            </a:solidFill>
            <a:prstDash val="solid"/>
            <a:miter lim="800000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latin typeface="Consolas" panose="020B0609020204030204" pitchFamily="49" charset="0"/>
              </a:rPr>
              <a:t>Принятые доклады</a:t>
            </a:r>
            <a:endParaRPr lang="ru-RU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9140795-6D79-41BF-95D0-D2BC040F95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95967" y="153175"/>
            <a:ext cx="1165035" cy="11391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2763263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 0"/>
          <p:cNvSpPr txBox="1"/>
          <p:nvPr/>
        </p:nvSpPr>
        <p:spPr>
          <a:xfrm>
            <a:off x="302241" y="293404"/>
            <a:ext cx="11178400" cy="720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ru-RU" sz="40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Сборник</a:t>
            </a:r>
            <a:r>
              <a:rPr lang="en-US" sz="40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4000" dirty="0"/>
          </a:p>
        </p:txBody>
      </p:sp>
      <p:sp>
        <p:nvSpPr>
          <p:cNvPr id="9" name="Text 1"/>
          <p:cNvSpPr txBox="1"/>
          <p:nvPr/>
        </p:nvSpPr>
        <p:spPr>
          <a:xfrm>
            <a:off x="9248775" y="6148661"/>
            <a:ext cx="2427200" cy="244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/>
            <a:r>
              <a:rPr lang="ru-RU" sz="2667" dirty="0">
                <a:solidFill>
                  <a:srgbClr val="000000"/>
                </a:solidFill>
                <a:latin typeface="Arial" pitchFamily="34" charset="0"/>
                <a:cs typeface="Arial" pitchFamily="34" charset="-120"/>
              </a:rPr>
              <a:t>40</a:t>
            </a:r>
            <a:endParaRPr lang="en-US" sz="2667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DC2C3EE-5826-432C-9C85-24375DDEF9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241" y="1585750"/>
            <a:ext cx="10963124" cy="5067723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12999217-C4B4-4EE8-8D97-96121DDF0195}"/>
              </a:ext>
            </a:extLst>
          </p:cNvPr>
          <p:cNvSpPr txBox="1">
            <a:spLocks/>
          </p:cNvSpPr>
          <p:nvPr/>
        </p:nvSpPr>
        <p:spPr>
          <a:xfrm>
            <a:off x="0" y="153174"/>
            <a:ext cx="10964970" cy="1139172"/>
          </a:xfrm>
          <a:prstGeom prst="rect">
            <a:avLst/>
          </a:prstGeom>
          <a:solidFill>
            <a:srgbClr val="1998A7"/>
          </a:solidFill>
          <a:ln w="6350" cap="flat" cmpd="sng" algn="ctr">
            <a:solidFill>
              <a:srgbClr val="1998A7"/>
            </a:solidFill>
            <a:prstDash val="solid"/>
            <a:miter lim="800000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latin typeface="Consolas" panose="020B0609020204030204" pitchFamily="49" charset="0"/>
              </a:rPr>
              <a:t>Формирование сборника</a:t>
            </a:r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E369928-E1A6-4767-845B-3071AAB814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95967" y="153175"/>
            <a:ext cx="1165035" cy="11391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1471310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9248775" y="6148663"/>
            <a:ext cx="2427288" cy="2439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/>
            <a:r>
              <a:rPr lang="ru-RU" sz="2667" dirty="0">
                <a:solidFill>
                  <a:srgbClr val="000000"/>
                </a:solidFill>
                <a:latin typeface="Arial" pitchFamily="34" charset="0"/>
                <a:cs typeface="Arial" pitchFamily="34" charset="-120"/>
              </a:rPr>
              <a:t>41</a:t>
            </a:r>
            <a:endParaRPr lang="en-US" sz="2667" dirty="0"/>
          </a:p>
        </p:txBody>
      </p:sp>
      <p:sp>
        <p:nvSpPr>
          <p:cNvPr id="7" name="Text 2"/>
          <p:cNvSpPr txBox="1"/>
          <p:nvPr/>
        </p:nvSpPr>
        <p:spPr>
          <a:xfrm>
            <a:off x="497500" y="1457100"/>
            <a:ext cx="9069200" cy="940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867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Автоматизация сокращает выпуск сборника с длительной ручной верстки до почти мгновенной операции и устраняет повторную правку шаблонов перед печатью или отправкой.
</a:t>
            </a:r>
            <a:endParaRPr lang="en-US" sz="1867" dirty="0"/>
          </a:p>
        </p:txBody>
      </p:sp>
      <p:sp>
        <p:nvSpPr>
          <p:cNvPr id="8" name="Text 3"/>
          <p:cNvSpPr txBox="1"/>
          <p:nvPr/>
        </p:nvSpPr>
        <p:spPr>
          <a:xfrm>
            <a:off x="497516" y="4244948"/>
            <a:ext cx="9069200" cy="135760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>
              <a:lnSpc>
                <a:spcPct val="115000"/>
              </a:lnSpc>
            </a:pPr>
            <a:r>
              <a:rPr lang="en-US" sz="7866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 минуты
</a:t>
            </a:r>
            <a:endParaRPr lang="en-US" sz="7866" dirty="0"/>
          </a:p>
        </p:txBody>
      </p:sp>
      <p:sp>
        <p:nvSpPr>
          <p:cNvPr id="9" name="Text 4"/>
          <p:cNvSpPr txBox="1"/>
          <p:nvPr/>
        </p:nvSpPr>
        <p:spPr>
          <a:xfrm>
            <a:off x="497500" y="4151604"/>
            <a:ext cx="6595600" cy="1150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6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достаточно для автоматической сборки готового DOCX.
</a:t>
            </a:r>
            <a:endParaRPr lang="en-US" sz="1600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5110"/>
            <a:ext cx="12192000" cy="6858000"/>
          </a:xfrm>
          <a:prstGeom prst="rect">
            <a:avLst/>
          </a:prstGeom>
        </p:spPr>
      </p:pic>
      <p:sp>
        <p:nvSpPr>
          <p:cNvPr id="9" name="Text 1"/>
          <p:cNvSpPr txBox="1"/>
          <p:nvPr/>
        </p:nvSpPr>
        <p:spPr>
          <a:xfrm>
            <a:off x="9248775" y="6148661"/>
            <a:ext cx="2427200" cy="244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/>
            <a:r>
              <a:rPr lang="ru-RU" sz="2667" dirty="0">
                <a:solidFill>
                  <a:srgbClr val="000000"/>
                </a:solidFill>
                <a:latin typeface="Arial" pitchFamily="34" charset="0"/>
                <a:cs typeface="Arial" pitchFamily="34" charset="-120"/>
              </a:rPr>
              <a:t>42</a:t>
            </a:r>
            <a:endParaRPr lang="en-US" sz="2667" dirty="0"/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A01803BB-8719-4BE5-8B1C-6F5959ACD111}"/>
              </a:ext>
            </a:extLst>
          </p:cNvPr>
          <p:cNvGraphicFramePr>
            <a:graphicFrameLocks noGrp="1"/>
          </p:cNvGraphicFramePr>
          <p:nvPr/>
        </p:nvGraphicFramePr>
        <p:xfrm>
          <a:off x="1989222" y="1740567"/>
          <a:ext cx="7529318" cy="46254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94275">
                  <a:extLst>
                    <a:ext uri="{9D8B030D-6E8A-4147-A177-3AD203B41FA5}">
                      <a16:colId xmlns:a16="http://schemas.microsoft.com/office/drawing/2014/main" val="1649321352"/>
                    </a:ext>
                  </a:extLst>
                </a:gridCol>
                <a:gridCol w="1648891">
                  <a:extLst>
                    <a:ext uri="{9D8B030D-6E8A-4147-A177-3AD203B41FA5}">
                      <a16:colId xmlns:a16="http://schemas.microsoft.com/office/drawing/2014/main" val="2887239527"/>
                    </a:ext>
                  </a:extLst>
                </a:gridCol>
                <a:gridCol w="3886152">
                  <a:extLst>
                    <a:ext uri="{9D8B030D-6E8A-4147-A177-3AD203B41FA5}">
                      <a16:colId xmlns:a16="http://schemas.microsoft.com/office/drawing/2014/main" val="3373398733"/>
                    </a:ext>
                  </a:extLst>
                </a:gridCol>
              </a:tblGrid>
              <a:tr h="207772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07000"/>
                        </a:lnSpc>
                      </a:pPr>
                      <a:r>
                        <a:rPr lang="ru-RU" sz="1300" kern="100">
                          <a:effectLst/>
                        </a:rPr>
                        <a:t>Показатель</a:t>
                      </a:r>
                      <a:endParaRPr lang="ru-RU" sz="13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792" marR="79792" marT="0" marB="0" anchor="ctr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07000"/>
                        </a:lnSpc>
                      </a:pPr>
                      <a:r>
                        <a:rPr lang="ru-RU" sz="1300" kern="100">
                          <a:effectLst/>
                        </a:rPr>
                        <a:t>Значение</a:t>
                      </a:r>
                      <a:endParaRPr lang="ru-RU" sz="13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792" marR="79792" marT="0" marB="0" anchor="ctr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07000"/>
                        </a:lnSpc>
                      </a:pPr>
                      <a:r>
                        <a:rPr lang="ru-RU" sz="1300" kern="100">
                          <a:effectLst/>
                        </a:rPr>
                        <a:t>Пояснение</a:t>
                      </a:r>
                      <a:endParaRPr lang="ru-RU" sz="13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792" marR="79792" marT="0" marB="0" anchor="ctr"/>
                </a:tc>
                <a:extLst>
                  <a:ext uri="{0D108BD9-81ED-4DB2-BD59-A6C34878D82A}">
                    <a16:rowId xmlns:a16="http://schemas.microsoft.com/office/drawing/2014/main" val="1818144506"/>
                  </a:ext>
                </a:extLst>
              </a:tr>
              <a:tr h="12608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2700" kern="100" dirty="0">
                          <a:effectLst/>
                        </a:rPr>
                        <a:t>TAM </a:t>
                      </a:r>
                      <a:endParaRPr lang="ru-RU" sz="27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792" marR="7979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2700" b="1" kern="100" dirty="0">
                          <a:effectLst/>
                        </a:rPr>
                        <a:t>20000 </a:t>
                      </a:r>
                      <a:endParaRPr lang="en-US" sz="2700" b="1" kern="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600" kern="100" dirty="0">
                          <a:effectLst/>
                        </a:rPr>
                        <a:t>организаций в год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792" marR="79792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600" kern="100" dirty="0">
                          <a:effectLst/>
                        </a:rPr>
                        <a:t>университеты, научно-исследовательские институты, академии наук и другие структуры, выступающие организаторами научных мероприятий.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792" marR="79792" marT="0" marB="0" anchor="ctr"/>
                </a:tc>
                <a:extLst>
                  <a:ext uri="{0D108BD9-81ED-4DB2-BD59-A6C34878D82A}">
                    <a16:rowId xmlns:a16="http://schemas.microsoft.com/office/drawing/2014/main" val="1171430006"/>
                  </a:ext>
                </a:extLst>
              </a:tr>
              <a:tr h="189598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2700" kern="100" dirty="0">
                          <a:effectLst/>
                        </a:rPr>
                        <a:t>SAM </a:t>
                      </a:r>
                      <a:endParaRPr lang="ru-RU" sz="27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792" marR="7979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2700" b="1" kern="100" dirty="0">
                          <a:effectLst/>
                        </a:rPr>
                        <a:t>7000 </a:t>
                      </a:r>
                      <a:endParaRPr lang="en-US" sz="2700" b="1" kern="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600" kern="100" dirty="0">
                          <a:effectLst/>
                        </a:rPr>
                        <a:t>организаций в год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792" marR="79792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600" kern="100" dirty="0">
                          <a:effectLst/>
                        </a:rPr>
                        <a:t>российские вузы (более 700), научно-исследовательские институты, исследовательские центры и другие организации, проводящие научные конференции на русском языке и заинтересованные в локализованном решении.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792" marR="79792" marT="0" marB="0" anchor="ctr"/>
                </a:tc>
                <a:extLst>
                  <a:ext uri="{0D108BD9-81ED-4DB2-BD59-A6C34878D82A}">
                    <a16:rowId xmlns:a16="http://schemas.microsoft.com/office/drawing/2014/main" val="1917437579"/>
                  </a:ext>
                </a:extLst>
              </a:tr>
              <a:tr h="12608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2700" kern="100" dirty="0">
                          <a:effectLst/>
                        </a:rPr>
                        <a:t>SOM</a:t>
                      </a:r>
                      <a:endParaRPr lang="ru-RU" sz="27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792" marR="79792" marT="0" marB="0" anchor="ctr"/>
                </a:tc>
                <a:tc>
                  <a:txBody>
                    <a:bodyPr/>
                    <a:lstStyle/>
                    <a:p>
                      <a:pPr indent="450215" algn="ctr">
                        <a:lnSpc>
                          <a:spcPct val="107000"/>
                        </a:lnSpc>
                      </a:pPr>
                      <a:r>
                        <a:rPr lang="ru-RU" sz="2700" b="1" kern="100" dirty="0">
                          <a:effectLst/>
                        </a:rPr>
                        <a:t>400</a:t>
                      </a:r>
                      <a:r>
                        <a:rPr lang="ru-RU" sz="1600" kern="100" dirty="0">
                          <a:effectLst/>
                        </a:rPr>
                        <a:t> </a:t>
                      </a:r>
                      <a:r>
                        <a:rPr lang="en-US" sz="1600" kern="100" dirty="0">
                          <a:effectLst/>
                        </a:rPr>
                        <a:t>    </a:t>
                      </a:r>
                      <a:r>
                        <a:rPr lang="ru-RU" sz="1600" kern="100" dirty="0">
                          <a:effectLst/>
                        </a:rPr>
                        <a:t>клиентов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792" marR="79792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r>
                        <a:rPr lang="ru-RU" sz="1600" kern="100" dirty="0">
                          <a:effectLst/>
                        </a:rPr>
                        <a:t>Нижегородские и Московские вузы</a:t>
                      </a:r>
                      <a:r>
                        <a:rPr lang="en-US" sz="1600" kern="100" dirty="0">
                          <a:effectLst/>
                        </a:rPr>
                        <a:t>/</a:t>
                      </a:r>
                      <a:r>
                        <a:rPr lang="ru-RU" sz="1600" kern="100" dirty="0">
                          <a:effectLst/>
                        </a:rPr>
                        <a:t>колледжи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9792" marR="79792" marT="0" marB="0" anchor="ctr"/>
                </a:tc>
                <a:extLst>
                  <a:ext uri="{0D108BD9-81ED-4DB2-BD59-A6C34878D82A}">
                    <a16:rowId xmlns:a16="http://schemas.microsoft.com/office/drawing/2014/main" val="4189552667"/>
                  </a:ext>
                </a:extLst>
              </a:tr>
            </a:tbl>
          </a:graphicData>
        </a:graphic>
      </p:graphicFrame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413F690F-31F5-4BCF-8CB9-5664437B2348}"/>
              </a:ext>
            </a:extLst>
          </p:cNvPr>
          <p:cNvSpPr txBox="1">
            <a:spLocks/>
          </p:cNvSpPr>
          <p:nvPr/>
        </p:nvSpPr>
        <p:spPr>
          <a:xfrm>
            <a:off x="0" y="153174"/>
            <a:ext cx="10964970" cy="1139172"/>
          </a:xfrm>
          <a:prstGeom prst="rect">
            <a:avLst/>
          </a:prstGeom>
          <a:solidFill>
            <a:srgbClr val="1998A7"/>
          </a:solidFill>
          <a:ln w="6350" cap="flat" cmpd="sng" algn="ctr">
            <a:solidFill>
              <a:srgbClr val="1998A7"/>
            </a:solidFill>
            <a:prstDash val="solid"/>
            <a:miter lim="800000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latin typeface="Consolas" panose="020B0609020204030204" pitchFamily="49" charset="0"/>
              </a:rPr>
              <a:t>Экономическая часть</a:t>
            </a:r>
          </a:p>
          <a:p>
            <a:r>
              <a:rPr lang="ru-RU" dirty="0">
                <a:latin typeface="Consolas" panose="020B0609020204030204" pitchFamily="49" charset="0"/>
              </a:rPr>
              <a:t>TAM/SAM/SOM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ACCE2E6-7538-4D5E-9BAB-EB11311ACD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95967" y="153175"/>
            <a:ext cx="1165035" cy="11391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4613266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1"/>
          <p:cNvSpPr txBox="1"/>
          <p:nvPr/>
        </p:nvSpPr>
        <p:spPr>
          <a:xfrm>
            <a:off x="9248775" y="6148661"/>
            <a:ext cx="2427200" cy="244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/>
            <a:r>
              <a:rPr lang="ru-RU" sz="2667" dirty="0">
                <a:solidFill>
                  <a:srgbClr val="000000"/>
                </a:solidFill>
                <a:latin typeface="Arial" pitchFamily="34" charset="0"/>
                <a:cs typeface="Arial" pitchFamily="34" charset="-120"/>
              </a:rPr>
              <a:t>43</a:t>
            </a:r>
            <a:endParaRPr lang="en-US" sz="2667" dirty="0"/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A55072F3-C4DC-47F8-902C-068C842620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1553957"/>
              </p:ext>
            </p:extLst>
          </p:nvPr>
        </p:nvGraphicFramePr>
        <p:xfrm>
          <a:off x="1405287" y="1384728"/>
          <a:ext cx="8734927" cy="538088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66829">
                  <a:extLst>
                    <a:ext uri="{9D8B030D-6E8A-4147-A177-3AD203B41FA5}">
                      <a16:colId xmlns:a16="http://schemas.microsoft.com/office/drawing/2014/main" val="2116712696"/>
                    </a:ext>
                  </a:extLst>
                </a:gridCol>
                <a:gridCol w="1762825">
                  <a:extLst>
                    <a:ext uri="{9D8B030D-6E8A-4147-A177-3AD203B41FA5}">
                      <a16:colId xmlns:a16="http://schemas.microsoft.com/office/drawing/2014/main" val="4276079617"/>
                    </a:ext>
                  </a:extLst>
                </a:gridCol>
                <a:gridCol w="2652753">
                  <a:extLst>
                    <a:ext uri="{9D8B030D-6E8A-4147-A177-3AD203B41FA5}">
                      <a16:colId xmlns:a16="http://schemas.microsoft.com/office/drawing/2014/main" val="363542876"/>
                    </a:ext>
                  </a:extLst>
                </a:gridCol>
                <a:gridCol w="2952520">
                  <a:extLst>
                    <a:ext uri="{9D8B030D-6E8A-4147-A177-3AD203B41FA5}">
                      <a16:colId xmlns:a16="http://schemas.microsoft.com/office/drawing/2014/main" val="3677666177"/>
                    </a:ext>
                  </a:extLst>
                </a:gridCol>
              </a:tblGrid>
              <a:tr h="32282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600" kern="100">
                          <a:effectLst/>
                        </a:rPr>
                        <a:t>Название</a:t>
                      </a:r>
                      <a:endParaRPr lang="ru-RU" sz="16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568" marR="66568" marT="0" marB="0" anchor="ctr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07000"/>
                        </a:lnSpc>
                      </a:pPr>
                      <a:r>
                        <a:rPr lang="ru-RU" sz="1600" kern="100">
                          <a:effectLst/>
                        </a:rPr>
                        <a:t>Цена</a:t>
                      </a:r>
                      <a:endParaRPr lang="ru-RU" sz="16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568" marR="66568" marT="0" marB="0" anchor="ctr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07000"/>
                        </a:lnSpc>
                      </a:pPr>
                      <a:r>
                        <a:rPr lang="ru-RU" sz="1600" kern="100">
                          <a:effectLst/>
                        </a:rPr>
                        <a:t>Возможности</a:t>
                      </a:r>
                      <a:endParaRPr lang="ru-RU" sz="16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568" marR="66568" marT="0" marB="0" anchor="ctr"/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07000"/>
                        </a:lnSpc>
                      </a:pPr>
                      <a:r>
                        <a:rPr lang="ru-RU" sz="1600" kern="100">
                          <a:effectLst/>
                        </a:rPr>
                        <a:t>Целевая аудитория</a:t>
                      </a:r>
                      <a:endParaRPr lang="ru-RU" sz="16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568" marR="66568" marT="0" marB="0" anchor="ctr"/>
                </a:tc>
                <a:extLst>
                  <a:ext uri="{0D108BD9-81ED-4DB2-BD59-A6C34878D82A}">
                    <a16:rowId xmlns:a16="http://schemas.microsoft.com/office/drawing/2014/main" val="1276758094"/>
                  </a:ext>
                </a:extLst>
              </a:tr>
              <a:tr h="18150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600" kern="100" dirty="0">
                          <a:effectLst/>
                        </a:rPr>
                        <a:t>«Базовый»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568" marR="6656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600" kern="100">
                          <a:effectLst/>
                        </a:rPr>
                        <a:t>0 рублей</a:t>
                      </a:r>
                      <a:endParaRPr lang="ru-RU" sz="16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568" marR="6656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600" kern="100" dirty="0">
                          <a:effectLst/>
                        </a:rPr>
                        <a:t>Одна конференция, базовые стили оформления.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568" marR="6656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600" kern="100">
                          <a:effectLst/>
                        </a:rPr>
                        <a:t>Небольшие конференции, организаторы-энтузиасты, пилотные проекты. Точка входа для привлечения первых клиентов и получения рекомендаций («сарафанное радио»).</a:t>
                      </a:r>
                      <a:endParaRPr lang="ru-RU" sz="16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568" marR="66568" marT="0" marB="0" anchor="ctr"/>
                </a:tc>
                <a:extLst>
                  <a:ext uri="{0D108BD9-81ED-4DB2-BD59-A6C34878D82A}">
                    <a16:rowId xmlns:a16="http://schemas.microsoft.com/office/drawing/2014/main" val="768573336"/>
                  </a:ext>
                </a:extLst>
              </a:tr>
              <a:tr h="12949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600" kern="100">
                          <a:effectLst/>
                        </a:rPr>
                        <a:t>«Про»</a:t>
                      </a:r>
                      <a:endParaRPr lang="ru-RU" sz="16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568" marR="6656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600" kern="100" dirty="0">
                          <a:effectLst/>
                        </a:rPr>
                        <a:t>2000 р</a:t>
                      </a:r>
                      <a:r>
                        <a:rPr lang="en-US" sz="1600" kern="100" dirty="0">
                          <a:effectLst/>
                        </a:rPr>
                        <a:t>/</a:t>
                      </a:r>
                      <a:r>
                        <a:rPr lang="ru-RU" sz="1600" kern="100" dirty="0">
                          <a:effectLst/>
                        </a:rPr>
                        <a:t>конференцию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568" marR="6656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600" kern="100">
                          <a:effectLst/>
                        </a:rPr>
                        <a:t>До пяти конференций, полный конструктор стилей (ключевое конкурентное преимущество).</a:t>
                      </a:r>
                      <a:endParaRPr lang="ru-RU" sz="16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568" marR="6656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600" kern="100">
                          <a:effectLst/>
                        </a:rPr>
                        <a:t>Университетские конференции среднего размера, факультетские мероприятия, научные школы.</a:t>
                      </a:r>
                      <a:endParaRPr lang="ru-RU" sz="16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568" marR="66568" marT="0" marB="0" anchor="ctr"/>
                </a:tc>
                <a:extLst>
                  <a:ext uri="{0D108BD9-81ED-4DB2-BD59-A6C34878D82A}">
                    <a16:rowId xmlns:a16="http://schemas.microsoft.com/office/drawing/2014/main" val="53709966"/>
                  </a:ext>
                </a:extLst>
              </a:tr>
              <a:tr h="194799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600" kern="100">
                          <a:effectLst/>
                        </a:rPr>
                        <a:t>«Фул»</a:t>
                      </a:r>
                      <a:endParaRPr lang="ru-RU" sz="16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568" marR="6656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600" kern="100" dirty="0">
                          <a:effectLst/>
                        </a:rPr>
                        <a:t>22000 р</a:t>
                      </a:r>
                      <a:r>
                        <a:rPr lang="en-US" sz="1600" kern="100" dirty="0">
                          <a:effectLst/>
                        </a:rPr>
                        <a:t>/</a:t>
                      </a:r>
                      <a:r>
                        <a:rPr lang="ru-RU" sz="1600" kern="100" dirty="0">
                          <a:effectLst/>
                        </a:rPr>
                        <a:t>год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568" marR="6656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600" kern="100" dirty="0">
                          <a:effectLst/>
                        </a:rPr>
                        <a:t>Безлимитное количество конференций и докладов, приоритетная техническая поддержка, установка на собственных серверах организации.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568" marR="6656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600" kern="100" dirty="0">
                          <a:effectLst/>
                        </a:rPr>
                        <a:t>Крупные вузы, научные институты, организации, проводящие несколько конференций в год и нуждающиеся в максимальной автоматизации.</a:t>
                      </a:r>
                      <a:endParaRPr lang="ru-RU" sz="16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6568" marR="66568" marT="0" marB="0" anchor="ctr"/>
                </a:tc>
                <a:extLst>
                  <a:ext uri="{0D108BD9-81ED-4DB2-BD59-A6C34878D82A}">
                    <a16:rowId xmlns:a16="http://schemas.microsoft.com/office/drawing/2014/main" val="1098282386"/>
                  </a:ext>
                </a:extLst>
              </a:tr>
            </a:tbl>
          </a:graphicData>
        </a:graphic>
      </p:graphicFrame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AF242C98-3541-4403-B10F-0377AFBEACD5}"/>
              </a:ext>
            </a:extLst>
          </p:cNvPr>
          <p:cNvSpPr txBox="1">
            <a:spLocks/>
          </p:cNvSpPr>
          <p:nvPr/>
        </p:nvSpPr>
        <p:spPr>
          <a:xfrm>
            <a:off x="0" y="153174"/>
            <a:ext cx="10964970" cy="1139172"/>
          </a:xfrm>
          <a:prstGeom prst="rect">
            <a:avLst/>
          </a:prstGeom>
          <a:solidFill>
            <a:srgbClr val="1998A7"/>
          </a:solidFill>
          <a:ln w="6350" cap="flat" cmpd="sng" algn="ctr">
            <a:solidFill>
              <a:srgbClr val="1998A7"/>
            </a:solidFill>
            <a:prstDash val="solid"/>
            <a:miter lim="800000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latin typeface="Consolas" panose="020B0609020204030204" pitchFamily="49" charset="0"/>
              </a:rPr>
              <a:t>Бизнес-модель – </a:t>
            </a:r>
            <a:r>
              <a:rPr lang="ru-RU" dirty="0" err="1">
                <a:latin typeface="Consolas" panose="020B0609020204030204" pitchFamily="49" charset="0"/>
              </a:rPr>
              <a:t>SaaS</a:t>
            </a:r>
            <a:r>
              <a:rPr lang="ru-RU" dirty="0">
                <a:latin typeface="Consolas" panose="020B0609020204030204" pitchFamily="49" charset="0"/>
              </a:rPr>
              <a:t> (ПО как</a:t>
            </a:r>
          </a:p>
          <a:p>
            <a:r>
              <a:rPr lang="ru-RU" dirty="0">
                <a:latin typeface="Consolas" panose="020B0609020204030204" pitchFamily="49" charset="0"/>
              </a:rPr>
              <a:t>услуга)</a:t>
            </a:r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816ED62-E333-4929-937F-9AAD4D7047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95967" y="153175"/>
            <a:ext cx="1165035" cy="11391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3674513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1"/>
          <p:cNvSpPr txBox="1"/>
          <p:nvPr/>
        </p:nvSpPr>
        <p:spPr>
          <a:xfrm>
            <a:off x="9248775" y="6148661"/>
            <a:ext cx="2427200" cy="244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/>
            <a:r>
              <a:rPr lang="ru-RU" sz="2667" dirty="0">
                <a:solidFill>
                  <a:srgbClr val="000000"/>
                </a:solidFill>
                <a:latin typeface="Arial" pitchFamily="34" charset="0"/>
                <a:cs typeface="Arial" pitchFamily="34" charset="-120"/>
              </a:rPr>
              <a:t>44</a:t>
            </a:r>
            <a:endParaRPr lang="en-US" sz="2667" dirty="0"/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7B93EB09-E490-4A53-ABA5-D95CF68A71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0348596"/>
              </p:ext>
            </p:extLst>
          </p:nvPr>
        </p:nvGraphicFramePr>
        <p:xfrm>
          <a:off x="1156637" y="1493599"/>
          <a:ext cx="9216188" cy="47770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04659">
                  <a:extLst>
                    <a:ext uri="{9D8B030D-6E8A-4147-A177-3AD203B41FA5}">
                      <a16:colId xmlns:a16="http://schemas.microsoft.com/office/drawing/2014/main" val="1583668191"/>
                    </a:ext>
                  </a:extLst>
                </a:gridCol>
                <a:gridCol w="4378701">
                  <a:extLst>
                    <a:ext uri="{9D8B030D-6E8A-4147-A177-3AD203B41FA5}">
                      <a16:colId xmlns:a16="http://schemas.microsoft.com/office/drawing/2014/main" val="1291551117"/>
                    </a:ext>
                  </a:extLst>
                </a:gridCol>
                <a:gridCol w="2132828">
                  <a:extLst>
                    <a:ext uri="{9D8B030D-6E8A-4147-A177-3AD203B41FA5}">
                      <a16:colId xmlns:a16="http://schemas.microsoft.com/office/drawing/2014/main" val="2754763286"/>
                    </a:ext>
                  </a:extLst>
                </a:gridCol>
              </a:tblGrid>
              <a:tr h="764101">
                <a:tc>
                  <a:txBody>
                    <a:bodyPr/>
                    <a:lstStyle/>
                    <a:p>
                      <a:pPr indent="450215"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Затраты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Методика расчёта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Сумма, руб./мес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1576333411"/>
                  </a:ext>
                </a:extLst>
              </a:tr>
              <a:tr h="9565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Хостинг (Render.com, платная версия)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700 руб. в месяц / 10 клиентов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70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1199946793"/>
                  </a:ext>
                </a:extLst>
              </a:tr>
              <a:tr h="7641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Доменное имя (пропорционально)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500 руб./год / 12 мес / 10 клиентов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4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3169579842"/>
                  </a:ext>
                </a:extLst>
              </a:tr>
              <a:tr h="7641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Техническая поддержка (для тарифа «Фул»)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1 час × 500 руб. / 20 клиентов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25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4165364819"/>
                  </a:ext>
                </a:extLst>
              </a:tr>
              <a:tr h="7641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Амортизация вложений в разработку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300 000 руб. / 36 мес / 100 клиентов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83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2454538683"/>
                  </a:ext>
                </a:extLst>
              </a:tr>
              <a:tr h="7641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Итого себестоимость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indent="450215"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 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ru-RU" sz="1500" kern="100" dirty="0">
                          <a:effectLst/>
                        </a:rPr>
                        <a:t>= 182 руб./</a:t>
                      </a:r>
                      <a:r>
                        <a:rPr lang="ru-RU" sz="1500" kern="100" dirty="0" err="1">
                          <a:effectLst/>
                        </a:rPr>
                        <a:t>мес</a:t>
                      </a:r>
                      <a:endParaRPr lang="ru-RU" sz="15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548163475"/>
                  </a:ext>
                </a:extLst>
              </a:tr>
            </a:tbl>
          </a:graphicData>
        </a:graphic>
      </p:graphicFrame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829BF502-28D0-485A-9C6B-627C0CA0B200}"/>
              </a:ext>
            </a:extLst>
          </p:cNvPr>
          <p:cNvSpPr txBox="1">
            <a:spLocks/>
          </p:cNvSpPr>
          <p:nvPr/>
        </p:nvSpPr>
        <p:spPr>
          <a:xfrm>
            <a:off x="-1" y="153175"/>
            <a:ext cx="10964970" cy="1139172"/>
          </a:xfrm>
          <a:prstGeom prst="rect">
            <a:avLst/>
          </a:prstGeom>
          <a:solidFill>
            <a:srgbClr val="1998A7"/>
          </a:solidFill>
          <a:ln w="6350" cap="flat" cmpd="sng" algn="ctr">
            <a:solidFill>
              <a:srgbClr val="1998A7"/>
            </a:solidFill>
            <a:prstDash val="solid"/>
            <a:miter lim="800000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latin typeface="Consolas" panose="020B0609020204030204" pitchFamily="49" charset="0"/>
              </a:rPr>
              <a:t>Себестоимость</a:t>
            </a:r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963C95F-48F9-4D44-B968-83D82F6802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95967" y="153175"/>
            <a:ext cx="1165035" cy="11391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8806467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1"/>
          <p:cNvSpPr txBox="1"/>
          <p:nvPr/>
        </p:nvSpPr>
        <p:spPr>
          <a:xfrm>
            <a:off x="9248775" y="6148661"/>
            <a:ext cx="2427200" cy="244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/>
            <a:r>
              <a:rPr lang="ru-RU" sz="2667" dirty="0">
                <a:solidFill>
                  <a:srgbClr val="000000"/>
                </a:solidFill>
                <a:latin typeface="Arial" pitchFamily="34" charset="0"/>
                <a:cs typeface="Arial" pitchFamily="34" charset="-120"/>
              </a:rPr>
              <a:t>45</a:t>
            </a:r>
            <a:endParaRPr lang="en-US" sz="2667" dirty="0"/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53A64043-0BEE-42FF-A11B-F5D2B3304433}"/>
              </a:ext>
            </a:extLst>
          </p:cNvPr>
          <p:cNvGraphicFramePr>
            <a:graphicFrameLocks noGrp="1"/>
          </p:cNvGraphicFramePr>
          <p:nvPr/>
        </p:nvGraphicFramePr>
        <p:xfrm>
          <a:off x="721895" y="1319462"/>
          <a:ext cx="9753601" cy="304399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73387">
                  <a:extLst>
                    <a:ext uri="{9D8B030D-6E8A-4147-A177-3AD203B41FA5}">
                      <a16:colId xmlns:a16="http://schemas.microsoft.com/office/drawing/2014/main" val="2145466516"/>
                    </a:ext>
                  </a:extLst>
                </a:gridCol>
                <a:gridCol w="2390700">
                  <a:extLst>
                    <a:ext uri="{9D8B030D-6E8A-4147-A177-3AD203B41FA5}">
                      <a16:colId xmlns:a16="http://schemas.microsoft.com/office/drawing/2014/main" val="2638477740"/>
                    </a:ext>
                  </a:extLst>
                </a:gridCol>
                <a:gridCol w="2421979">
                  <a:extLst>
                    <a:ext uri="{9D8B030D-6E8A-4147-A177-3AD203B41FA5}">
                      <a16:colId xmlns:a16="http://schemas.microsoft.com/office/drawing/2014/main" val="4187524809"/>
                    </a:ext>
                  </a:extLst>
                </a:gridCol>
                <a:gridCol w="3267535">
                  <a:extLst>
                    <a:ext uri="{9D8B030D-6E8A-4147-A177-3AD203B41FA5}">
                      <a16:colId xmlns:a16="http://schemas.microsoft.com/office/drawing/2014/main" val="1435578130"/>
                    </a:ext>
                  </a:extLst>
                </a:gridCol>
              </a:tblGrid>
              <a:tr h="87253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Тариф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Цена в пересчёте на месяц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Себестоимость в месяц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Маржинальность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2250409045"/>
                  </a:ext>
                </a:extLst>
              </a:tr>
              <a:tr h="87253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«Базовый»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0 руб.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182 руб.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Отрицательная, т.к маркетинговая инвестиция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4173858310"/>
                  </a:ext>
                </a:extLst>
              </a:tr>
              <a:tr h="87253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«Про»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2000 руб. (за конференцию)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182 руб.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91%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3563851279"/>
                  </a:ext>
                </a:extLst>
              </a:tr>
              <a:tr h="42639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«Фул»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1833 руб.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500" kern="100">
                          <a:effectLst/>
                        </a:rPr>
                        <a:t>182 руб.</a:t>
                      </a:r>
                      <a:endParaRPr lang="ru-RU" sz="15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</a:pPr>
                      <a:r>
                        <a:rPr lang="ru-RU" sz="1500" kern="100" dirty="0">
                          <a:effectLst/>
                        </a:rPr>
                        <a:t>90%</a:t>
                      </a:r>
                      <a:endParaRPr lang="ru-RU" sz="15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287242093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5522E731-67E1-42FE-82E7-2143A036CF95}"/>
              </a:ext>
            </a:extLst>
          </p:cNvPr>
          <p:cNvSpPr txBox="1"/>
          <p:nvPr/>
        </p:nvSpPr>
        <p:spPr>
          <a:xfrm>
            <a:off x="721894" y="4551900"/>
            <a:ext cx="9657348" cy="16879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600272" algn="just">
              <a:lnSpc>
                <a:spcPct val="150000"/>
              </a:lnSpc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Маржинальность на уровне 90–91% является исключительно высоким показателем для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SaaS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-бизнеса и свидетельствует об экономической эффективности выбранной бизнес-модели.</a:t>
            </a:r>
            <a:endParaRPr lang="ru-RU" sz="2133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5916D1B6-DB4D-4ED4-BF4A-3D8F4E5A36E2}"/>
              </a:ext>
            </a:extLst>
          </p:cNvPr>
          <p:cNvSpPr txBox="1">
            <a:spLocks/>
          </p:cNvSpPr>
          <p:nvPr/>
        </p:nvSpPr>
        <p:spPr>
          <a:xfrm>
            <a:off x="-1" y="153175"/>
            <a:ext cx="10964970" cy="1139172"/>
          </a:xfrm>
          <a:prstGeom prst="rect">
            <a:avLst/>
          </a:prstGeom>
          <a:solidFill>
            <a:srgbClr val="1998A7"/>
          </a:solidFill>
          <a:ln w="6350" cap="flat" cmpd="sng" algn="ctr">
            <a:solidFill>
              <a:srgbClr val="1998A7"/>
            </a:solidFill>
            <a:prstDash val="solid"/>
            <a:miter lim="800000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latin typeface="Consolas" panose="020B0609020204030204" pitchFamily="49" charset="0"/>
              </a:rPr>
              <a:t>Маржинальность</a:t>
            </a:r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C6DDAAA-E5B1-4BC0-9BA3-4242609EEA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95967" y="153175"/>
            <a:ext cx="1165035" cy="11391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0778298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1"/>
          <p:cNvSpPr txBox="1"/>
          <p:nvPr/>
        </p:nvSpPr>
        <p:spPr>
          <a:xfrm>
            <a:off x="9248775" y="6148661"/>
            <a:ext cx="2427200" cy="244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/>
            <a:r>
              <a:rPr lang="ru-RU" sz="2667" dirty="0">
                <a:solidFill>
                  <a:srgbClr val="000000"/>
                </a:solidFill>
                <a:latin typeface="Arial" pitchFamily="34" charset="0"/>
                <a:cs typeface="Arial" pitchFamily="34" charset="-120"/>
              </a:rPr>
              <a:t>46</a:t>
            </a:r>
            <a:endParaRPr lang="en-US" sz="2667" dirty="0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5916D1B6-DB4D-4ED4-BF4A-3D8F4E5A36E2}"/>
              </a:ext>
            </a:extLst>
          </p:cNvPr>
          <p:cNvSpPr txBox="1">
            <a:spLocks/>
          </p:cNvSpPr>
          <p:nvPr/>
        </p:nvSpPr>
        <p:spPr>
          <a:xfrm>
            <a:off x="-1" y="153175"/>
            <a:ext cx="10964970" cy="1139172"/>
          </a:xfrm>
          <a:prstGeom prst="rect">
            <a:avLst/>
          </a:prstGeom>
          <a:solidFill>
            <a:srgbClr val="1998A7"/>
          </a:solidFill>
          <a:ln w="6350" cap="flat" cmpd="sng" algn="ctr">
            <a:solidFill>
              <a:srgbClr val="1998A7"/>
            </a:solidFill>
            <a:prstDash val="solid"/>
            <a:miter lim="800000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latin typeface="Consolas" panose="020B0609020204030204" pitchFamily="49" charset="0"/>
              </a:rPr>
              <a:t>Стартовые инвестиции</a:t>
            </a:r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C6DDAAA-E5B1-4BC0-9BA3-4242609EEA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95967" y="153175"/>
            <a:ext cx="1165035" cy="11391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45889997-6FE0-40E9-96B0-5B73E8BFB1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8753043"/>
              </p:ext>
            </p:extLst>
          </p:nvPr>
        </p:nvGraphicFramePr>
        <p:xfrm>
          <a:off x="427837" y="1600200"/>
          <a:ext cx="7340367" cy="3657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07980">
                  <a:extLst>
                    <a:ext uri="{9D8B030D-6E8A-4147-A177-3AD203B41FA5}">
                      <a16:colId xmlns:a16="http://schemas.microsoft.com/office/drawing/2014/main" val="3224946682"/>
                    </a:ext>
                  </a:extLst>
                </a:gridCol>
                <a:gridCol w="2031297">
                  <a:extLst>
                    <a:ext uri="{9D8B030D-6E8A-4147-A177-3AD203B41FA5}">
                      <a16:colId xmlns:a16="http://schemas.microsoft.com/office/drawing/2014/main" val="708680497"/>
                    </a:ext>
                  </a:extLst>
                </a:gridCol>
                <a:gridCol w="1985130">
                  <a:extLst>
                    <a:ext uri="{9D8B030D-6E8A-4147-A177-3AD203B41FA5}">
                      <a16:colId xmlns:a16="http://schemas.microsoft.com/office/drawing/2014/main" val="3698281307"/>
                    </a:ext>
                  </a:extLst>
                </a:gridCol>
                <a:gridCol w="1107980">
                  <a:extLst>
                    <a:ext uri="{9D8B030D-6E8A-4147-A177-3AD203B41FA5}">
                      <a16:colId xmlns:a16="http://schemas.microsoft.com/office/drawing/2014/main" val="467947534"/>
                    </a:ext>
                  </a:extLst>
                </a:gridCol>
                <a:gridCol w="1107980">
                  <a:extLst>
                    <a:ext uri="{9D8B030D-6E8A-4147-A177-3AD203B41FA5}">
                      <a16:colId xmlns:a16="http://schemas.microsoft.com/office/drawing/2014/main" val="4011776808"/>
                    </a:ext>
                  </a:extLst>
                </a:gridCol>
              </a:tblGrid>
              <a:tr h="39188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</a:rPr>
                        <a:t>Статья расходов</a:t>
                      </a:r>
                      <a:endParaRPr lang="ru-RU" sz="1400" b="1" i="0" u="none" strike="noStrike" dirty="0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</a:rPr>
                        <a:t>Сумма (₽)</a:t>
                      </a:r>
                      <a:endParaRPr lang="ru-RU" sz="1400" b="1" i="0" u="none" strike="noStrike" dirty="0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</a:rPr>
                        <a:t>Доля</a:t>
                      </a:r>
                      <a:endParaRPr lang="ru-RU" sz="1400" b="1" i="0" u="none" strike="noStrike" dirty="0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</a:rPr>
                        <a:t>Срок</a:t>
                      </a:r>
                      <a:endParaRPr lang="ru-RU" sz="1400" b="1" i="0" u="none" strike="noStrike" dirty="0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extLst>
                  <a:ext uri="{0D108BD9-81ED-4DB2-BD59-A6C34878D82A}">
                    <a16:rowId xmlns:a16="http://schemas.microsoft.com/office/drawing/2014/main" val="891686191"/>
                  </a:ext>
                </a:extLst>
              </a:tr>
              <a:tr h="7184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</a:rPr>
                        <a:t>1</a:t>
                      </a:r>
                      <a:endParaRPr lang="ru-RU" sz="1400" b="1" i="0" u="none" strike="noStrike" dirty="0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</a:rPr>
                        <a:t>Техническое оснащение</a:t>
                      </a:r>
                      <a:endParaRPr lang="ru-RU" sz="1400" b="1" i="0" u="none" strike="noStrike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</a:rPr>
                        <a:t>150 000</a:t>
                      </a:r>
                      <a:endParaRPr lang="ru-RU" sz="1400" b="1" i="0" u="none" strike="noStrike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</a:rPr>
                        <a:t>30%</a:t>
                      </a:r>
                      <a:endParaRPr lang="ru-RU" sz="1400" b="0" i="0" u="none" strike="noStrike" dirty="0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</a:rPr>
                        <a:t>До запуска</a:t>
                      </a:r>
                      <a:endParaRPr lang="ru-RU" sz="1400" b="0" i="0" u="none" strike="noStrike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extLst>
                  <a:ext uri="{0D108BD9-81ED-4DB2-BD59-A6C34878D82A}">
                    <a16:rowId xmlns:a16="http://schemas.microsoft.com/office/drawing/2014/main" val="2240377244"/>
                  </a:ext>
                </a:extLst>
              </a:tr>
              <a:tr h="7184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</a:rPr>
                        <a:t>2</a:t>
                      </a:r>
                      <a:endParaRPr lang="ru-RU" sz="1400" b="1" i="0" u="none" strike="noStrike" dirty="0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</a:rPr>
                        <a:t>Регистрация и патенты</a:t>
                      </a:r>
                      <a:endParaRPr lang="ru-RU" sz="1400" b="1" i="0" u="none" strike="noStrike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</a:rPr>
                        <a:t>55 000</a:t>
                      </a:r>
                      <a:endParaRPr lang="ru-RU" sz="1400" b="1" i="0" u="none" strike="noStrike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</a:rPr>
                        <a:t>11%</a:t>
                      </a:r>
                      <a:endParaRPr lang="ru-RU" sz="1400" b="0" i="0" u="none" strike="noStrike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</a:rPr>
                        <a:t>2–3 месяца</a:t>
                      </a:r>
                      <a:endParaRPr lang="ru-RU" sz="1400" b="0" i="0" u="none" strike="noStrike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extLst>
                  <a:ext uri="{0D108BD9-81ED-4DB2-BD59-A6C34878D82A}">
                    <a16:rowId xmlns:a16="http://schemas.microsoft.com/office/drawing/2014/main" val="1665969815"/>
                  </a:ext>
                </a:extLst>
              </a:tr>
              <a:tr h="7184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</a:rPr>
                        <a:t>3</a:t>
                      </a:r>
                      <a:endParaRPr lang="ru-RU" sz="1400" b="1" i="0" u="none" strike="noStrike" dirty="0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</a:rPr>
                        <a:t>Выход на рынок</a:t>
                      </a:r>
                      <a:endParaRPr lang="ru-RU" sz="1400" b="1" i="0" u="none" strike="noStrike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</a:rPr>
                        <a:t>95 000</a:t>
                      </a:r>
                      <a:endParaRPr lang="ru-RU" sz="1400" b="1" i="0" u="none" strike="noStrike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</a:rPr>
                        <a:t>19%</a:t>
                      </a:r>
                      <a:endParaRPr lang="ru-RU" sz="1400" b="0" i="0" u="none" strike="noStrike" dirty="0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</a:rPr>
                        <a:t>3–6 месяцев</a:t>
                      </a:r>
                      <a:endParaRPr lang="ru-RU" sz="1400" b="0" i="0" u="none" strike="noStrike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extLst>
                  <a:ext uri="{0D108BD9-81ED-4DB2-BD59-A6C34878D82A}">
                    <a16:rowId xmlns:a16="http://schemas.microsoft.com/office/drawing/2014/main" val="4007826476"/>
                  </a:ext>
                </a:extLst>
              </a:tr>
              <a:tr h="71845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u="none" strike="noStrike" dirty="0">
                          <a:effectLst/>
                        </a:rPr>
                        <a:t>4</a:t>
                      </a:r>
                      <a:endParaRPr lang="ru-RU" sz="1400" b="1" i="0" u="none" strike="noStrike" dirty="0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</a:rPr>
                        <a:t>Сопровождение и резерв</a:t>
                      </a:r>
                      <a:endParaRPr lang="ru-RU" sz="1400" b="1" i="0" u="none" strike="noStrike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</a:rPr>
                        <a:t>200 000</a:t>
                      </a:r>
                      <a:endParaRPr lang="ru-RU" sz="1400" b="1" i="0" u="none" strike="noStrike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</a:rPr>
                        <a:t>40%</a:t>
                      </a:r>
                      <a:endParaRPr lang="ru-RU" sz="1400" b="0" i="0" u="none" strike="noStrike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</a:rPr>
                        <a:t>12 месяцев</a:t>
                      </a:r>
                      <a:endParaRPr lang="ru-RU" sz="1400" b="0" i="0" u="none" strike="noStrike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extLst>
                  <a:ext uri="{0D108BD9-81ED-4DB2-BD59-A6C34878D82A}">
                    <a16:rowId xmlns:a16="http://schemas.microsoft.com/office/drawing/2014/main" val="4065182988"/>
                  </a:ext>
                </a:extLst>
              </a:tr>
              <a:tr h="39188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</a:rPr>
                        <a:t> </a:t>
                      </a:r>
                      <a:endParaRPr lang="ru-RU" sz="1400" b="0" i="0" u="none" strike="noStrike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</a:rPr>
                        <a:t>ИТОГО</a:t>
                      </a:r>
                      <a:endParaRPr lang="ru-RU" sz="1400" b="1" i="0" u="none" strike="noStrike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</a:rPr>
                        <a:t>500 000</a:t>
                      </a:r>
                      <a:endParaRPr lang="ru-RU" sz="1400" b="1" i="0" u="none" strike="noStrike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>
                          <a:effectLst/>
                        </a:rPr>
                        <a:t>100%</a:t>
                      </a:r>
                      <a:endParaRPr lang="ru-RU" sz="1400" b="1" i="0" u="none" strike="noStrike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u="none" strike="noStrike" dirty="0">
                          <a:effectLst/>
                        </a:rPr>
                        <a:t>—</a:t>
                      </a:r>
                      <a:endParaRPr lang="ru-RU" sz="1400" b="0" i="0" u="none" strike="noStrike" dirty="0">
                        <a:solidFill>
                          <a:srgbClr val="F9FAFB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R="7620" marT="7620" marB="0" anchor="ctr"/>
                </a:tc>
                <a:extLst>
                  <a:ext uri="{0D108BD9-81ED-4DB2-BD59-A6C34878D82A}">
                    <a16:rowId xmlns:a16="http://schemas.microsoft.com/office/drawing/2014/main" val="4369455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485423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059"/>
            <a:ext cx="12192000" cy="6858000"/>
          </a:xfrm>
          <a:prstGeom prst="rect">
            <a:avLst/>
          </a:prstGeom>
        </p:spPr>
      </p:pic>
      <p:sp>
        <p:nvSpPr>
          <p:cNvPr id="9" name="Text 1"/>
          <p:cNvSpPr txBox="1"/>
          <p:nvPr/>
        </p:nvSpPr>
        <p:spPr>
          <a:xfrm>
            <a:off x="9248775" y="6148661"/>
            <a:ext cx="2427200" cy="244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/>
            <a:r>
              <a:rPr lang="ru-RU" sz="2667" dirty="0">
                <a:solidFill>
                  <a:srgbClr val="000000"/>
                </a:solidFill>
                <a:latin typeface="Arial" pitchFamily="34" charset="0"/>
                <a:cs typeface="Arial" pitchFamily="34" charset="-120"/>
              </a:rPr>
              <a:t>47</a:t>
            </a:r>
            <a:endParaRPr lang="en-US" sz="2667" dirty="0"/>
          </a:p>
        </p:txBody>
      </p:sp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7D7055F6-3490-4BD1-892C-F63E89DFF5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1721040"/>
              </p:ext>
            </p:extLst>
          </p:nvPr>
        </p:nvGraphicFramePr>
        <p:xfrm>
          <a:off x="578455" y="1445522"/>
          <a:ext cx="5422361" cy="49817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03965">
                  <a:extLst>
                    <a:ext uri="{9D8B030D-6E8A-4147-A177-3AD203B41FA5}">
                      <a16:colId xmlns:a16="http://schemas.microsoft.com/office/drawing/2014/main" val="1218009690"/>
                    </a:ext>
                  </a:extLst>
                </a:gridCol>
                <a:gridCol w="1134899">
                  <a:extLst>
                    <a:ext uri="{9D8B030D-6E8A-4147-A177-3AD203B41FA5}">
                      <a16:colId xmlns:a16="http://schemas.microsoft.com/office/drawing/2014/main" val="563049089"/>
                    </a:ext>
                  </a:extLst>
                </a:gridCol>
                <a:gridCol w="811469">
                  <a:extLst>
                    <a:ext uri="{9D8B030D-6E8A-4147-A177-3AD203B41FA5}">
                      <a16:colId xmlns:a16="http://schemas.microsoft.com/office/drawing/2014/main" val="4141625005"/>
                    </a:ext>
                  </a:extLst>
                </a:gridCol>
                <a:gridCol w="762204">
                  <a:extLst>
                    <a:ext uri="{9D8B030D-6E8A-4147-A177-3AD203B41FA5}">
                      <a16:colId xmlns:a16="http://schemas.microsoft.com/office/drawing/2014/main" val="2969905690"/>
                    </a:ext>
                  </a:extLst>
                </a:gridCol>
                <a:gridCol w="929135">
                  <a:extLst>
                    <a:ext uri="{9D8B030D-6E8A-4147-A177-3AD203B41FA5}">
                      <a16:colId xmlns:a16="http://schemas.microsoft.com/office/drawing/2014/main" val="1481999508"/>
                    </a:ext>
                  </a:extLst>
                </a:gridCol>
                <a:gridCol w="1180689">
                  <a:extLst>
                    <a:ext uri="{9D8B030D-6E8A-4147-A177-3AD203B41FA5}">
                      <a16:colId xmlns:a16="http://schemas.microsoft.com/office/drawing/2014/main" val="1261001607"/>
                    </a:ext>
                  </a:extLst>
                </a:gridCol>
              </a:tblGrid>
              <a:tr h="6215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Месяц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Событие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Выручка за месяц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Расходы за месяц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Денежный поток за месяц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Накопленный поток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extLst>
                  <a:ext uri="{0D108BD9-81ED-4DB2-BD59-A6C34878D82A}">
                    <a16:rowId xmlns:a16="http://schemas.microsoft.com/office/drawing/2014/main" val="2770917292"/>
                  </a:ext>
                </a:extLst>
              </a:tr>
              <a:tr h="831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1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Разработка, запуск бесплатных пилотов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 dirty="0">
                          <a:effectLst/>
                        </a:rPr>
                        <a:t>0</a:t>
                      </a:r>
                      <a:endParaRPr lang="ru-RU" sz="11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500 000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-500 000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-500 000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extLst>
                  <a:ext uri="{0D108BD9-81ED-4DB2-BD59-A6C34878D82A}">
                    <a16:rowId xmlns:a16="http://schemas.microsoft.com/office/drawing/2014/main" val="3752910251"/>
                  </a:ext>
                </a:extLst>
              </a:tr>
              <a:tr h="6215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2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Подключение первых 10 клиентов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220 000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 dirty="0">
                          <a:effectLst/>
                        </a:rPr>
                        <a:t>40 000</a:t>
                      </a:r>
                      <a:endParaRPr lang="ru-RU" sz="11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+180 000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-320 000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extLst>
                  <a:ext uri="{0D108BD9-81ED-4DB2-BD59-A6C34878D82A}">
                    <a16:rowId xmlns:a16="http://schemas.microsoft.com/office/drawing/2014/main" val="3589310398"/>
                  </a:ext>
                </a:extLst>
              </a:tr>
              <a:tr h="831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3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Подключение следующих 7 клиентов (всего 17)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 dirty="0">
                          <a:effectLst/>
                        </a:rPr>
                        <a:t>154 000</a:t>
                      </a:r>
                      <a:endParaRPr lang="ru-RU" sz="11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40 000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+114 000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-206 000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extLst>
                  <a:ext uri="{0D108BD9-81ED-4DB2-BD59-A6C34878D82A}">
                    <a16:rowId xmlns:a16="http://schemas.microsoft.com/office/drawing/2014/main" val="3731005661"/>
                  </a:ext>
                </a:extLst>
              </a:tr>
              <a:tr h="831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4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Подключение следующих 7 клиентов (всего 24)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154 000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40 000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+114 000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 dirty="0">
                          <a:effectLst/>
                        </a:rPr>
                        <a:t>-92 000</a:t>
                      </a:r>
                      <a:endParaRPr lang="ru-RU" sz="11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extLst>
                  <a:ext uri="{0D108BD9-81ED-4DB2-BD59-A6C34878D82A}">
                    <a16:rowId xmlns:a16="http://schemas.microsoft.com/office/drawing/2014/main" val="48229130"/>
                  </a:ext>
                </a:extLst>
              </a:tr>
              <a:tr h="6215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5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Подключение 7 клиентов (всего 31)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154 000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40 000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+114 000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+22 000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extLst>
                  <a:ext uri="{0D108BD9-81ED-4DB2-BD59-A6C34878D82A}">
                    <a16:rowId xmlns:a16="http://schemas.microsoft.com/office/drawing/2014/main" val="2709314926"/>
                  </a:ext>
                </a:extLst>
              </a:tr>
              <a:tr h="62155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6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Подключение 5 клиентов (всего 36)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110 000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40 000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>
                          <a:effectLst/>
                        </a:rPr>
                        <a:t>+70 000</a:t>
                      </a:r>
                      <a:endParaRPr lang="ru-RU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ru-RU" sz="1100" kern="100" dirty="0">
                          <a:effectLst/>
                        </a:rPr>
                        <a:t>+92 000</a:t>
                      </a:r>
                      <a:endParaRPr lang="ru-RU" sz="11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0193" marR="70193" marT="0" marB="0" anchor="ctr"/>
                </a:tc>
                <a:extLst>
                  <a:ext uri="{0D108BD9-81ED-4DB2-BD59-A6C34878D82A}">
                    <a16:rowId xmlns:a16="http://schemas.microsoft.com/office/drawing/2014/main" val="2028163430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6199B953-73B0-4AF8-B085-85FAD4B6607A}"/>
              </a:ext>
            </a:extLst>
          </p:cNvPr>
          <p:cNvSpPr txBox="1"/>
          <p:nvPr/>
        </p:nvSpPr>
        <p:spPr>
          <a:xfrm>
            <a:off x="6255795" y="1445522"/>
            <a:ext cx="4740172" cy="37414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594" indent="-228594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Стартовые инвестиции -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500 000 рублей. </a:t>
            </a:r>
          </a:p>
          <a:p>
            <a:pPr marL="228594" indent="-228594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Ежемесячные операционные расходы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(хостинг, маркетинг, техническая поддержка) -  40 000 рублей. </a:t>
            </a:r>
          </a:p>
          <a:p>
            <a:pPr marL="228594" indent="-228594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ежемесячная выручка -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154.000 рублей. </a:t>
            </a:r>
          </a:p>
          <a:p>
            <a:pPr marL="228594" indent="-228594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Точка безубыточности 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(покрытие ежемесячных расходов) - 7–8 клиентов</a:t>
            </a:r>
          </a:p>
          <a:p>
            <a:pPr marL="228594" indent="-228594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Полная окупаемость</a:t>
            </a:r>
            <a:r>
              <a:rPr lang="ru-RU" sz="1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стартовых инвестиций с учётом накопленного денежного потока - на 5-й месяц работы проекта.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51481BFF-241F-4865-AB9D-8B8BD8066FD2}"/>
              </a:ext>
            </a:extLst>
          </p:cNvPr>
          <p:cNvSpPr txBox="1">
            <a:spLocks/>
          </p:cNvSpPr>
          <p:nvPr/>
        </p:nvSpPr>
        <p:spPr>
          <a:xfrm>
            <a:off x="-1" y="153175"/>
            <a:ext cx="10964970" cy="1139172"/>
          </a:xfrm>
          <a:prstGeom prst="rect">
            <a:avLst/>
          </a:prstGeom>
          <a:solidFill>
            <a:srgbClr val="1998A7"/>
          </a:solidFill>
          <a:ln w="6350" cap="flat" cmpd="sng" algn="ctr">
            <a:solidFill>
              <a:srgbClr val="1998A7"/>
            </a:solidFill>
            <a:prstDash val="solid"/>
            <a:miter lim="800000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latin typeface="Consolas" panose="020B0609020204030204" pitchFamily="49" charset="0"/>
              </a:rPr>
              <a:t>Окупаемость</a:t>
            </a:r>
            <a:endParaRPr lang="ru-RU" dirty="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2F93658-3BAC-4A19-BAE0-7F2E5A71D4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95967" y="153175"/>
            <a:ext cx="1165035" cy="11391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2980963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9300" y="0"/>
            <a:ext cx="12192000" cy="6858000"/>
          </a:xfrm>
          <a:prstGeom prst="rect">
            <a:avLst/>
          </a:prstGeom>
        </p:spPr>
      </p:pic>
      <p:sp>
        <p:nvSpPr>
          <p:cNvPr id="9" name="Text 1"/>
          <p:cNvSpPr txBox="1"/>
          <p:nvPr/>
        </p:nvSpPr>
        <p:spPr>
          <a:xfrm>
            <a:off x="9248775" y="6148661"/>
            <a:ext cx="2427200" cy="244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/>
            <a:r>
              <a:rPr lang="ru-RU" sz="2667" dirty="0">
                <a:solidFill>
                  <a:srgbClr val="000000"/>
                </a:solidFill>
                <a:latin typeface="Arial" pitchFamily="34" charset="0"/>
                <a:cs typeface="Arial" pitchFamily="34" charset="-120"/>
              </a:rPr>
              <a:t>48</a:t>
            </a:r>
            <a:endParaRPr lang="en-US" sz="2667" dirty="0"/>
          </a:p>
        </p:txBody>
      </p:sp>
      <p:sp>
        <p:nvSpPr>
          <p:cNvPr id="10" name="Text 2"/>
          <p:cNvSpPr txBox="1"/>
          <p:nvPr/>
        </p:nvSpPr>
        <p:spPr>
          <a:xfrm>
            <a:off x="652733" y="2361667"/>
            <a:ext cx="2014800" cy="48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467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Полный цикл конференции
</a:t>
            </a:r>
            <a:endParaRPr lang="en-US" sz="1467" dirty="0"/>
          </a:p>
        </p:txBody>
      </p:sp>
      <p:sp>
        <p:nvSpPr>
          <p:cNvPr id="11" name="Text 3"/>
          <p:cNvSpPr txBox="1"/>
          <p:nvPr/>
        </p:nvSpPr>
        <p:spPr>
          <a:xfrm>
            <a:off x="652733" y="2991800"/>
            <a:ext cx="2014800" cy="171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2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Разработанная система объединяет управление научными конференциями, регистрацию участников, рецензирование и выпуск сборника в рамках одной цифровой платформы.
</a:t>
            </a:r>
            <a:endParaRPr lang="en-US" sz="1200" dirty="0"/>
          </a:p>
        </p:txBody>
      </p:sp>
      <p:sp>
        <p:nvSpPr>
          <p:cNvPr id="12" name="Text 4"/>
          <p:cNvSpPr txBox="1"/>
          <p:nvPr/>
        </p:nvSpPr>
        <p:spPr>
          <a:xfrm>
            <a:off x="2853817" y="2361667"/>
            <a:ext cx="2014800" cy="48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467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Блоковый редактор статей
</a:t>
            </a:r>
            <a:endParaRPr lang="en-US" sz="1467" dirty="0"/>
          </a:p>
        </p:txBody>
      </p:sp>
      <p:sp>
        <p:nvSpPr>
          <p:cNvPr id="13" name="Text 5"/>
          <p:cNvSpPr txBox="1"/>
          <p:nvPr/>
        </p:nvSpPr>
        <p:spPr>
          <a:xfrm>
            <a:off x="2853817" y="2991800"/>
            <a:ext cx="2014800" cy="171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2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Поддержка текста, таблиц, изображений и формул позволяет авторам готовить материалы в удобной форме без перехода к внешним редакторам.
</a:t>
            </a:r>
            <a:endParaRPr lang="en-US" sz="1200" dirty="0"/>
          </a:p>
        </p:txBody>
      </p:sp>
      <p:sp>
        <p:nvSpPr>
          <p:cNvPr id="14" name="Text 6"/>
          <p:cNvSpPr txBox="1"/>
          <p:nvPr/>
        </p:nvSpPr>
        <p:spPr>
          <a:xfrm>
            <a:off x="5085333" y="2361667"/>
            <a:ext cx="2014800" cy="48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467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Конструктор стилей
</a:t>
            </a:r>
            <a:endParaRPr lang="en-US" sz="1467" dirty="0"/>
          </a:p>
        </p:txBody>
      </p:sp>
      <p:sp>
        <p:nvSpPr>
          <p:cNvPr id="15" name="Text 7"/>
          <p:cNvSpPr txBox="1"/>
          <p:nvPr/>
        </p:nvSpPr>
        <p:spPr>
          <a:xfrm>
            <a:off x="5085333" y="2991800"/>
            <a:ext cx="2014800" cy="171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2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Гибкая настройка оформления исключает ручную верстку и обеспечивает единые требования к статьям, что особенно важно для вузовских сборников.
</a:t>
            </a:r>
            <a:endParaRPr lang="en-US" sz="1200" dirty="0"/>
          </a:p>
        </p:txBody>
      </p:sp>
      <p:sp>
        <p:nvSpPr>
          <p:cNvPr id="16" name="Text 8"/>
          <p:cNvSpPr txBox="1"/>
          <p:nvPr/>
        </p:nvSpPr>
        <p:spPr>
          <a:xfrm>
            <a:off x="7316317" y="2361667"/>
            <a:ext cx="2014800" cy="48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467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Автоматический DOCX-экспорт
</a:t>
            </a:r>
            <a:endParaRPr lang="en-US" sz="1467" dirty="0"/>
          </a:p>
        </p:txBody>
      </p:sp>
      <p:sp>
        <p:nvSpPr>
          <p:cNvPr id="17" name="Text 9"/>
          <p:cNvSpPr txBox="1"/>
          <p:nvPr/>
        </p:nvSpPr>
        <p:spPr>
          <a:xfrm>
            <a:off x="7316317" y="2991800"/>
            <a:ext cx="2014800" cy="171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2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Формирование сборника в формате DOCX ускоряет подготовку итоговых материалов и сокращает время, которое раньше уходило на многоэтапную ручную обработку.
</a:t>
            </a:r>
            <a:endParaRPr lang="en-US" sz="1200" dirty="0"/>
          </a:p>
        </p:txBody>
      </p:sp>
      <p:sp>
        <p:nvSpPr>
          <p:cNvPr id="18" name="Text 10"/>
          <p:cNvSpPr txBox="1"/>
          <p:nvPr/>
        </p:nvSpPr>
        <p:spPr>
          <a:xfrm>
            <a:off x="9547249" y="2361667"/>
            <a:ext cx="2014800" cy="48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467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Практический эффект
</a:t>
            </a:r>
            <a:endParaRPr lang="en-US" sz="1467" dirty="0"/>
          </a:p>
        </p:txBody>
      </p:sp>
      <p:sp>
        <p:nvSpPr>
          <p:cNvPr id="19" name="Text 11"/>
          <p:cNvSpPr txBox="1"/>
          <p:nvPr/>
        </p:nvSpPr>
        <p:spPr>
          <a:xfrm>
            <a:off x="9547249" y="2991800"/>
            <a:ext cx="2014800" cy="171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sz="12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Тестирование подтвердило работоспособность и стабильность сервиса, а экономическая модель показала обоснованность внедрения в формате SaaS.
</a:t>
            </a:r>
            <a:endParaRPr lang="en-US" sz="1200" dirty="0"/>
          </a:p>
        </p:txBody>
      </p:sp>
      <p:sp>
        <p:nvSpPr>
          <p:cNvPr id="20" name="Заголовок 1">
            <a:extLst>
              <a:ext uri="{FF2B5EF4-FFF2-40B4-BE49-F238E27FC236}">
                <a16:creationId xmlns:a16="http://schemas.microsoft.com/office/drawing/2014/main" id="{22FBBA3C-E5CF-4C1C-A04C-4B2A7726A804}"/>
              </a:ext>
            </a:extLst>
          </p:cNvPr>
          <p:cNvSpPr txBox="1">
            <a:spLocks/>
          </p:cNvSpPr>
          <p:nvPr/>
        </p:nvSpPr>
        <p:spPr>
          <a:xfrm>
            <a:off x="-1" y="153175"/>
            <a:ext cx="10964970" cy="1139172"/>
          </a:xfrm>
          <a:prstGeom prst="rect">
            <a:avLst/>
          </a:prstGeom>
          <a:solidFill>
            <a:srgbClr val="1998A7"/>
          </a:solidFill>
          <a:ln w="6350" cap="flat" cmpd="sng" algn="ctr">
            <a:solidFill>
              <a:srgbClr val="1998A7"/>
            </a:solidFill>
            <a:prstDash val="solid"/>
            <a:miter lim="800000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latin typeface="Consolas" panose="020B0609020204030204" pitchFamily="49" charset="0"/>
              </a:rPr>
              <a:t>Заключение</a:t>
            </a:r>
            <a:endParaRPr lang="ru-RU" dirty="0"/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31A1D70A-D783-4D61-82D6-54F3F1F4C50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995967" y="153175"/>
            <a:ext cx="1165035" cy="11391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636D5B-E8D1-BDB3-1A30-0593C73384FF}"/>
              </a:ext>
            </a:extLst>
          </p:cNvPr>
          <p:cNvSpPr txBox="1">
            <a:spLocks/>
          </p:cNvSpPr>
          <p:nvPr/>
        </p:nvSpPr>
        <p:spPr>
          <a:xfrm>
            <a:off x="687334" y="2620461"/>
            <a:ext cx="11058717" cy="1068129"/>
          </a:xfrm>
          <a:prstGeom prst="rect">
            <a:avLst/>
          </a:prstGeom>
          <a:solidFill>
            <a:srgbClr val="1998A7"/>
          </a:solidFill>
          <a:ln w="28575">
            <a:solidFill>
              <a:schemeClr val="bg1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ru-RU" sz="6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anose="020B0609020204030204" pitchFamily="49" charset="0"/>
              </a:rPr>
              <a:t>Спасибо за внимание!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DF40F7A-0573-99F3-076F-27F509351C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1772" y="135012"/>
            <a:ext cx="2209289" cy="22092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8ABAEBB-4254-BEA1-4B06-4E330CE4EEDB}"/>
              </a:ext>
            </a:extLst>
          </p:cNvPr>
          <p:cNvSpPr txBox="1"/>
          <p:nvPr/>
        </p:nvSpPr>
        <p:spPr>
          <a:xfrm>
            <a:off x="55583" y="5803536"/>
            <a:ext cx="3000600" cy="923330"/>
          </a:xfrm>
          <a:prstGeom prst="rect">
            <a:avLst/>
          </a:prstGeom>
          <a:ln>
            <a:solidFill>
              <a:srgbClr val="1998A7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Контакты:</a:t>
            </a:r>
          </a:p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anose="020B0609020204030204" pitchFamily="49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K.montseva@yandex.ru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anose="020B0609020204030204" pitchFamily="49" charset="0"/>
            </a:endParaRPr>
          </a:p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anose="020B0609020204030204" pitchFamily="49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Shulpina_p@mail.ru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25492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4852</TotalTime>
  <Words>2620</Words>
  <Application>Microsoft Office PowerPoint</Application>
  <PresentationFormat>Широкоэкранный</PresentationFormat>
  <Paragraphs>571</Paragraphs>
  <Slides>49</Slides>
  <Notes>27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49</vt:i4>
      </vt:variant>
    </vt:vector>
  </HeadingPairs>
  <TitlesOfParts>
    <vt:vector size="59" baseType="lpstr">
      <vt:lpstr>Arial</vt:lpstr>
      <vt:lpstr>Calibri</vt:lpstr>
      <vt:lpstr>Calibri Light</vt:lpstr>
      <vt:lpstr>Consolas</vt:lpstr>
      <vt:lpstr>Menlo</vt:lpstr>
      <vt:lpstr>quote-cjk-patch</vt:lpstr>
      <vt:lpstr>Segoe UI</vt:lpstr>
      <vt:lpstr>Times New Roman</vt:lpstr>
      <vt:lpstr>Wingdings</vt:lpstr>
      <vt:lpstr>Тема Office</vt:lpstr>
      <vt:lpstr>Презентация PowerPoint</vt:lpstr>
      <vt:lpstr>Актуальность</vt:lpstr>
      <vt:lpstr>Проблематика</vt:lpstr>
      <vt:lpstr>Цель</vt:lpstr>
      <vt:lpstr>Ролевая модель</vt:lpstr>
      <vt:lpstr>Бизнес-логика</vt:lpstr>
      <vt:lpstr>Диаграмма USE-CASE</vt:lpstr>
      <vt:lpstr>Архитектура информационной системы</vt:lpstr>
      <vt:lpstr> Frontend</vt:lpstr>
      <vt:lpstr> Backend</vt:lpstr>
      <vt:lpstr> REST API</vt:lpstr>
      <vt:lpstr> База данных</vt:lpstr>
      <vt:lpstr> База данных</vt:lpstr>
      <vt:lpstr>Реализованный функционал</vt:lpstr>
      <vt:lpstr>Презентация PowerPoint</vt:lpstr>
      <vt:lpstr>Регистрация и авторизация</vt:lpstr>
      <vt:lpstr>Личный кабинет</vt:lpstr>
      <vt:lpstr>Роли</vt:lpstr>
      <vt:lpstr>Управление конференциями</vt:lpstr>
      <vt:lpstr>Подача  докладов</vt:lpstr>
      <vt:lpstr>Назначение рецензентов</vt:lpstr>
      <vt:lpstr>Рецензирование</vt:lpstr>
      <vt:lpstr>Уведомления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Екатерина Монцева</dc:creator>
  <cp:lastModifiedBy>Екатерина Монцева</cp:lastModifiedBy>
  <cp:revision>42</cp:revision>
  <dcterms:created xsi:type="dcterms:W3CDTF">2026-06-11T07:37:26Z</dcterms:created>
  <dcterms:modified xsi:type="dcterms:W3CDTF">2026-07-02T18:38:41Z</dcterms:modified>
</cp:coreProperties>
</file>