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DDAA"/>
    <a:srgbClr val="AEC2D6"/>
    <a:srgbClr val="1B48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662" autoAdjust="0"/>
  </p:normalViewPr>
  <p:slideViewPr>
    <p:cSldViewPr snapToGrid="0" snapToObjects="1">
      <p:cViewPr varScale="1">
        <p:scale>
          <a:sx n="100" d="100"/>
          <a:sy n="100" d="100"/>
        </p:scale>
        <p:origin x="95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DB8D73-4F9C-46E1-8DFD-3D0F2C1DA1FD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E0B09B-04AD-4E34-8A35-B81B24D782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747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0B09B-04AD-4E34-8A35-B81B24D7825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829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TAM = PAM × 10–14%</a:t>
            </a:r>
            <a:br>
              <a:rPr lang="en-US" b="1" dirty="0"/>
            </a:br>
            <a:r>
              <a:rPr lang="ru-RU" dirty="0"/>
              <a:t>По данным мониторинга НИУ ВШЭ за 2025 год, в выборку вошли </a:t>
            </a:r>
            <a:r>
              <a:rPr lang="ru-RU" b="1" dirty="0"/>
              <a:t>815 вузов</a:t>
            </a:r>
            <a:r>
              <a:rPr lang="ru-RU" dirty="0"/>
              <a:t>, включая </a:t>
            </a:r>
            <a:r>
              <a:rPr lang="ru-RU" b="1" dirty="0"/>
              <a:t>395 головных государственных университетов</a:t>
            </a:r>
            <a:r>
              <a:rPr lang="ru-RU" dirty="0"/>
              <a:t>, </a:t>
            </a:r>
            <a:r>
              <a:rPr lang="ru-RU" b="1" dirty="0"/>
              <a:t>329 филиалов</a:t>
            </a:r>
            <a:r>
              <a:rPr lang="ru-RU" dirty="0"/>
              <a:t> и </a:t>
            </a:r>
            <a:r>
              <a:rPr lang="ru-RU" b="1" dirty="0"/>
              <a:t>91 негосударственный вуз</a:t>
            </a:r>
            <a:r>
              <a:rPr lang="ru-RU" dirty="0"/>
              <a:t>. Для нашего расчёта целевой базы берём головные государственные вузы и филиалы: </a:t>
            </a:r>
            <a:r>
              <a:rPr lang="ru-RU" b="1" dirty="0"/>
              <a:t>395 + 329 = 724 объекта</a:t>
            </a:r>
            <a:r>
              <a:rPr lang="ru-RU" dirty="0"/>
              <a:t>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E0B09B-04AD-4E34-8A35-B81B24D78252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718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_her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96112" y="1079227"/>
            <a:ext cx="6400800" cy="10058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6000" b="0" dirty="0">
                <a:solidFill>
                  <a:srgbClr val="EAF6FF"/>
                </a:solidFill>
                <a:latin typeface="Segoe UI Light"/>
              </a:rPr>
              <a:t>ЭФИР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6112" y="2085067"/>
            <a:ext cx="676656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700" b="1" dirty="0" err="1">
                <a:solidFill>
                  <a:srgbClr val="00E5FF"/>
                </a:solidFill>
                <a:latin typeface="Segoe UI Semibold"/>
              </a:rPr>
              <a:t>Система</a:t>
            </a:r>
            <a:r>
              <a:rPr sz="17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700" b="1" dirty="0" err="1">
                <a:solidFill>
                  <a:srgbClr val="00E5FF"/>
                </a:solidFill>
                <a:latin typeface="Segoe UI Semibold"/>
              </a:rPr>
              <a:t>централизованного</a:t>
            </a:r>
            <a:r>
              <a:rPr sz="17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700" b="1" dirty="0" err="1">
                <a:solidFill>
                  <a:srgbClr val="00E5FF"/>
                </a:solidFill>
                <a:latin typeface="Segoe UI Semibold"/>
              </a:rPr>
              <a:t>управления</a:t>
            </a:r>
            <a:endParaRPr sz="1700" b="1" dirty="0">
              <a:solidFill>
                <a:srgbClr val="00E5FF"/>
              </a:solidFill>
              <a:latin typeface="Segoe UI Semibold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6112" y="2395963"/>
            <a:ext cx="69494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700" b="1">
                <a:solidFill>
                  <a:srgbClr val="00E5FF"/>
                </a:solidFill>
                <a:latin typeface="Segoe UI Semibold"/>
              </a:rPr>
              <a:t>воспроизведением мультимедийного контента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96112" y="2963211"/>
            <a:ext cx="6382512" cy="777240"/>
          </a:xfrm>
          <a:prstGeom prst="roundRect">
            <a:avLst>
              <a:gd name="adj" fmla="val 10000"/>
            </a:avLst>
          </a:prstGeom>
          <a:solidFill>
            <a:srgbClr val="0B1F2F"/>
          </a:solidFill>
          <a:ln w="12700">
            <a:solidFill>
              <a:srgbClr val="1840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srgbClr val="7188A0"/>
                </a:solidFill>
                <a:latin typeface="Segoe UI Semibold"/>
              </a:rPr>
              <a:t>Тема ВКР:  </a:t>
            </a:r>
            <a:r>
              <a:rPr lang="ru-RU" sz="1400" b="0" dirty="0">
                <a:solidFill>
                  <a:srgbClr val="EAF6FF"/>
                </a:solidFill>
                <a:latin typeface="Segoe UI"/>
              </a:rPr>
              <a:t>разработка кроссплатформенной системы цифровых вывесок (Digital Signage) для образовательной организации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6112" y="4139090"/>
            <a:ext cx="68580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0" dirty="0" err="1">
                <a:solidFill>
                  <a:srgbClr val="AEC2D6"/>
                </a:solidFill>
                <a:latin typeface="Segoe UI"/>
              </a:rPr>
              <a:t>Направление</a:t>
            </a:r>
            <a:r>
              <a:rPr sz="1150" b="0" dirty="0">
                <a:solidFill>
                  <a:srgbClr val="AEC2D6"/>
                </a:solidFill>
                <a:latin typeface="Segoe UI"/>
              </a:rPr>
              <a:t> 09.03.02 — «</a:t>
            </a:r>
            <a:r>
              <a:rPr sz="1150" b="0" dirty="0" err="1">
                <a:solidFill>
                  <a:srgbClr val="AEC2D6"/>
                </a:solidFill>
                <a:latin typeface="Segoe UI"/>
              </a:rPr>
              <a:t>Информационные</a:t>
            </a:r>
            <a:r>
              <a:rPr sz="11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50" b="0" dirty="0" err="1">
                <a:solidFill>
                  <a:srgbClr val="AEC2D6"/>
                </a:solidFill>
                <a:latin typeface="Segoe UI"/>
              </a:rPr>
              <a:t>системы</a:t>
            </a:r>
            <a:r>
              <a:rPr sz="115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150" b="0" dirty="0" err="1">
                <a:solidFill>
                  <a:srgbClr val="AEC2D6"/>
                </a:solidFill>
                <a:latin typeface="Segoe UI"/>
              </a:rPr>
              <a:t>технологии</a:t>
            </a:r>
            <a:r>
              <a:rPr sz="1150" b="0" dirty="0">
                <a:solidFill>
                  <a:srgbClr val="AEC2D6"/>
                </a:solidFill>
                <a:latin typeface="Segoe UI"/>
              </a:rPr>
              <a:t>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6112" y="6281939"/>
            <a:ext cx="71323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 dirty="0">
                <a:solidFill>
                  <a:srgbClr val="7188A0"/>
                </a:solidFill>
                <a:latin typeface="Segoe UI"/>
              </a:rPr>
              <a:t>ННГАСУ · </a:t>
            </a:r>
            <a:r>
              <a:rPr sz="1050" b="0" dirty="0" err="1">
                <a:solidFill>
                  <a:srgbClr val="7188A0"/>
                </a:solidFill>
                <a:latin typeface="Segoe UI"/>
              </a:rPr>
              <a:t>Нижний</a:t>
            </a:r>
            <a:r>
              <a:rPr sz="1050" b="0" dirty="0">
                <a:solidFill>
                  <a:srgbClr val="7188A0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7188A0"/>
                </a:solidFill>
                <a:latin typeface="Segoe UI"/>
              </a:rPr>
              <a:t>Новгород</a:t>
            </a:r>
            <a:r>
              <a:rPr sz="1050" b="0" dirty="0">
                <a:solidFill>
                  <a:srgbClr val="7188A0"/>
                </a:solidFill>
                <a:latin typeface="Segoe UI"/>
              </a:rPr>
              <a:t> ·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 dirty="0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 dirty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 dirty="0">
                <a:solidFill>
                  <a:srgbClr val="00E5FF"/>
                </a:solidFill>
                <a:latin typeface="Segoe UI Semibold"/>
              </a:rPr>
              <a:t>СТРУКТУРА ЗАЩИТЫ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02 / 2</a:t>
            </a:r>
            <a:r>
              <a:rPr lang="en-US" sz="1000" b="0" dirty="0">
                <a:solidFill>
                  <a:srgbClr val="7188A0"/>
                </a:solidFill>
                <a:latin typeface="Segoe UI"/>
              </a:rPr>
              <a:t>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337002"/>
            <a:ext cx="11058143" cy="4323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2900" b="1" dirty="0">
                <a:solidFill>
                  <a:srgbClr val="EAF6FF"/>
                </a:solidFill>
                <a:latin typeface="Segoe UI Semibold"/>
              </a:rPr>
              <a:t>План выступления</a:t>
            </a:r>
            <a:endParaRPr sz="29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66928" y="2240280"/>
            <a:ext cx="5346191" cy="3383280"/>
          </a:xfrm>
          <a:prstGeom prst="roundRect">
            <a:avLst>
              <a:gd name="adj" fmla="val 6000"/>
            </a:avLst>
          </a:prstGeom>
          <a:solidFill>
            <a:srgbClr val="0C2030"/>
          </a:solidFill>
          <a:ln w="15240">
            <a:solidFill>
              <a:srgbClr val="1B486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566928" y="2240280"/>
            <a:ext cx="5346191" cy="466344"/>
          </a:xfrm>
          <a:prstGeom prst="roundRect">
            <a:avLst>
              <a:gd name="adj" fmla="val 40722"/>
            </a:avLst>
          </a:prstGeom>
          <a:solidFill>
            <a:srgbClr val="103247"/>
          </a:solidFill>
          <a:ln>
            <a:solidFill>
              <a:srgbClr val="1B486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795527" y="2368296"/>
            <a:ext cx="4888991" cy="1640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100" dirty="0">
                <a:solidFill>
                  <a:srgbClr val="AEC2D6"/>
                </a:solidFill>
                <a:latin typeface="Segoe UI"/>
              </a:rPr>
              <a:t>А</a:t>
            </a:r>
            <a:r>
              <a:rPr lang="ru-RU" sz="1100" b="0" dirty="0">
                <a:solidFill>
                  <a:srgbClr val="AEC2D6"/>
                </a:solidFill>
                <a:latin typeface="Segoe UI"/>
              </a:rPr>
              <a:t>налитика и клиент</a:t>
            </a:r>
          </a:p>
        </p:txBody>
      </p:sp>
      <p:sp>
        <p:nvSpPr>
          <p:cNvPr id="14" name="Oval 13"/>
          <p:cNvSpPr/>
          <p:nvPr/>
        </p:nvSpPr>
        <p:spPr>
          <a:xfrm>
            <a:off x="832104" y="3026664"/>
            <a:ext cx="109728" cy="109728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078992" y="2990088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Предметная область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78992" y="3273552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 dirty="0" err="1">
                <a:solidFill>
                  <a:srgbClr val="AEC2D6"/>
                </a:solidFill>
                <a:latin typeface="Segoe UI"/>
              </a:rPr>
              <a:t>что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такое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Digital Signage,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задачи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аналоги</a:t>
            </a:r>
            <a:endParaRPr sz="105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832104" y="3649470"/>
            <a:ext cx="109728" cy="109728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78992" y="3621024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Требования и инструменты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8992" y="3904487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требования, ограничения и выбор стека</a:t>
            </a:r>
          </a:p>
        </p:txBody>
      </p:sp>
      <p:sp>
        <p:nvSpPr>
          <p:cNvPr id="20" name="Oval 19"/>
          <p:cNvSpPr/>
          <p:nvPr/>
        </p:nvSpPr>
        <p:spPr>
          <a:xfrm>
            <a:off x="841247" y="4297680"/>
            <a:ext cx="109728" cy="109728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1078992" y="4251959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Архитектура системы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78992" y="4535423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панель · сервер · manifest · автономный клиент</a:t>
            </a:r>
          </a:p>
        </p:txBody>
      </p:sp>
      <p:sp>
        <p:nvSpPr>
          <p:cNvPr id="23" name="Oval 22"/>
          <p:cNvSpPr/>
          <p:nvPr/>
        </p:nvSpPr>
        <p:spPr>
          <a:xfrm>
            <a:off x="841247" y="4932804"/>
            <a:ext cx="109728" cy="109728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078992" y="4882895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Клиентское приложение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78992" y="5166359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регистрация и автономный показ на экране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78879" y="2240280"/>
            <a:ext cx="5346191" cy="3383280"/>
          </a:xfrm>
          <a:prstGeom prst="roundRect">
            <a:avLst>
              <a:gd name="adj" fmla="val 6000"/>
            </a:avLst>
          </a:prstGeom>
          <a:solidFill>
            <a:srgbClr val="0C2030"/>
          </a:solidFill>
          <a:ln w="15240">
            <a:solidFill>
              <a:srgbClr val="1B486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ounded Rectangle 26"/>
          <p:cNvSpPr/>
          <p:nvPr/>
        </p:nvSpPr>
        <p:spPr>
          <a:xfrm>
            <a:off x="6278879" y="2240280"/>
            <a:ext cx="5346191" cy="429767"/>
          </a:xfrm>
          <a:prstGeom prst="roundRect">
            <a:avLst>
              <a:gd name="adj" fmla="val 45933"/>
            </a:avLst>
          </a:prstGeom>
          <a:solidFill>
            <a:srgbClr val="103247"/>
          </a:solidFill>
          <a:ln>
            <a:solidFill>
              <a:srgbClr val="1B486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6516623" y="2386361"/>
            <a:ext cx="4888991" cy="1640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100" b="0" dirty="0">
                <a:solidFill>
                  <a:srgbClr val="AEC2D6"/>
                </a:solidFill>
                <a:latin typeface="Segoe UI"/>
              </a:rPr>
              <a:t>С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ервер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экономика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6553199" y="3026664"/>
            <a:ext cx="109728" cy="109728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6790943" y="2990088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Серверная архитектура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90943" y="3273552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FastAPI, база данных, хранилище, manifest</a:t>
            </a:r>
          </a:p>
        </p:txBody>
      </p:sp>
      <p:sp>
        <p:nvSpPr>
          <p:cNvPr id="32" name="Oval 31"/>
          <p:cNvSpPr/>
          <p:nvPr/>
        </p:nvSpPr>
        <p:spPr>
          <a:xfrm>
            <a:off x="6553199" y="3649470"/>
            <a:ext cx="109728" cy="109728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6790943" y="3621024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API и безопасность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790943" y="3904487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раздельный доступ пользователей и устройств</a:t>
            </a:r>
          </a:p>
        </p:txBody>
      </p:sp>
      <p:sp>
        <p:nvSpPr>
          <p:cNvPr id="35" name="Oval 34"/>
          <p:cNvSpPr/>
          <p:nvPr/>
        </p:nvSpPr>
        <p:spPr>
          <a:xfrm>
            <a:off x="6553199" y="4280915"/>
            <a:ext cx="109728" cy="109728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6790943" y="4251959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Веб-панель управления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790943" y="4535423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дашборд, контент, расписание, экраны</a:t>
            </a:r>
          </a:p>
        </p:txBody>
      </p:sp>
      <p:sp>
        <p:nvSpPr>
          <p:cNvPr id="38" name="Oval 37"/>
          <p:cNvSpPr/>
          <p:nvPr/>
        </p:nvSpPr>
        <p:spPr>
          <a:xfrm>
            <a:off x="6553199" y="4928615"/>
            <a:ext cx="109728" cy="109728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6790943" y="4882895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Демонстрация и экономика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790943" y="5166359"/>
            <a:ext cx="461467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проверка сценариев и экономическая модель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00E5FF"/>
                </a:solidFill>
                <a:latin typeface="Segoe UI Semibold"/>
              </a:rPr>
              <a:t>АНАЛИТИЧЕСКИЙ РАЗДЕЛ · ПРЕДМЕТНАЯ ОБЛАСТЬ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0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3</a:t>
            </a:r>
            <a:r>
              <a:rPr sz="1000" b="0" dirty="0">
                <a:solidFill>
                  <a:srgbClr val="7188A0"/>
                </a:solidFill>
                <a:latin typeface="Segoe UI"/>
              </a:rPr>
              <a:t>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4323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 dirty="0" err="1">
                <a:solidFill>
                  <a:srgbClr val="EAF6FF"/>
                </a:solidFill>
                <a:latin typeface="Segoe UI Semibold"/>
              </a:rPr>
              <a:t>Предметная</a:t>
            </a:r>
            <a:r>
              <a:rPr sz="2900" b="1" dirty="0">
                <a:solidFill>
                  <a:srgbClr val="EAF6FF"/>
                </a:solidFill>
                <a:latin typeface="Segoe UI Semibold"/>
              </a:rPr>
              <a:t> </a:t>
            </a:r>
            <a:r>
              <a:rPr sz="2900" b="1" dirty="0" err="1">
                <a:solidFill>
                  <a:srgbClr val="EAF6FF"/>
                </a:solidFill>
                <a:latin typeface="Segoe UI Semibold"/>
              </a:rPr>
              <a:t>область</a:t>
            </a:r>
            <a:r>
              <a:rPr sz="2900" b="1" dirty="0">
                <a:solidFill>
                  <a:srgbClr val="EAF6FF"/>
                </a:solidFill>
                <a:latin typeface="Segoe UI Semibold"/>
              </a:rPr>
              <a:t>: </a:t>
            </a:r>
            <a:r>
              <a:rPr lang="ru-RU" sz="2900" b="1" dirty="0">
                <a:solidFill>
                  <a:srgbClr val="EAF6FF"/>
                </a:solidFill>
                <a:latin typeface="Segoe UI Semibold"/>
              </a:rPr>
              <a:t>Цифровые вывески</a:t>
            </a:r>
            <a:endParaRPr sz="29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6928" y="1789630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 dirty="0" err="1">
                <a:solidFill>
                  <a:srgbClr val="AEC2D6"/>
                </a:solidFill>
                <a:latin typeface="Segoe UI"/>
              </a:rPr>
              <a:t>Система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централизованного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управления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контентом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расписанием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воспроизведением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на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сети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удалённых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экранов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6928" y="2468880"/>
            <a:ext cx="1962911" cy="13716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748744" y="261518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31520" y="2779776"/>
            <a:ext cx="1652015" cy="2462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 dirty="0" err="1">
                <a:solidFill>
                  <a:srgbClr val="EAF6FF"/>
                </a:solidFill>
                <a:latin typeface="Segoe UI Semibold"/>
              </a:rPr>
              <a:t>Контент</a:t>
            </a:r>
            <a:endParaRPr sz="16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1520" y="3175890"/>
            <a:ext cx="1652015" cy="3774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0" dirty="0" err="1">
                <a:solidFill>
                  <a:srgbClr val="AEC2D6"/>
                </a:solidFill>
                <a:latin typeface="Segoe UI"/>
              </a:rPr>
              <a:t>объявления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фото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видео</a:t>
            </a:r>
            <a:endParaRPr sz="1200" b="0" dirty="0">
              <a:solidFill>
                <a:srgbClr val="AEC2D6"/>
              </a:solidFill>
              <a:latin typeface="Segoe UI"/>
            </a:endParaRPr>
          </a:p>
        </p:txBody>
      </p:sp>
      <p:cxnSp>
        <p:nvCxnSpPr>
          <p:cNvPr id="15" name="Connector 14"/>
          <p:cNvCxnSpPr/>
          <p:nvPr/>
        </p:nvCxnSpPr>
        <p:spPr>
          <a:xfrm>
            <a:off x="2566415" y="3154680"/>
            <a:ext cx="237744" cy="0"/>
          </a:xfrm>
          <a:prstGeom prst="line">
            <a:avLst/>
          </a:prstGeom>
          <a:ln w="19050">
            <a:solidFill>
              <a:srgbClr val="7188A0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2840735" y="2468880"/>
            <a:ext cx="1962911" cy="13716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3022551" y="261518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2F80E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3005327" y="2779776"/>
            <a:ext cx="1652015" cy="2462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EAF6FF"/>
                </a:solidFill>
                <a:latin typeface="Segoe UI Semibold"/>
              </a:rPr>
              <a:t>Панель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005327" y="3175890"/>
            <a:ext cx="1652015" cy="3774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0">
                <a:solidFill>
                  <a:srgbClr val="AEC2D6"/>
                </a:solidFill>
                <a:latin typeface="Segoe UI"/>
              </a:rPr>
              <a:t>оператор управляет показом</a:t>
            </a:r>
          </a:p>
        </p:txBody>
      </p:sp>
      <p:cxnSp>
        <p:nvCxnSpPr>
          <p:cNvPr id="20" name="Connector 19"/>
          <p:cNvCxnSpPr/>
          <p:nvPr/>
        </p:nvCxnSpPr>
        <p:spPr>
          <a:xfrm>
            <a:off x="4840223" y="3154680"/>
            <a:ext cx="237744" cy="0"/>
          </a:xfrm>
          <a:prstGeom prst="line">
            <a:avLst/>
          </a:prstGeom>
          <a:ln w="19050">
            <a:solidFill>
              <a:srgbClr val="7188A0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Rounded Rectangle 20"/>
          <p:cNvSpPr/>
          <p:nvPr/>
        </p:nvSpPr>
        <p:spPr>
          <a:xfrm>
            <a:off x="5114543" y="2468880"/>
            <a:ext cx="1962911" cy="13716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ounded Rectangle 21"/>
          <p:cNvSpPr/>
          <p:nvPr/>
        </p:nvSpPr>
        <p:spPr>
          <a:xfrm>
            <a:off x="5296359" y="261518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A87C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5279135" y="2779776"/>
            <a:ext cx="1652015" cy="2462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EAF6FF"/>
                </a:solidFill>
                <a:latin typeface="Segoe UI Semibold"/>
              </a:rPr>
              <a:t>Расписание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279135" y="3175890"/>
            <a:ext cx="1652015" cy="1816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0">
                <a:solidFill>
                  <a:srgbClr val="AEC2D6"/>
                </a:solidFill>
                <a:latin typeface="Segoe UI"/>
              </a:rPr>
              <a:t>когда и где показывать</a:t>
            </a:r>
          </a:p>
        </p:txBody>
      </p:sp>
      <p:cxnSp>
        <p:nvCxnSpPr>
          <p:cNvPr id="25" name="Connector 24"/>
          <p:cNvCxnSpPr/>
          <p:nvPr/>
        </p:nvCxnSpPr>
        <p:spPr>
          <a:xfrm>
            <a:off x="7114031" y="3154680"/>
            <a:ext cx="237744" cy="0"/>
          </a:xfrm>
          <a:prstGeom prst="line">
            <a:avLst/>
          </a:prstGeom>
          <a:ln w="19050">
            <a:solidFill>
              <a:srgbClr val="7188A0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7388351" y="2468880"/>
            <a:ext cx="1962911" cy="13716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ounded Rectangle 26"/>
          <p:cNvSpPr/>
          <p:nvPr/>
        </p:nvSpPr>
        <p:spPr>
          <a:xfrm>
            <a:off x="7570167" y="261518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7552943" y="2779776"/>
            <a:ext cx="1652015" cy="2462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EAF6FF"/>
                </a:solidFill>
                <a:latin typeface="Segoe UI Semibold"/>
              </a:rPr>
              <a:t>Manifest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552943" y="3175890"/>
            <a:ext cx="1652015" cy="3774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0">
                <a:solidFill>
                  <a:srgbClr val="AEC2D6"/>
                </a:solidFill>
                <a:latin typeface="Segoe UI"/>
              </a:rPr>
              <a:t>план показа для клиента</a:t>
            </a:r>
          </a:p>
        </p:txBody>
      </p:sp>
      <p:cxnSp>
        <p:nvCxnSpPr>
          <p:cNvPr id="30" name="Connector 29"/>
          <p:cNvCxnSpPr/>
          <p:nvPr/>
        </p:nvCxnSpPr>
        <p:spPr>
          <a:xfrm>
            <a:off x="9387839" y="3154680"/>
            <a:ext cx="237744" cy="0"/>
          </a:xfrm>
          <a:prstGeom prst="line">
            <a:avLst/>
          </a:prstGeom>
          <a:ln w="19050">
            <a:solidFill>
              <a:srgbClr val="7188A0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Rounded Rectangle 30"/>
          <p:cNvSpPr/>
          <p:nvPr/>
        </p:nvSpPr>
        <p:spPr>
          <a:xfrm>
            <a:off x="9662159" y="2468880"/>
            <a:ext cx="1962911" cy="13716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ounded Rectangle 31"/>
          <p:cNvSpPr/>
          <p:nvPr/>
        </p:nvSpPr>
        <p:spPr>
          <a:xfrm>
            <a:off x="9843975" y="261518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9826751" y="2779776"/>
            <a:ext cx="1652015" cy="2462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EAF6FF"/>
                </a:solidFill>
                <a:latin typeface="Segoe UI Semibold"/>
              </a:rPr>
              <a:t>Экран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826751" y="3175890"/>
            <a:ext cx="1652015" cy="1816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0">
                <a:solidFill>
                  <a:srgbClr val="AEC2D6"/>
                </a:solidFill>
                <a:latin typeface="Segoe UI"/>
              </a:rPr>
              <a:t>показ для аудитории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66928" y="4160520"/>
            <a:ext cx="11058143" cy="1371600"/>
          </a:xfrm>
          <a:prstGeom prst="roundRect">
            <a:avLst>
              <a:gd name="adj" fmla="val 6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841247" y="4334256"/>
            <a:ext cx="10509503" cy="2087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 dirty="0" err="1">
                <a:solidFill>
                  <a:srgbClr val="00E5FF"/>
                </a:solidFill>
                <a:latin typeface="Segoe UI Semibold"/>
              </a:rPr>
              <a:t>Отличие</a:t>
            </a:r>
            <a:r>
              <a:rPr sz="14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00E5FF"/>
                </a:solidFill>
                <a:latin typeface="Segoe UI Semibold"/>
              </a:rPr>
              <a:t>от</a:t>
            </a:r>
            <a:r>
              <a:rPr sz="14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00E5FF"/>
                </a:solidFill>
                <a:latin typeface="Segoe UI Semibold"/>
              </a:rPr>
              <a:t>обычных</a:t>
            </a:r>
            <a:r>
              <a:rPr sz="14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00E5FF"/>
                </a:solidFill>
                <a:latin typeface="Segoe UI Semibold"/>
              </a:rPr>
              <a:t>вывесок</a:t>
            </a:r>
            <a:r>
              <a:rPr sz="1400" b="1" dirty="0">
                <a:solidFill>
                  <a:srgbClr val="00E5FF"/>
                </a:solidFill>
                <a:latin typeface="Segoe UI Semibold"/>
              </a:rPr>
              <a:t> и ТВ — </a:t>
            </a:r>
            <a:r>
              <a:rPr sz="1400" b="1" dirty="0" err="1">
                <a:solidFill>
                  <a:srgbClr val="00E5FF"/>
                </a:solidFill>
                <a:latin typeface="Segoe UI Semibold"/>
              </a:rPr>
              <a:t>гибкость</a:t>
            </a:r>
            <a:r>
              <a:rPr sz="14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00E5FF"/>
                </a:solidFill>
                <a:latin typeface="Segoe UI Semibold"/>
              </a:rPr>
              <a:t>управления</a:t>
            </a:r>
            <a:endParaRPr sz="1400" b="1" dirty="0">
              <a:solidFill>
                <a:srgbClr val="00E5FF"/>
              </a:solidFill>
              <a:latin typeface="Segoe UI Semibold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41247" y="4718304"/>
            <a:ext cx="10509503" cy="45788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0" dirty="0" err="1">
                <a:solidFill>
                  <a:srgbClr val="AEC2D6"/>
                </a:solidFill>
                <a:latin typeface="Segoe UI"/>
              </a:rPr>
              <a:t>Любое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устройство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в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сети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получает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индивидуальный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контент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на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заданный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интервал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времени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, а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оператор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полностью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контролирует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что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показывается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. В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образовательной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среде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это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инструмент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информирования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: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объявления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навигация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сопровождение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300" b="0" dirty="0" err="1">
                <a:solidFill>
                  <a:srgbClr val="AEC2D6"/>
                </a:solidFill>
                <a:latin typeface="Segoe UI"/>
              </a:rPr>
              <a:t>мероприятий</a:t>
            </a:r>
            <a:r>
              <a:rPr sz="130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ounded Rectangle 38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1133856" y="6122290"/>
            <a:ext cx="10235183" cy="37414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>
                <a:solidFill>
                  <a:srgbClr val="00E5FF"/>
                </a:solidFill>
                <a:latin typeface="Segoe UI Semibold"/>
              </a:rPr>
              <a:t>В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нашей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lang="ru-RU" sz="1200" b="1" dirty="0">
                <a:solidFill>
                  <a:srgbClr val="00E5FF"/>
                </a:solidFill>
                <a:latin typeface="Segoe UI Semibold"/>
              </a:rPr>
              <a:t>реализации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: 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сотрудник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загружает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материал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один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раз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lang="ru-RU" sz="1200" dirty="0">
                <a:solidFill>
                  <a:srgbClr val="AEC2D6"/>
                </a:solidFill>
                <a:latin typeface="Segoe UI"/>
              </a:rPr>
              <a:t>–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система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сама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доставляет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его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на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нужные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экраны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сохраняет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показ</a:t>
            </a:r>
            <a:r>
              <a:rPr lang="ru-RU" sz="1200" b="0" dirty="0">
                <a:solidFill>
                  <a:srgbClr val="AEC2D6"/>
                </a:solidFill>
                <a:latin typeface="Segoe UI"/>
              </a:rPr>
              <a:t> даже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при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сбое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связи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00E5FF"/>
                </a:solidFill>
                <a:latin typeface="Segoe UI Semibold"/>
              </a:rPr>
              <a:t>ВВЕДЕНИЕ · АКТУАЛЬНОСТЬ И ЦЕЛЬ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0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4</a:t>
            </a:r>
            <a:r>
              <a:rPr sz="1000" b="0" dirty="0">
                <a:solidFill>
                  <a:srgbClr val="7188A0"/>
                </a:solidFill>
                <a:latin typeface="Segoe UI"/>
              </a:rPr>
              <a:t>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 dirty="0" err="1">
                <a:solidFill>
                  <a:srgbClr val="EAF6FF"/>
                </a:solidFill>
                <a:latin typeface="Segoe UI Semibold"/>
              </a:rPr>
              <a:t>Актуальность</a:t>
            </a:r>
            <a:r>
              <a:rPr sz="2900" b="1" dirty="0">
                <a:solidFill>
                  <a:srgbClr val="EAF6FF"/>
                </a:solidFill>
                <a:latin typeface="Segoe UI Semibold"/>
              </a:rPr>
              <a:t> и </a:t>
            </a:r>
            <a:r>
              <a:rPr sz="2900" b="1" dirty="0" err="1">
                <a:solidFill>
                  <a:srgbClr val="EAF6FF"/>
                </a:solidFill>
                <a:latin typeface="Segoe UI Semibold"/>
              </a:rPr>
              <a:t>цель</a:t>
            </a:r>
            <a:r>
              <a:rPr sz="2900" b="1" dirty="0">
                <a:solidFill>
                  <a:srgbClr val="EAF6FF"/>
                </a:solidFill>
                <a:latin typeface="Segoe UI Semibold"/>
              </a:rPr>
              <a:t> </a:t>
            </a:r>
            <a:r>
              <a:rPr sz="2900" b="1" dirty="0" err="1">
                <a:solidFill>
                  <a:srgbClr val="EAF6FF"/>
                </a:solidFill>
                <a:latin typeface="Segoe UI Semibold"/>
              </a:rPr>
              <a:t>работы</a:t>
            </a:r>
            <a:endParaRPr sz="29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 dirty="0" err="1">
                <a:solidFill>
                  <a:srgbClr val="AEC2D6"/>
                </a:solidFill>
                <a:latin typeface="Segoe UI"/>
              </a:rPr>
              <a:t>Проблема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не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в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самих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экранах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, а в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ручном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управлении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контентом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отсутствии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контроля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показа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6928" y="2240280"/>
            <a:ext cx="5486400" cy="2087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 dirty="0" err="1">
                <a:solidFill>
                  <a:srgbClr val="00E5FF"/>
                </a:solidFill>
                <a:latin typeface="Segoe UI Semibold"/>
              </a:rPr>
              <a:t>Почему</a:t>
            </a:r>
            <a:r>
              <a:rPr sz="14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00E5FF"/>
                </a:solidFill>
                <a:latin typeface="Segoe UI Semibold"/>
              </a:rPr>
              <a:t>это</a:t>
            </a:r>
            <a:r>
              <a:rPr sz="14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00E5FF"/>
                </a:solidFill>
                <a:latin typeface="Segoe UI Semibold"/>
              </a:rPr>
              <a:t>актуально</a:t>
            </a:r>
            <a:endParaRPr sz="1400" b="1" dirty="0">
              <a:solidFill>
                <a:srgbClr val="00E5FF"/>
              </a:solidFill>
              <a:latin typeface="Segoe UI Semibold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66928" y="2670048"/>
            <a:ext cx="5486400" cy="768096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713231" y="2788920"/>
            <a:ext cx="96715" cy="502920"/>
          </a:xfrm>
          <a:prstGeom prst="roundRect">
            <a:avLst>
              <a:gd name="adj" fmla="val 50000"/>
            </a:avLst>
          </a:prstGeom>
          <a:solidFill>
            <a:srgbClr val="FF6B6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32688" y="2788920"/>
            <a:ext cx="49377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 dirty="0" err="1">
                <a:solidFill>
                  <a:srgbClr val="EAF6FF"/>
                </a:solidFill>
                <a:latin typeface="Segoe UI Semibold"/>
              </a:rPr>
              <a:t>Ручное</a:t>
            </a:r>
            <a:r>
              <a:rPr sz="1250" b="1" dirty="0">
                <a:solidFill>
                  <a:srgbClr val="EAF6FF"/>
                </a:solidFill>
                <a:latin typeface="Segoe UI Semibold"/>
              </a:rPr>
              <a:t> </a:t>
            </a:r>
            <a:r>
              <a:rPr sz="1250" b="1" dirty="0" err="1">
                <a:solidFill>
                  <a:srgbClr val="EAF6FF"/>
                </a:solidFill>
                <a:latin typeface="Segoe UI Semibold"/>
              </a:rPr>
              <a:t>обновление</a:t>
            </a:r>
            <a:endParaRPr sz="125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32688" y="3072384"/>
            <a:ext cx="49377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файлы приходится переносить вручную или обновлять через удалённый доступ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66928" y="3566160"/>
            <a:ext cx="5486400" cy="768096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713232" y="3712463"/>
            <a:ext cx="91440" cy="475488"/>
          </a:xfrm>
          <a:prstGeom prst="roundRect">
            <a:avLst>
              <a:gd name="adj" fmla="val 50000"/>
            </a:avLst>
          </a:prstGeom>
          <a:solidFill>
            <a:srgbClr val="FF6B6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32688" y="3712463"/>
            <a:ext cx="49377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Нет единого расписания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32688" y="3968496"/>
            <a:ext cx="49377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 dirty="0" err="1">
                <a:solidFill>
                  <a:srgbClr val="AEC2D6"/>
                </a:solidFill>
                <a:latin typeface="Segoe UI"/>
              </a:rPr>
              <a:t>сложно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понять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что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когда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должно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показываться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на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каждом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экране</a:t>
            </a:r>
            <a:endParaRPr sz="105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66928" y="4462272"/>
            <a:ext cx="5486400" cy="768096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ounded Rectangle 20"/>
          <p:cNvSpPr/>
          <p:nvPr/>
        </p:nvSpPr>
        <p:spPr>
          <a:xfrm>
            <a:off x="713232" y="4608576"/>
            <a:ext cx="91440" cy="475488"/>
          </a:xfrm>
          <a:prstGeom prst="roundRect">
            <a:avLst>
              <a:gd name="adj" fmla="val 50000"/>
            </a:avLst>
          </a:prstGeom>
          <a:solidFill>
            <a:srgbClr val="FF6B6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932688" y="4608576"/>
            <a:ext cx="49377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 dirty="0" err="1">
                <a:solidFill>
                  <a:srgbClr val="EAF6FF"/>
                </a:solidFill>
                <a:latin typeface="Segoe UI Semibold"/>
              </a:rPr>
              <a:t>Нет</a:t>
            </a:r>
            <a:r>
              <a:rPr sz="1250" b="1" dirty="0">
                <a:solidFill>
                  <a:srgbClr val="EAF6FF"/>
                </a:solidFill>
                <a:latin typeface="Segoe UI Semibold"/>
              </a:rPr>
              <a:t> </a:t>
            </a:r>
            <a:r>
              <a:rPr sz="1250" b="1" dirty="0" err="1">
                <a:solidFill>
                  <a:srgbClr val="EAF6FF"/>
                </a:solidFill>
                <a:latin typeface="Segoe UI Semibold"/>
              </a:rPr>
              <a:t>надёжности</a:t>
            </a:r>
            <a:endParaRPr sz="125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32688" y="4864608"/>
            <a:ext cx="493776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при потере связи экран должен продолжать показывать актуальный кэш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419088" y="2342182"/>
            <a:ext cx="5160263" cy="2888185"/>
          </a:xfrm>
          <a:prstGeom prst="roundRect">
            <a:avLst>
              <a:gd name="adj" fmla="val 7000"/>
            </a:avLst>
          </a:prstGeom>
          <a:solidFill>
            <a:srgbClr val="0B2233"/>
          </a:solidFill>
          <a:ln w="15240">
            <a:solidFill>
              <a:srgbClr val="1F5570"/>
            </a:solidFill>
          </a:ln>
          <a:effectLst>
            <a:outerShdw blurRad="254000" dist="127000" dir="5400000" rotWithShape="0">
              <a:srgbClr val="02060C">
                <a:alpha val="5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6656832" y="2570783"/>
            <a:ext cx="310896" cy="109728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6656832" y="2771951"/>
            <a:ext cx="4703063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500" b="1">
                <a:solidFill>
                  <a:srgbClr val="00E5FF"/>
                </a:solidFill>
                <a:latin typeface="Segoe UI Semibold"/>
              </a:rPr>
              <a:t>Цель работы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656832" y="3229151"/>
            <a:ext cx="4684775" cy="135062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8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0" dirty="0" err="1">
                <a:solidFill>
                  <a:srgbClr val="EAF6FF"/>
                </a:solidFill>
                <a:latin typeface="Segoe UI"/>
              </a:rPr>
              <a:t>Разработать</a:t>
            </a:r>
            <a:r>
              <a:rPr sz="1400" b="0" dirty="0">
                <a:solidFill>
                  <a:srgbClr val="EAF6FF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EAF6FF"/>
                </a:solidFill>
                <a:latin typeface="Segoe UI"/>
              </a:rPr>
              <a:t>кроссплатформенную</a:t>
            </a:r>
            <a:r>
              <a:rPr sz="1400" b="0" dirty="0">
                <a:solidFill>
                  <a:srgbClr val="EAF6FF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EAF6FF"/>
                </a:solidFill>
                <a:latin typeface="Segoe UI"/>
              </a:rPr>
              <a:t>систему</a:t>
            </a:r>
            <a:r>
              <a:rPr sz="1400" b="0" dirty="0">
                <a:solidFill>
                  <a:srgbClr val="EAF6FF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EAF6FF"/>
                </a:solidFill>
                <a:latin typeface="Segoe UI"/>
              </a:rPr>
              <a:t>централизованного</a:t>
            </a:r>
            <a:r>
              <a:rPr sz="1400" b="0" dirty="0">
                <a:solidFill>
                  <a:srgbClr val="EAF6FF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EAF6FF"/>
                </a:solidFill>
                <a:latin typeface="Segoe UI"/>
              </a:rPr>
              <a:t>управления</a:t>
            </a:r>
            <a:r>
              <a:rPr sz="1400" b="0" dirty="0">
                <a:solidFill>
                  <a:srgbClr val="EAF6FF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EAF6FF"/>
                </a:solidFill>
                <a:latin typeface="Segoe UI"/>
              </a:rPr>
              <a:t>воспроизведением</a:t>
            </a:r>
            <a:r>
              <a:rPr sz="1400" b="0" dirty="0">
                <a:solidFill>
                  <a:srgbClr val="EAF6FF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EAF6FF"/>
                </a:solidFill>
                <a:latin typeface="Segoe UI"/>
              </a:rPr>
              <a:t>мультимедийного</a:t>
            </a:r>
            <a:r>
              <a:rPr sz="1400" b="0" dirty="0">
                <a:solidFill>
                  <a:srgbClr val="EAF6FF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EAF6FF"/>
                </a:solidFill>
                <a:latin typeface="Segoe UI"/>
              </a:rPr>
              <a:t>контента</a:t>
            </a:r>
            <a:r>
              <a:rPr sz="1400" b="0" dirty="0">
                <a:solidFill>
                  <a:srgbClr val="EAF6FF"/>
                </a:solidFill>
                <a:latin typeface="Segoe UI"/>
              </a:rPr>
              <a:t>, </a:t>
            </a:r>
            <a:r>
              <a:rPr sz="1400" b="0" dirty="0" err="1">
                <a:solidFill>
                  <a:srgbClr val="EAF6FF"/>
                </a:solidFill>
                <a:latin typeface="Segoe UI"/>
              </a:rPr>
              <a:t>которая</a:t>
            </a:r>
            <a:r>
              <a:rPr sz="1400" b="0" dirty="0">
                <a:solidFill>
                  <a:srgbClr val="EAF6FF"/>
                </a:solidFill>
                <a:latin typeface="Segoe UI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обеспечивает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планирование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расписания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,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синхронизацию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устройств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и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стабильную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работу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при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нестабильной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связи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ounded Rectangle 28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1133856" y="6219239"/>
            <a:ext cx="10235183" cy="18024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Старт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: 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система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ориентирована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на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вузы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lang="ru-RU" sz="1200" b="0" dirty="0">
                <a:solidFill>
                  <a:srgbClr val="AEC2D6"/>
                </a:solidFill>
                <a:latin typeface="Segoe UI"/>
              </a:rPr>
              <a:t>–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пилотное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применение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в ННГАСУ,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где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экраны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обновляются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вручную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00E5FF"/>
                </a:solidFill>
                <a:latin typeface="Segoe UI Semibold"/>
              </a:rPr>
              <a:t>ВВЕДЕНИЕ · ЗАДАЧИ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0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5</a:t>
            </a:r>
            <a:r>
              <a:rPr sz="1000" b="0" dirty="0">
                <a:solidFill>
                  <a:srgbClr val="7188A0"/>
                </a:solidFill>
                <a:latin typeface="Segoe UI"/>
              </a:rPr>
              <a:t>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Задачи ВКР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6" y="1757171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 dirty="0" err="1">
                <a:solidFill>
                  <a:srgbClr val="AEC2D6"/>
                </a:solidFill>
                <a:latin typeface="Segoe UI"/>
              </a:rPr>
              <a:t>Задачи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закрывают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полный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цикл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: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анализ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→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требования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→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архитектура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→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реализация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→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проверка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→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экономическая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оценка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6928" y="2286000"/>
            <a:ext cx="3478783" cy="1093470"/>
          </a:xfrm>
          <a:prstGeom prst="roundRect">
            <a:avLst>
              <a:gd name="adj" fmla="val 13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68096" y="2378964"/>
            <a:ext cx="914400" cy="2683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b="0" dirty="0">
                <a:solidFill>
                  <a:srgbClr val="00E5FF"/>
                </a:solidFill>
                <a:latin typeface="Segoe UI Light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8096" y="2708148"/>
            <a:ext cx="3113023" cy="23859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EAF6FF"/>
                </a:solidFill>
                <a:latin typeface="Segoe UI Semibold"/>
              </a:rPr>
              <a:t>Анализ области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68096" y="3068194"/>
            <a:ext cx="3113023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 dirty="0" err="1">
                <a:solidFill>
                  <a:srgbClr val="AEC2D6"/>
                </a:solidFill>
                <a:latin typeface="Segoe UI"/>
              </a:rPr>
              <a:t>управление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показом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на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удалённых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экранах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356607" y="2286000"/>
            <a:ext cx="3478783" cy="1093470"/>
          </a:xfrm>
          <a:prstGeom prst="roundRect">
            <a:avLst>
              <a:gd name="adj" fmla="val 13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4557775" y="2378964"/>
            <a:ext cx="914400" cy="2683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b="0" dirty="0">
                <a:solidFill>
                  <a:srgbClr val="00E5FF"/>
                </a:solidFill>
                <a:latin typeface="Segoe UI Light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57775" y="2708148"/>
            <a:ext cx="3113023" cy="23859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EAF6FF"/>
                </a:solidFill>
                <a:latin typeface="Segoe UI Semibold"/>
              </a:rPr>
              <a:t>Аналоги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57775" y="3068194"/>
            <a:ext cx="3113023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 dirty="0" err="1">
                <a:solidFill>
                  <a:srgbClr val="AEC2D6"/>
                </a:solidFill>
                <a:latin typeface="Segoe UI"/>
              </a:rPr>
              <a:t>сравнить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существующие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решения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рынка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8146287" y="2286000"/>
            <a:ext cx="3478783" cy="1093470"/>
          </a:xfrm>
          <a:prstGeom prst="roundRect">
            <a:avLst>
              <a:gd name="adj" fmla="val 13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8347455" y="2378964"/>
            <a:ext cx="914400" cy="2683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b="0" dirty="0">
                <a:solidFill>
                  <a:srgbClr val="00E5FF"/>
                </a:solidFill>
                <a:latin typeface="Segoe UI Light"/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347455" y="2708148"/>
            <a:ext cx="3113023" cy="23859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EAF6FF"/>
                </a:solidFill>
                <a:latin typeface="Segoe UI Semibold"/>
              </a:rPr>
              <a:t>Требования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347455" y="3068194"/>
            <a:ext cx="3113023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AEC2D6"/>
                </a:solidFill>
                <a:latin typeface="Segoe UI"/>
              </a:rPr>
              <a:t>функциональные и технические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66926" y="3661790"/>
            <a:ext cx="3478783" cy="1093470"/>
          </a:xfrm>
          <a:prstGeom prst="roundRect">
            <a:avLst>
              <a:gd name="adj" fmla="val 13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768094" y="3754754"/>
            <a:ext cx="914400" cy="2683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b="0" dirty="0">
                <a:solidFill>
                  <a:srgbClr val="2F80ED"/>
                </a:solidFill>
                <a:latin typeface="Segoe UI Light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8094" y="4083937"/>
            <a:ext cx="3113023" cy="23859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EAF6FF"/>
                </a:solidFill>
                <a:latin typeface="Segoe UI Semibold"/>
              </a:rPr>
              <a:t>Инструменты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68094" y="4443984"/>
            <a:ext cx="3113023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AEC2D6"/>
                </a:solidFill>
                <a:latin typeface="Segoe UI"/>
              </a:rPr>
              <a:t>выбор средств для клиента и сервера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4356605" y="3661790"/>
            <a:ext cx="3478783" cy="1093470"/>
          </a:xfrm>
          <a:prstGeom prst="roundRect">
            <a:avLst>
              <a:gd name="adj" fmla="val 13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4557773" y="3754754"/>
            <a:ext cx="914400" cy="2683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b="0" dirty="0">
                <a:solidFill>
                  <a:srgbClr val="FFB84D"/>
                </a:solidFill>
                <a:latin typeface="Segoe UI Light"/>
              </a:rPr>
              <a:t>5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57773" y="4137277"/>
            <a:ext cx="3113023" cy="23859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EAF6FF"/>
                </a:solidFill>
                <a:latin typeface="Segoe UI Semibold"/>
              </a:rPr>
              <a:t>Экономика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557773" y="4497324"/>
            <a:ext cx="3113023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AEC2D6"/>
                </a:solidFill>
                <a:latin typeface="Segoe UI"/>
              </a:rPr>
              <a:t>рынок, клиенты, модель дохода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146285" y="3661790"/>
            <a:ext cx="3478783" cy="1093470"/>
          </a:xfrm>
          <a:prstGeom prst="roundRect">
            <a:avLst>
              <a:gd name="adj" fmla="val 13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8347453" y="3754754"/>
            <a:ext cx="914400" cy="2683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b="0" dirty="0">
                <a:solidFill>
                  <a:srgbClr val="2EF3B7"/>
                </a:solidFill>
                <a:latin typeface="Segoe UI Light"/>
              </a:rPr>
              <a:t>6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347453" y="4083937"/>
            <a:ext cx="3113023" cy="23859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EAF6FF"/>
                </a:solidFill>
                <a:latin typeface="Segoe UI Semibold"/>
              </a:rPr>
              <a:t>Архитектура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347453" y="4443984"/>
            <a:ext cx="3113023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 dirty="0" err="1">
                <a:solidFill>
                  <a:srgbClr val="AEC2D6"/>
                </a:solidFill>
                <a:latin typeface="Segoe UI"/>
              </a:rPr>
              <a:t>спроектировать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структуру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системы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566928" y="5078730"/>
            <a:ext cx="3478783" cy="1093470"/>
          </a:xfrm>
          <a:prstGeom prst="roundRect">
            <a:avLst>
              <a:gd name="adj" fmla="val 13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768096" y="5171694"/>
            <a:ext cx="914400" cy="2683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b="0" dirty="0">
                <a:solidFill>
                  <a:srgbClr val="2EF3B7"/>
                </a:solidFill>
                <a:latin typeface="Segoe UI Light"/>
              </a:rPr>
              <a:t>7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68096" y="5500877"/>
            <a:ext cx="3113023" cy="23859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EAF6FF"/>
                </a:solidFill>
                <a:latin typeface="Segoe UI Semibold"/>
              </a:rPr>
              <a:t>Реализация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68096" y="5860924"/>
            <a:ext cx="3113023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AEC2D6"/>
                </a:solidFill>
                <a:latin typeface="Segoe UI"/>
              </a:rPr>
              <a:t>клиент, сервер и панель управления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4356607" y="5078730"/>
            <a:ext cx="3478783" cy="1093470"/>
          </a:xfrm>
          <a:prstGeom prst="roundRect">
            <a:avLst>
              <a:gd name="adj" fmla="val 13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4557775" y="5171694"/>
            <a:ext cx="914400" cy="2683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b="0" dirty="0">
                <a:solidFill>
                  <a:srgbClr val="A87CF7"/>
                </a:solidFill>
                <a:latin typeface="Segoe UI Light"/>
              </a:rPr>
              <a:t>8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57775" y="5500877"/>
            <a:ext cx="3113023" cy="23859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 dirty="0" err="1">
                <a:solidFill>
                  <a:srgbClr val="EAF6FF"/>
                </a:solidFill>
                <a:latin typeface="Segoe UI Semibold"/>
              </a:rPr>
              <a:t>Проверка</a:t>
            </a:r>
            <a:endParaRPr sz="16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557775" y="5860924"/>
            <a:ext cx="3113023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AEC2D6"/>
                </a:solidFill>
                <a:latin typeface="Segoe UI"/>
              </a:rPr>
              <a:t>ключевые сценарии системы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8146287" y="5078730"/>
            <a:ext cx="3478783" cy="1093470"/>
          </a:xfrm>
          <a:prstGeom prst="roundRect">
            <a:avLst>
              <a:gd name="adj" fmla="val 13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TextBox 43"/>
          <p:cNvSpPr txBox="1"/>
          <p:nvPr/>
        </p:nvSpPr>
        <p:spPr>
          <a:xfrm>
            <a:off x="8347455" y="5171694"/>
            <a:ext cx="914400" cy="2683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b="0" dirty="0">
                <a:solidFill>
                  <a:srgbClr val="7188A0"/>
                </a:solidFill>
                <a:latin typeface="Segoe UI Light"/>
              </a:rPr>
              <a:t>9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347455" y="5500877"/>
            <a:ext cx="3113023" cy="23859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 dirty="0" err="1">
                <a:solidFill>
                  <a:srgbClr val="EAF6FF"/>
                </a:solidFill>
                <a:latin typeface="Segoe UI Semibold"/>
              </a:rPr>
              <a:t>Документация</a:t>
            </a:r>
            <a:endParaRPr sz="16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347455" y="5860924"/>
            <a:ext cx="3113023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 dirty="0" err="1">
                <a:solidFill>
                  <a:srgbClr val="AEC2D6"/>
                </a:solidFill>
                <a:latin typeface="Segoe UI"/>
              </a:rPr>
              <a:t>руководство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пользователя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развёртывания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00E5FF"/>
                </a:solidFill>
                <a:latin typeface="Segoe UI Semibold"/>
              </a:rPr>
              <a:t>АНАЛИТИЧЕСКИЙ РАЗДЕЛ · АНАЛОГИ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06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Сравнительный анализ аналогов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 dirty="0" err="1">
                <a:solidFill>
                  <a:srgbClr val="AEC2D6"/>
                </a:solidFill>
                <a:latin typeface="Segoe UI"/>
              </a:rPr>
              <a:t>Сравнение выполнено по критериям ВКР: локальное развёртывание, централизация, применимость для образовательной организации и возможность доработки.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66928" y="2331720"/>
            <a:ext cx="2240280" cy="566928"/>
          </a:xfrm>
          <a:prstGeom prst="rect">
            <a:avLst/>
          </a:prstGeom>
          <a:solidFill>
            <a:srgbClr val="123247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13232" y="2331720"/>
            <a:ext cx="1965960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00E5FF"/>
                </a:solidFill>
                <a:latin typeface="Segoe UI Semibold"/>
              </a:rPr>
              <a:t>Система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07208" y="2331720"/>
            <a:ext cx="1783080" cy="566928"/>
          </a:xfrm>
          <a:prstGeom prst="rect">
            <a:avLst/>
          </a:prstGeom>
          <a:solidFill>
            <a:srgbClr val="123247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2953512" y="2331720"/>
            <a:ext cx="1508760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00E5FF"/>
                </a:solidFill>
                <a:latin typeface="Segoe UI Semibold"/>
              </a:rPr>
              <a:t>Локально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590288" y="2331720"/>
            <a:ext cx="2011680" cy="566928"/>
          </a:xfrm>
          <a:prstGeom prst="rect">
            <a:avLst/>
          </a:prstGeom>
          <a:solidFill>
            <a:srgbClr val="123247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4736592" y="2331720"/>
            <a:ext cx="1737360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00E5FF"/>
                </a:solidFill>
                <a:latin typeface="Segoe UI Semibold"/>
              </a:rPr>
              <a:t>Централизация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601968" y="2331720"/>
            <a:ext cx="2697480" cy="566928"/>
          </a:xfrm>
          <a:prstGeom prst="rect">
            <a:avLst/>
          </a:prstGeom>
          <a:solidFill>
            <a:srgbClr val="123247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6748272" y="2331720"/>
            <a:ext cx="2423160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00E5FF"/>
                </a:solidFill>
                <a:latin typeface="Segoe UI Semibold"/>
              </a:rPr>
              <a:t>Для вузов / РФ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299448" y="2331720"/>
            <a:ext cx="2322576" cy="566928"/>
          </a:xfrm>
          <a:prstGeom prst="rect">
            <a:avLst/>
          </a:prstGeom>
          <a:solidFill>
            <a:srgbClr val="123247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9445752" y="2526698"/>
            <a:ext cx="2048256" cy="1769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150" b="1" dirty="0">
                <a:solidFill>
                  <a:srgbClr val="00E5FF"/>
                </a:solidFill>
                <a:latin typeface="Segoe UI Semibold"/>
              </a:rPr>
              <a:t>Код</a:t>
            </a:r>
            <a:endParaRPr sz="1150" b="1" dirty="0">
              <a:solidFill>
                <a:srgbClr val="00E5FF"/>
              </a:solidFill>
              <a:latin typeface="Segoe UI Semibold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66928" y="2898648"/>
            <a:ext cx="2240280" cy="566928"/>
          </a:xfrm>
          <a:prstGeom prst="rect">
            <a:avLst/>
          </a:prstGeom>
          <a:solidFill>
            <a:srgbClr val="0B1B29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713232" y="2898648"/>
            <a:ext cx="19842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Yodeck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807208" y="2898648"/>
            <a:ext cx="1783080" cy="566928"/>
          </a:xfrm>
          <a:prstGeom prst="rect">
            <a:avLst/>
          </a:prstGeom>
          <a:solidFill>
            <a:srgbClr val="0B1B29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2953512" y="2898648"/>
            <a:ext cx="15270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C58B8B"/>
                </a:solidFill>
                <a:latin typeface="Segoe UI"/>
              </a:rPr>
              <a:t>—  (только облако)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590288" y="2898648"/>
            <a:ext cx="2011680" cy="566928"/>
          </a:xfrm>
          <a:prstGeom prst="rect">
            <a:avLst/>
          </a:prstGeom>
          <a:solidFill>
            <a:srgbClr val="0B1B29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4736592" y="2898648"/>
            <a:ext cx="17556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2EF3B7"/>
                </a:solidFill>
                <a:latin typeface="Segoe UI"/>
              </a:rPr>
              <a:t>+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601968" y="2898648"/>
            <a:ext cx="2697480" cy="566928"/>
          </a:xfrm>
          <a:prstGeom prst="rect">
            <a:avLst/>
          </a:prstGeom>
          <a:solidFill>
            <a:srgbClr val="0B1B29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6748272" y="2898648"/>
            <a:ext cx="24414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C58B8B"/>
                </a:solidFill>
                <a:latin typeface="Segoe UI"/>
              </a:rPr>
              <a:t>—  (данные вне РФ)</a:t>
            </a:r>
          </a:p>
        </p:txBody>
      </p:sp>
      <p:sp>
        <p:nvSpPr>
          <p:cNvPr id="29" name="Rectangle 28"/>
          <p:cNvSpPr/>
          <p:nvPr/>
        </p:nvSpPr>
        <p:spPr>
          <a:xfrm>
            <a:off x="9299448" y="2898648"/>
            <a:ext cx="2322576" cy="566928"/>
          </a:xfrm>
          <a:prstGeom prst="rect">
            <a:avLst/>
          </a:prstGeom>
          <a:solidFill>
            <a:srgbClr val="0B1B29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9445752" y="2898648"/>
            <a:ext cx="2066543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0">
                <a:solidFill>
                  <a:srgbClr val="2EF3B7"/>
                </a:solidFill>
                <a:latin typeface="Segoe UI"/>
              </a:rPr>
              <a:t>—  (закрытый код)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66928" y="3465576"/>
            <a:ext cx="2240280" cy="566928"/>
          </a:xfrm>
          <a:prstGeom prst="rect">
            <a:avLst/>
          </a:prstGeom>
          <a:solidFill>
            <a:srgbClr val="0E2132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713232" y="3465576"/>
            <a:ext cx="19842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Addreality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807208" y="3465576"/>
            <a:ext cx="1783080" cy="566928"/>
          </a:xfrm>
          <a:prstGeom prst="rect">
            <a:avLst/>
          </a:prstGeom>
          <a:solidFill>
            <a:srgbClr val="0E2132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2953512" y="3465576"/>
            <a:ext cx="15270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2EF3B7"/>
                </a:solidFill>
                <a:latin typeface="Segoe UI"/>
              </a:rPr>
              <a:t>+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90288" y="3465576"/>
            <a:ext cx="2011680" cy="566928"/>
          </a:xfrm>
          <a:prstGeom prst="rect">
            <a:avLst/>
          </a:prstGeom>
          <a:solidFill>
            <a:srgbClr val="0E2132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4736592" y="3465576"/>
            <a:ext cx="17556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2EF3B7"/>
                </a:solidFill>
                <a:latin typeface="Segoe UI"/>
              </a:rPr>
              <a:t>+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601968" y="3465576"/>
            <a:ext cx="2697480" cy="566928"/>
          </a:xfrm>
          <a:prstGeom prst="rect">
            <a:avLst/>
          </a:prstGeom>
          <a:solidFill>
            <a:srgbClr val="0E2132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6748272" y="3465576"/>
            <a:ext cx="24414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C58B8B"/>
                </a:solidFill>
                <a:latin typeface="Segoe UI"/>
              </a:rPr>
              <a:t>—  (ретейл, реклама)</a:t>
            </a:r>
          </a:p>
        </p:txBody>
      </p:sp>
      <p:sp>
        <p:nvSpPr>
          <p:cNvPr id="39" name="Rectangle 38"/>
          <p:cNvSpPr/>
          <p:nvPr/>
        </p:nvSpPr>
        <p:spPr>
          <a:xfrm>
            <a:off x="9299448" y="3465576"/>
            <a:ext cx="2322576" cy="566928"/>
          </a:xfrm>
          <a:prstGeom prst="rect">
            <a:avLst/>
          </a:prstGeom>
          <a:solidFill>
            <a:srgbClr val="0E2132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9445752" y="3465576"/>
            <a:ext cx="2066543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0">
                <a:solidFill>
                  <a:srgbClr val="2EF3B7"/>
                </a:solidFill>
                <a:latin typeface="Segoe UI"/>
              </a:rPr>
              <a:t>—  (закрытый код)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66928" y="4032504"/>
            <a:ext cx="2240280" cy="566928"/>
          </a:xfrm>
          <a:prstGeom prst="rect">
            <a:avLst/>
          </a:prstGeom>
          <a:solidFill>
            <a:srgbClr val="0B1B29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713232" y="4032504"/>
            <a:ext cx="19842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Xibo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807208" y="4032504"/>
            <a:ext cx="1783080" cy="566928"/>
          </a:xfrm>
          <a:prstGeom prst="rect">
            <a:avLst/>
          </a:prstGeom>
          <a:solidFill>
            <a:srgbClr val="0B1B29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TextBox 43"/>
          <p:cNvSpPr txBox="1"/>
          <p:nvPr/>
        </p:nvSpPr>
        <p:spPr>
          <a:xfrm>
            <a:off x="2953512" y="4032504"/>
            <a:ext cx="15270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2EF3B7"/>
                </a:solidFill>
                <a:latin typeface="Segoe UI"/>
              </a:rPr>
              <a:t>+</a:t>
            </a:r>
          </a:p>
        </p:txBody>
      </p:sp>
      <p:sp>
        <p:nvSpPr>
          <p:cNvPr id="45" name="Rectangle 44"/>
          <p:cNvSpPr/>
          <p:nvPr/>
        </p:nvSpPr>
        <p:spPr>
          <a:xfrm>
            <a:off x="4590288" y="4032504"/>
            <a:ext cx="2011680" cy="566928"/>
          </a:xfrm>
          <a:prstGeom prst="rect">
            <a:avLst/>
          </a:prstGeom>
          <a:solidFill>
            <a:srgbClr val="0B1B29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4736592" y="4032504"/>
            <a:ext cx="17556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2EF3B7"/>
                </a:solidFill>
                <a:latin typeface="Segoe UI"/>
              </a:rPr>
              <a:t>+</a:t>
            </a:r>
          </a:p>
        </p:txBody>
      </p:sp>
      <p:sp>
        <p:nvSpPr>
          <p:cNvPr id="47" name="Rectangle 46"/>
          <p:cNvSpPr/>
          <p:nvPr/>
        </p:nvSpPr>
        <p:spPr>
          <a:xfrm>
            <a:off x="6601968" y="4032504"/>
            <a:ext cx="2697480" cy="566928"/>
          </a:xfrm>
          <a:prstGeom prst="rect">
            <a:avLst/>
          </a:prstGeom>
          <a:solidFill>
            <a:srgbClr val="0B1B29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TextBox 47"/>
          <p:cNvSpPr txBox="1"/>
          <p:nvPr/>
        </p:nvSpPr>
        <p:spPr>
          <a:xfrm>
            <a:off x="6748272" y="4032504"/>
            <a:ext cx="24414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AEC2D6"/>
                </a:solidFill>
                <a:latin typeface="Segoe UI"/>
              </a:rPr>
              <a:t>частично</a:t>
            </a:r>
          </a:p>
        </p:txBody>
      </p:sp>
      <p:sp>
        <p:nvSpPr>
          <p:cNvPr id="49" name="Rectangle 48"/>
          <p:cNvSpPr/>
          <p:nvPr/>
        </p:nvSpPr>
        <p:spPr>
          <a:xfrm>
            <a:off x="9299448" y="4032504"/>
            <a:ext cx="2322576" cy="566928"/>
          </a:xfrm>
          <a:prstGeom prst="rect">
            <a:avLst/>
          </a:prstGeom>
          <a:solidFill>
            <a:srgbClr val="0B1B29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0" name="TextBox 49"/>
          <p:cNvSpPr txBox="1"/>
          <p:nvPr/>
        </p:nvSpPr>
        <p:spPr>
          <a:xfrm>
            <a:off x="9445752" y="4032504"/>
            <a:ext cx="2066543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0" dirty="0">
                <a:solidFill>
                  <a:srgbClr val="C58B8B"/>
                </a:solidFill>
                <a:latin typeface="Segoe UI"/>
              </a:rPr>
              <a:t>+  (open-source)</a:t>
            </a:r>
          </a:p>
        </p:txBody>
      </p:sp>
      <p:sp>
        <p:nvSpPr>
          <p:cNvPr id="51" name="Rectangle 50"/>
          <p:cNvSpPr/>
          <p:nvPr/>
        </p:nvSpPr>
        <p:spPr>
          <a:xfrm>
            <a:off x="566928" y="4599431"/>
            <a:ext cx="2240280" cy="566928"/>
          </a:xfrm>
          <a:prstGeom prst="rect">
            <a:avLst/>
          </a:prstGeom>
          <a:solidFill>
            <a:srgbClr val="0E2132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TextBox 51"/>
          <p:cNvSpPr txBox="1"/>
          <p:nvPr/>
        </p:nvSpPr>
        <p:spPr>
          <a:xfrm>
            <a:off x="713232" y="4599431"/>
            <a:ext cx="19842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Screenly OSE</a:t>
            </a:r>
          </a:p>
        </p:txBody>
      </p:sp>
      <p:sp>
        <p:nvSpPr>
          <p:cNvPr id="53" name="Rectangle 52"/>
          <p:cNvSpPr/>
          <p:nvPr/>
        </p:nvSpPr>
        <p:spPr>
          <a:xfrm>
            <a:off x="2807208" y="4599431"/>
            <a:ext cx="1783080" cy="566928"/>
          </a:xfrm>
          <a:prstGeom prst="rect">
            <a:avLst/>
          </a:prstGeom>
          <a:solidFill>
            <a:srgbClr val="0E2132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TextBox 53"/>
          <p:cNvSpPr txBox="1"/>
          <p:nvPr/>
        </p:nvSpPr>
        <p:spPr>
          <a:xfrm>
            <a:off x="2953512" y="4599431"/>
            <a:ext cx="15270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2EF3B7"/>
                </a:solidFill>
                <a:latin typeface="Segoe UI"/>
              </a:rPr>
              <a:t>+</a:t>
            </a:r>
          </a:p>
        </p:txBody>
      </p:sp>
      <p:sp>
        <p:nvSpPr>
          <p:cNvPr id="55" name="Rectangle 54"/>
          <p:cNvSpPr/>
          <p:nvPr/>
        </p:nvSpPr>
        <p:spPr>
          <a:xfrm>
            <a:off x="4590288" y="4599431"/>
            <a:ext cx="2011680" cy="566928"/>
          </a:xfrm>
          <a:prstGeom prst="rect">
            <a:avLst/>
          </a:prstGeom>
          <a:solidFill>
            <a:srgbClr val="0E2132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TextBox 55"/>
          <p:cNvSpPr txBox="1"/>
          <p:nvPr/>
        </p:nvSpPr>
        <p:spPr>
          <a:xfrm>
            <a:off x="4736592" y="4599431"/>
            <a:ext cx="17556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 dirty="0">
                <a:solidFill>
                  <a:srgbClr val="C58B8B"/>
                </a:solidFill>
                <a:latin typeface="Segoe UI"/>
              </a:rPr>
              <a:t>—  (</a:t>
            </a:r>
            <a:r>
              <a:rPr sz="1100" b="0" dirty="0" err="1">
                <a:solidFill>
                  <a:srgbClr val="C58B8B"/>
                </a:solidFill>
                <a:latin typeface="Segoe UI"/>
              </a:rPr>
              <a:t>по</a:t>
            </a:r>
            <a:r>
              <a:rPr sz="1100" b="0" dirty="0">
                <a:solidFill>
                  <a:srgbClr val="C58B8B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C58B8B"/>
                </a:solidFill>
                <a:latin typeface="Segoe UI"/>
              </a:rPr>
              <a:t>устройствам</a:t>
            </a:r>
            <a:r>
              <a:rPr sz="1100" b="0" dirty="0">
                <a:solidFill>
                  <a:srgbClr val="C58B8B"/>
                </a:solidFill>
                <a:latin typeface="Segoe UI"/>
              </a:rPr>
              <a:t>)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601968" y="4599431"/>
            <a:ext cx="2697480" cy="566928"/>
          </a:xfrm>
          <a:prstGeom prst="rect">
            <a:avLst/>
          </a:prstGeom>
          <a:solidFill>
            <a:srgbClr val="0E2132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8" name="TextBox 57"/>
          <p:cNvSpPr txBox="1"/>
          <p:nvPr/>
        </p:nvSpPr>
        <p:spPr>
          <a:xfrm>
            <a:off x="6748272" y="4599431"/>
            <a:ext cx="24414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 dirty="0">
                <a:solidFill>
                  <a:srgbClr val="C58B8B"/>
                </a:solidFill>
                <a:latin typeface="Segoe UI"/>
              </a:rPr>
              <a:t>—  (</a:t>
            </a:r>
            <a:r>
              <a:rPr sz="1100" b="0" dirty="0" err="1">
                <a:solidFill>
                  <a:srgbClr val="C58B8B"/>
                </a:solidFill>
                <a:latin typeface="Segoe UI"/>
              </a:rPr>
              <a:t>не</a:t>
            </a:r>
            <a:r>
              <a:rPr sz="1100" b="0" dirty="0">
                <a:solidFill>
                  <a:srgbClr val="C58B8B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C58B8B"/>
                </a:solidFill>
                <a:latin typeface="Segoe UI"/>
              </a:rPr>
              <a:t>под</a:t>
            </a:r>
            <a:r>
              <a:rPr sz="1100" b="0" dirty="0">
                <a:solidFill>
                  <a:srgbClr val="C58B8B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C58B8B"/>
                </a:solidFill>
                <a:latin typeface="Segoe UI"/>
              </a:rPr>
              <a:t>вузы</a:t>
            </a:r>
            <a:r>
              <a:rPr sz="1100" b="0" dirty="0">
                <a:solidFill>
                  <a:srgbClr val="C58B8B"/>
                </a:solidFill>
                <a:latin typeface="Segoe UI"/>
              </a:rPr>
              <a:t>)</a:t>
            </a:r>
          </a:p>
        </p:txBody>
      </p:sp>
      <p:sp>
        <p:nvSpPr>
          <p:cNvPr id="59" name="Rectangle 58"/>
          <p:cNvSpPr/>
          <p:nvPr/>
        </p:nvSpPr>
        <p:spPr>
          <a:xfrm>
            <a:off x="9299448" y="4599431"/>
            <a:ext cx="2322576" cy="566928"/>
          </a:xfrm>
          <a:prstGeom prst="rect">
            <a:avLst/>
          </a:prstGeom>
          <a:solidFill>
            <a:srgbClr val="0E2132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0" name="TextBox 59"/>
          <p:cNvSpPr txBox="1"/>
          <p:nvPr/>
        </p:nvSpPr>
        <p:spPr>
          <a:xfrm>
            <a:off x="9445752" y="4599431"/>
            <a:ext cx="2066543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0" dirty="0">
                <a:solidFill>
                  <a:srgbClr val="AEC2D6"/>
                </a:solidFill>
                <a:latin typeface="Segoe UI"/>
              </a:rPr>
              <a:t>+  (open-source)</a:t>
            </a:r>
          </a:p>
        </p:txBody>
      </p:sp>
      <p:sp>
        <p:nvSpPr>
          <p:cNvPr id="61" name="Rectangle 60"/>
          <p:cNvSpPr/>
          <p:nvPr/>
        </p:nvSpPr>
        <p:spPr>
          <a:xfrm>
            <a:off x="566928" y="5166360"/>
            <a:ext cx="2240280" cy="566928"/>
          </a:xfrm>
          <a:prstGeom prst="rect">
            <a:avLst/>
          </a:prstGeom>
          <a:solidFill>
            <a:srgbClr val="0E2940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2" name="TextBox 61"/>
          <p:cNvSpPr txBox="1"/>
          <p:nvPr/>
        </p:nvSpPr>
        <p:spPr>
          <a:xfrm>
            <a:off x="713232" y="5361338"/>
            <a:ext cx="1984248" cy="1769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 dirty="0">
                <a:solidFill>
                  <a:srgbClr val="2EF3B7"/>
                </a:solidFill>
                <a:latin typeface="Segoe UI Semibold"/>
              </a:rPr>
              <a:t>ЭФИР </a:t>
            </a:r>
          </a:p>
        </p:txBody>
      </p:sp>
      <p:sp>
        <p:nvSpPr>
          <p:cNvPr id="63" name="Rectangle 62"/>
          <p:cNvSpPr/>
          <p:nvPr/>
        </p:nvSpPr>
        <p:spPr>
          <a:xfrm>
            <a:off x="2807208" y="5166360"/>
            <a:ext cx="1783080" cy="566928"/>
          </a:xfrm>
          <a:prstGeom prst="rect">
            <a:avLst/>
          </a:prstGeom>
          <a:solidFill>
            <a:srgbClr val="0E2940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" name="TextBox 63"/>
          <p:cNvSpPr txBox="1"/>
          <p:nvPr/>
        </p:nvSpPr>
        <p:spPr>
          <a:xfrm>
            <a:off x="2953512" y="5166360"/>
            <a:ext cx="15270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1">
                <a:solidFill>
                  <a:srgbClr val="2EF3B7"/>
                </a:solidFill>
                <a:latin typeface="Segoe UI"/>
              </a:rPr>
              <a:t>+</a:t>
            </a:r>
          </a:p>
        </p:txBody>
      </p:sp>
      <p:sp>
        <p:nvSpPr>
          <p:cNvPr id="65" name="Rectangle 64"/>
          <p:cNvSpPr/>
          <p:nvPr/>
        </p:nvSpPr>
        <p:spPr>
          <a:xfrm>
            <a:off x="4590288" y="5166360"/>
            <a:ext cx="2011680" cy="566928"/>
          </a:xfrm>
          <a:prstGeom prst="rect">
            <a:avLst/>
          </a:prstGeom>
          <a:solidFill>
            <a:srgbClr val="0E2940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TextBox 65"/>
          <p:cNvSpPr txBox="1"/>
          <p:nvPr/>
        </p:nvSpPr>
        <p:spPr>
          <a:xfrm>
            <a:off x="4736592" y="5166360"/>
            <a:ext cx="17556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1">
                <a:solidFill>
                  <a:srgbClr val="2EF3B7"/>
                </a:solidFill>
                <a:latin typeface="Segoe UI"/>
              </a:rPr>
              <a:t>+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601968" y="5166360"/>
            <a:ext cx="2697480" cy="566928"/>
          </a:xfrm>
          <a:prstGeom prst="rect">
            <a:avLst/>
          </a:prstGeom>
          <a:solidFill>
            <a:srgbClr val="0E2940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8" name="TextBox 67"/>
          <p:cNvSpPr txBox="1"/>
          <p:nvPr/>
        </p:nvSpPr>
        <p:spPr>
          <a:xfrm>
            <a:off x="6748272" y="5166360"/>
            <a:ext cx="2441448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1">
                <a:solidFill>
                  <a:srgbClr val="2EF3B7"/>
                </a:solidFill>
                <a:latin typeface="Segoe UI"/>
              </a:rPr>
              <a:t>+  (локальный контур)</a:t>
            </a:r>
          </a:p>
        </p:txBody>
      </p:sp>
      <p:sp>
        <p:nvSpPr>
          <p:cNvPr id="69" name="Rectangle 68"/>
          <p:cNvSpPr/>
          <p:nvPr/>
        </p:nvSpPr>
        <p:spPr>
          <a:xfrm>
            <a:off x="9299448" y="5166360"/>
            <a:ext cx="2322576" cy="566928"/>
          </a:xfrm>
          <a:prstGeom prst="rect">
            <a:avLst/>
          </a:prstGeom>
          <a:solidFill>
            <a:srgbClr val="0E2940"/>
          </a:solidFill>
          <a:ln w="12700">
            <a:solidFill>
              <a:srgbClr val="0A1B2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TextBox 69"/>
          <p:cNvSpPr txBox="1"/>
          <p:nvPr/>
        </p:nvSpPr>
        <p:spPr>
          <a:xfrm>
            <a:off x="9445752" y="5166360"/>
            <a:ext cx="2066543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1">
                <a:solidFill>
                  <a:srgbClr val="2EF3B7"/>
                </a:solidFill>
                <a:latin typeface="Segoe UI"/>
              </a:rPr>
              <a:t>+  (свой код)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Rounded Rectangle 71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TextBox 72"/>
          <p:cNvSpPr txBox="1"/>
          <p:nvPr/>
        </p:nvSpPr>
        <p:spPr>
          <a:xfrm>
            <a:off x="1133856" y="6219239"/>
            <a:ext cx="10235183" cy="18024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Вывод:  закрытые платформы сложнее адаптировать под инфраструктуру вуза. ЭФИР сохраняет локальный контур и возможность доработки под конкретные сценарии.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00E5FF"/>
                </a:solidFill>
                <a:latin typeface="Segoe UI Semibold"/>
              </a:rPr>
              <a:t>АНАЛИТИЧЕСКИЙ РАЗДЕЛ · ТРЕБОВАНИЯ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07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Требования к системе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>
                <a:solidFill>
                  <a:srgbClr val="AEC2D6"/>
                </a:solidFill>
                <a:latin typeface="Segoe UI"/>
              </a:rPr>
              <a:t>Требования разделены на пользовательские сценарии и качества, без которых система не будет надёжной в эксплуатации.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6928" y="2240280"/>
            <a:ext cx="534619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1">
                <a:solidFill>
                  <a:srgbClr val="00E5FF"/>
                </a:solidFill>
                <a:latin typeface="Segoe UI Semibold"/>
              </a:rPr>
              <a:t>Функциональные</a:t>
            </a:r>
            <a:r>
              <a:rPr sz="1050" b="0">
                <a:solidFill>
                  <a:srgbClr val="7188A0"/>
                </a:solidFill>
                <a:latin typeface="Segoe UI"/>
              </a:rPr>
              <a:t>  ·  что система делает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66928" y="2651760"/>
            <a:ext cx="5346191" cy="676656"/>
          </a:xfrm>
          <a:prstGeom prst="roundRect">
            <a:avLst>
              <a:gd name="adj" fmla="val 16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768096" y="2898648"/>
            <a:ext cx="146304" cy="146304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078992" y="2743200"/>
            <a:ext cx="4706111" cy="2087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 dirty="0" err="1">
                <a:solidFill>
                  <a:srgbClr val="EAF6FF"/>
                </a:solidFill>
                <a:latin typeface="Segoe UI Semibold"/>
              </a:rPr>
              <a:t>Контент</a:t>
            </a:r>
            <a:endParaRPr sz="14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78992" y="3068099"/>
            <a:ext cx="4706111" cy="1640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 dirty="0" err="1">
                <a:solidFill>
                  <a:srgbClr val="AEC2D6"/>
                </a:solidFill>
                <a:latin typeface="Segoe UI"/>
              </a:rPr>
              <a:t>загрузка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хранение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назначение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66928" y="3438144"/>
            <a:ext cx="5346191" cy="676656"/>
          </a:xfrm>
          <a:prstGeom prst="roundRect">
            <a:avLst>
              <a:gd name="adj" fmla="val 16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768096" y="3685031"/>
            <a:ext cx="146304" cy="146304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78992" y="3529584"/>
            <a:ext cx="4706111" cy="2087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>
                <a:solidFill>
                  <a:srgbClr val="EAF6FF"/>
                </a:solidFill>
                <a:latin typeface="Segoe UI Semibold"/>
              </a:rPr>
              <a:t>Экраны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8992" y="3854483"/>
            <a:ext cx="4706111" cy="1640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AEC2D6"/>
                </a:solidFill>
                <a:latin typeface="Segoe UI"/>
              </a:rPr>
              <a:t>регистрация, группы, статусы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66928" y="4224528"/>
            <a:ext cx="5346191" cy="676656"/>
          </a:xfrm>
          <a:prstGeom prst="roundRect">
            <a:avLst>
              <a:gd name="adj" fmla="val 16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/>
          <p:cNvSpPr/>
          <p:nvPr/>
        </p:nvSpPr>
        <p:spPr>
          <a:xfrm>
            <a:off x="768096" y="4471416"/>
            <a:ext cx="146304" cy="146304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078992" y="4315968"/>
            <a:ext cx="4706111" cy="2087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>
                <a:solidFill>
                  <a:srgbClr val="EAF6FF"/>
                </a:solidFill>
                <a:latin typeface="Segoe UI Semibold"/>
              </a:rPr>
              <a:t>Расписание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78992" y="4640867"/>
            <a:ext cx="4706111" cy="1640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AEC2D6"/>
                </a:solidFill>
                <a:latin typeface="Segoe UI"/>
              </a:rPr>
              <a:t>слоты, приоритеты, периоды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66928" y="5010912"/>
            <a:ext cx="5346191" cy="676656"/>
          </a:xfrm>
          <a:prstGeom prst="roundRect">
            <a:avLst>
              <a:gd name="adj" fmla="val 16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768096" y="5257800"/>
            <a:ext cx="146304" cy="146304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078992" y="5102352"/>
            <a:ext cx="4706111" cy="2087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 dirty="0" err="1">
                <a:solidFill>
                  <a:srgbClr val="EAF6FF"/>
                </a:solidFill>
                <a:latin typeface="Segoe UI Semibold"/>
              </a:rPr>
              <a:t>Плейлисты</a:t>
            </a:r>
            <a:endParaRPr sz="14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78992" y="5427251"/>
            <a:ext cx="4706111" cy="1640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>
                <a:solidFill>
                  <a:srgbClr val="AEC2D6"/>
                </a:solidFill>
                <a:latin typeface="Segoe UI"/>
              </a:rPr>
              <a:t>порядок показа медиа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78879" y="2240280"/>
            <a:ext cx="5346191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1">
                <a:solidFill>
                  <a:srgbClr val="2EF3B7"/>
                </a:solidFill>
                <a:latin typeface="Segoe UI Semibold"/>
              </a:rPr>
              <a:t>Нефункциональные</a:t>
            </a:r>
            <a:r>
              <a:rPr sz="1050" b="0">
                <a:solidFill>
                  <a:srgbClr val="7188A0"/>
                </a:solidFill>
                <a:latin typeface="Segoe UI"/>
              </a:rPr>
              <a:t>  ·  как система работает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278879" y="2651760"/>
            <a:ext cx="5346191" cy="676656"/>
          </a:xfrm>
          <a:prstGeom prst="roundRect">
            <a:avLst>
              <a:gd name="adj" fmla="val 16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Oval 29"/>
          <p:cNvSpPr/>
          <p:nvPr/>
        </p:nvSpPr>
        <p:spPr>
          <a:xfrm>
            <a:off x="6480047" y="2944368"/>
            <a:ext cx="146304" cy="146304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6790943" y="2743200"/>
            <a:ext cx="4706111" cy="2087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 dirty="0" err="1">
                <a:solidFill>
                  <a:srgbClr val="EAF6FF"/>
                </a:solidFill>
                <a:latin typeface="Segoe UI Semibold"/>
              </a:rPr>
              <a:t>Автономность</a:t>
            </a:r>
            <a:endParaRPr sz="14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790943" y="3058878"/>
            <a:ext cx="4706111" cy="1640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 dirty="0" err="1">
                <a:solidFill>
                  <a:srgbClr val="AEC2D6"/>
                </a:solidFill>
                <a:latin typeface="Segoe UI"/>
              </a:rPr>
              <a:t>автономный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показ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из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кэша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≥48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часов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6278879" y="3438144"/>
            <a:ext cx="5346191" cy="676656"/>
          </a:xfrm>
          <a:prstGeom prst="roundRect">
            <a:avLst>
              <a:gd name="adj" fmla="val 16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6461759" y="3727704"/>
            <a:ext cx="146304" cy="146304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6790943" y="3529584"/>
            <a:ext cx="4706111" cy="2087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 dirty="0" err="1">
                <a:solidFill>
                  <a:srgbClr val="EAF6FF"/>
                </a:solidFill>
                <a:latin typeface="Segoe UI Semibold"/>
              </a:rPr>
              <a:t>Безопасность</a:t>
            </a:r>
            <a:endParaRPr sz="14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790943" y="3839165"/>
            <a:ext cx="4706111" cy="1640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 dirty="0">
                <a:solidFill>
                  <a:srgbClr val="AEC2D6"/>
                </a:solidFill>
                <a:latin typeface="Segoe UI"/>
              </a:rPr>
              <a:t>device-token, HttpOnly-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сессии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, SHA-256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278879" y="4224528"/>
            <a:ext cx="5346191" cy="676656"/>
          </a:xfrm>
          <a:prstGeom prst="roundRect">
            <a:avLst>
              <a:gd name="adj" fmla="val 16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6480047" y="4513516"/>
            <a:ext cx="146304" cy="146304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6772655" y="4315968"/>
            <a:ext cx="4706111" cy="2087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 dirty="0" err="1">
                <a:solidFill>
                  <a:srgbClr val="EAF6FF"/>
                </a:solidFill>
                <a:latin typeface="Segoe UI Semibold"/>
              </a:rPr>
              <a:t>Развёртывание</a:t>
            </a:r>
            <a:endParaRPr sz="14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90943" y="4616119"/>
            <a:ext cx="4706111" cy="1640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 dirty="0" err="1">
                <a:solidFill>
                  <a:srgbClr val="AEC2D6"/>
                </a:solidFill>
                <a:latin typeface="Segoe UI"/>
              </a:rPr>
              <a:t>локальный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серверный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контур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6278879" y="5010912"/>
            <a:ext cx="5346191" cy="676656"/>
          </a:xfrm>
          <a:prstGeom prst="roundRect">
            <a:avLst>
              <a:gd name="adj" fmla="val 16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Oval 41"/>
          <p:cNvSpPr/>
          <p:nvPr/>
        </p:nvSpPr>
        <p:spPr>
          <a:xfrm>
            <a:off x="6475283" y="5276088"/>
            <a:ext cx="146304" cy="146304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6790943" y="5102352"/>
            <a:ext cx="4706111" cy="2087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 dirty="0" err="1">
                <a:solidFill>
                  <a:srgbClr val="EAF6FF"/>
                </a:solidFill>
                <a:latin typeface="Segoe UI Semibold"/>
              </a:rPr>
              <a:t>Масштабирование</a:t>
            </a:r>
            <a:endParaRPr sz="14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817991" y="5422678"/>
            <a:ext cx="4706111" cy="1640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 dirty="0" err="1">
                <a:solidFill>
                  <a:srgbClr val="AEC2D6"/>
                </a:solidFill>
                <a:latin typeface="Segoe UI"/>
              </a:rPr>
              <a:t>группы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экранов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ориентир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≥</a:t>
            </a:r>
            <a:r>
              <a:rPr lang="ru-RU" sz="1100" dirty="0">
                <a:solidFill>
                  <a:srgbClr val="AEC2D6"/>
                </a:solidFill>
                <a:latin typeface="Segoe UI"/>
              </a:rPr>
              <a:t>2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0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устройств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Rounded Rectangle 45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TextBox 46"/>
          <p:cNvSpPr txBox="1"/>
          <p:nvPr/>
        </p:nvSpPr>
        <p:spPr>
          <a:xfrm>
            <a:off x="1133856" y="6219239"/>
            <a:ext cx="10235183" cy="18024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200" b="1" dirty="0">
                <a:solidFill>
                  <a:srgbClr val="00E5FF"/>
                </a:solidFill>
                <a:latin typeface="Segoe UI Semibold"/>
              </a:rPr>
              <a:t>С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ервер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задаёт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расписание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и </a:t>
            </a:r>
            <a:r>
              <a:rPr lang="ru-RU" sz="1200" b="1" dirty="0">
                <a:solidFill>
                  <a:srgbClr val="00E5FF"/>
                </a:solidFill>
                <a:latin typeface="Segoe UI Semibold"/>
              </a:rPr>
              <a:t>план воспроизведения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,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клиент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проверяет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файлы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,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кэширует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их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и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продолжает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показ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автономно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00E5FF"/>
                </a:solidFill>
                <a:latin typeface="Segoe UI Semibold"/>
              </a:rPr>
              <a:t>АНАЛИТИЧЕСКИЙ РАЗДЕЛ · ИНСТРУМЕНТЫ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08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Выбор инструментов и кроссплатформенность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 dirty="0" err="1">
                <a:solidFill>
                  <a:srgbClr val="AEC2D6"/>
                </a:solidFill>
                <a:latin typeface="Segoe UI"/>
              </a:rPr>
              <a:t>Стек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выбран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под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реальные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ограничения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проекта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: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разные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устройства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воспроизведения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локальное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развёртывание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стабильная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работа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с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медиа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6928" y="2212848"/>
            <a:ext cx="548640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FFB84D"/>
                </a:solidFill>
                <a:latin typeface="Segoe UI Semibold"/>
              </a:rPr>
              <a:t>Клиент</a:t>
            </a:r>
            <a:r>
              <a:rPr sz="1000" b="0">
                <a:solidFill>
                  <a:srgbClr val="7188A0"/>
                </a:solidFill>
                <a:latin typeface="Segoe UI"/>
              </a:rPr>
              <a:t>  ·  единая кодовая база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66928" y="2542032"/>
            <a:ext cx="899769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566928" y="2542032"/>
            <a:ext cx="899769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EAF6FF"/>
                </a:solidFill>
                <a:latin typeface="Segoe UI"/>
              </a:rPr>
              <a:t>Flutter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613001" y="2542032"/>
            <a:ext cx="647395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613001" y="2542032"/>
            <a:ext cx="647395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EAF6FF"/>
                </a:solidFill>
                <a:latin typeface="Segoe UI"/>
              </a:rPr>
              <a:t>Dart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406700" y="2542032"/>
            <a:ext cx="1236268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406700" y="2542032"/>
            <a:ext cx="1236268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 dirty="0" err="1">
                <a:solidFill>
                  <a:srgbClr val="EAF6FF"/>
                </a:solidFill>
                <a:latin typeface="Segoe UI"/>
              </a:rPr>
              <a:t>GetX</a:t>
            </a:r>
            <a:r>
              <a:rPr sz="1050" b="0" dirty="0">
                <a:solidFill>
                  <a:srgbClr val="EAF6FF"/>
                </a:solidFill>
                <a:latin typeface="Segoe UI"/>
              </a:rPr>
              <a:t> (MVVM)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789273" y="2542032"/>
            <a:ext cx="1825142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3789273" y="2542032"/>
            <a:ext cx="1825142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EAF6FF"/>
                </a:solidFill>
                <a:latin typeface="Segoe UI"/>
              </a:rPr>
              <a:t>media_kit / libmpv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6928" y="3621024"/>
            <a:ext cx="548640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Сервер</a:t>
            </a:r>
            <a:r>
              <a:rPr sz="1000" b="0" dirty="0">
                <a:solidFill>
                  <a:srgbClr val="7188A0"/>
                </a:solidFill>
                <a:latin typeface="Segoe UI"/>
              </a:rPr>
              <a:t>  ·  </a:t>
            </a:r>
            <a:r>
              <a:rPr sz="1000" b="0" dirty="0" err="1">
                <a:solidFill>
                  <a:srgbClr val="7188A0"/>
                </a:solidFill>
                <a:latin typeface="Segoe UI"/>
              </a:rPr>
              <a:t>открытый</a:t>
            </a:r>
            <a:r>
              <a:rPr sz="1000" b="0" dirty="0">
                <a:solidFill>
                  <a:srgbClr val="7188A0"/>
                </a:solidFill>
                <a:latin typeface="Segoe UI"/>
              </a:rPr>
              <a:t> </a:t>
            </a:r>
            <a:r>
              <a:rPr sz="1000" b="0" dirty="0" err="1">
                <a:solidFill>
                  <a:srgbClr val="7188A0"/>
                </a:solidFill>
                <a:latin typeface="Segoe UI"/>
              </a:rPr>
              <a:t>саморазвёртываемый</a:t>
            </a:r>
            <a:r>
              <a:rPr sz="1000" b="0" dirty="0">
                <a:solidFill>
                  <a:srgbClr val="7188A0"/>
                </a:solidFill>
                <a:latin typeface="Segoe UI"/>
              </a:rPr>
              <a:t> </a:t>
            </a:r>
            <a:r>
              <a:rPr sz="1000" b="0" dirty="0" err="1">
                <a:solidFill>
                  <a:srgbClr val="7188A0"/>
                </a:solidFill>
                <a:latin typeface="Segoe UI"/>
              </a:rPr>
              <a:t>стек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66928" y="3950208"/>
            <a:ext cx="815644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566928" y="4063973"/>
            <a:ext cx="815644" cy="15651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 dirty="0">
                <a:solidFill>
                  <a:srgbClr val="EAF6FF"/>
                </a:solidFill>
                <a:latin typeface="Segoe UI"/>
              </a:rPr>
              <a:t>Python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1528876" y="3950208"/>
            <a:ext cx="899769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528876" y="3950208"/>
            <a:ext cx="899769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EAF6FF"/>
                </a:solidFill>
                <a:latin typeface="Segoe UI"/>
              </a:rPr>
              <a:t>FastAPI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2574950" y="3950208"/>
            <a:ext cx="1152144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2574950" y="3950208"/>
            <a:ext cx="1152144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EAF6FF"/>
                </a:solidFill>
                <a:latin typeface="Segoe UI"/>
              </a:rPr>
              <a:t>PostgreSQL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873398" y="3950208"/>
            <a:ext cx="1152144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3873398" y="3950208"/>
            <a:ext cx="1152144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 dirty="0">
                <a:solidFill>
                  <a:srgbClr val="EAF6FF"/>
                </a:solidFill>
                <a:latin typeface="Segoe UI"/>
              </a:rPr>
              <a:t>MinIO (S3)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171846" y="3950208"/>
            <a:ext cx="731520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5171846" y="3950208"/>
            <a:ext cx="731520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EAF6FF"/>
                </a:solidFill>
                <a:latin typeface="Segoe UI"/>
              </a:rPr>
              <a:t>Redis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66928" y="4480560"/>
            <a:ext cx="983894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566928" y="4480560"/>
            <a:ext cx="983894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EAF6FF"/>
                </a:solidFill>
                <a:latin typeface="Segoe UI"/>
              </a:rPr>
              <a:t>Keycloak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697126" y="4480560"/>
            <a:ext cx="815644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1697126" y="4480560"/>
            <a:ext cx="815644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 dirty="0">
                <a:solidFill>
                  <a:srgbClr val="EAF6FF"/>
                </a:solidFill>
                <a:latin typeface="Segoe UI"/>
              </a:rPr>
              <a:t>Docker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2659075" y="4480560"/>
            <a:ext cx="731520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2659075" y="4480560"/>
            <a:ext cx="731520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EAF6FF"/>
                </a:solidFill>
                <a:latin typeface="Segoe UI"/>
              </a:rPr>
              <a:t>Nginx</a:t>
            </a:r>
          </a:p>
        </p:txBody>
      </p:sp>
      <p:pic>
        <p:nvPicPr>
          <p:cNvPr id="39" name="Picture 38" descr="client_instal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2212848"/>
            <a:ext cx="5486400" cy="3153455"/>
          </a:xfrm>
          <a:prstGeom prst="rect">
            <a:avLst/>
          </a:prstGeom>
          <a:effectLst>
            <a:outerShdw blurRad="508000" dir="5400000" rotWithShape="0">
              <a:srgbClr val="FFB84D">
                <a:alpha val="24000"/>
              </a:srgbClr>
            </a:outerShdw>
          </a:effectLst>
        </p:spPr>
      </p:pic>
      <p:sp>
        <p:nvSpPr>
          <p:cNvPr id="40" name="TextBox 39"/>
          <p:cNvSpPr txBox="1"/>
          <p:nvPr/>
        </p:nvSpPr>
        <p:spPr>
          <a:xfrm>
            <a:off x="6400800" y="5321808"/>
            <a:ext cx="5486400" cy="1741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100" b="0" dirty="0" err="1">
                <a:solidFill>
                  <a:srgbClr val="AEC2D6"/>
                </a:solidFill>
                <a:latin typeface="Segoe UI"/>
              </a:rPr>
              <a:t>Один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установщик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клиента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—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для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Windows 10/11, Linux и Android / Android TV.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1133856" y="6131052"/>
            <a:ext cx="10235183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00E5FF"/>
                </a:solidFill>
                <a:latin typeface="Segoe UI Semibold"/>
              </a:rPr>
              <a:t>Почему Flutter:  </a:t>
            </a:r>
            <a:r>
              <a:rPr sz="1200" b="0">
                <a:solidFill>
                  <a:srgbClr val="AEC2D6"/>
                </a:solidFill>
                <a:latin typeface="Segoe UI"/>
              </a:rPr>
              <a:t>единая кодовая база и аппаратное декодирование видео — важно для слабых одноплатных устройств и панелей.</a:t>
            </a:r>
          </a:p>
        </p:txBody>
      </p:sp>
      <p:sp>
        <p:nvSpPr>
          <p:cNvPr id="48" name="Rounded Rectangle 22">
            <a:extLst>
              <a:ext uri="{FF2B5EF4-FFF2-40B4-BE49-F238E27FC236}">
                <a16:creationId xmlns:a16="http://schemas.microsoft.com/office/drawing/2014/main" id="{1E919CAE-60A1-4D98-85A3-8C2127846F70}"/>
              </a:ext>
            </a:extLst>
          </p:cNvPr>
          <p:cNvSpPr/>
          <p:nvPr/>
        </p:nvSpPr>
        <p:spPr>
          <a:xfrm>
            <a:off x="3567989" y="4486656"/>
            <a:ext cx="731520" cy="384048"/>
          </a:xfrm>
          <a:prstGeom prst="roundRect">
            <a:avLst>
              <a:gd name="adj" fmla="val 50000"/>
            </a:avLst>
          </a:prstGeom>
          <a:solidFill>
            <a:srgbClr val="11304A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4757F49-8EEC-443B-8881-2C0BEC628A48}"/>
              </a:ext>
            </a:extLst>
          </p:cNvPr>
          <p:cNvSpPr txBox="1"/>
          <p:nvPr/>
        </p:nvSpPr>
        <p:spPr>
          <a:xfrm>
            <a:off x="3567989" y="4600421"/>
            <a:ext cx="731520" cy="15651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en-US" sz="1050" dirty="0">
                <a:solidFill>
                  <a:srgbClr val="EAF6FF"/>
                </a:solidFill>
                <a:latin typeface="Segoe UI"/>
              </a:rPr>
              <a:t>Vue</a:t>
            </a:r>
            <a:endParaRPr sz="1050" b="0" dirty="0">
              <a:solidFill>
                <a:srgbClr val="EAF6FF"/>
              </a:solidFill>
              <a:latin typeface="Segoe U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00E5FF"/>
                </a:solidFill>
                <a:latin typeface="Segoe UI Semibold"/>
              </a:rPr>
              <a:t>АРХИТЕКТУРА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09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Архитектура решения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824228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 dirty="0" err="1">
                <a:solidFill>
                  <a:srgbClr val="AEC2D6"/>
                </a:solidFill>
                <a:latin typeface="Segoe UI"/>
              </a:rPr>
              <a:t>Архитектура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разделяет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интерфейс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оператора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серверную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логику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автономное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воспроизведение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на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устройствах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6928" y="2697480"/>
            <a:ext cx="1992172" cy="128016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713232" y="284378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7188A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31520" y="3008376"/>
            <a:ext cx="1681276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Оператор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520" y="3282696"/>
            <a:ext cx="1681276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управляет контентом</a:t>
            </a:r>
          </a:p>
        </p:txBody>
      </p:sp>
      <p:cxnSp>
        <p:nvCxnSpPr>
          <p:cNvPr id="15" name="Connector 14"/>
          <p:cNvCxnSpPr/>
          <p:nvPr/>
        </p:nvCxnSpPr>
        <p:spPr>
          <a:xfrm>
            <a:off x="2577388" y="3337560"/>
            <a:ext cx="237744" cy="0"/>
          </a:xfrm>
          <a:prstGeom prst="line">
            <a:avLst/>
          </a:prstGeom>
          <a:ln w="20320">
            <a:solidFill>
              <a:srgbClr val="7188A0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2833420" y="2697480"/>
            <a:ext cx="1992172" cy="128016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2979724" y="284378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2998012" y="3008376"/>
            <a:ext cx="1681276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Веб-панель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98012" y="3282696"/>
            <a:ext cx="1681276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экраны · контент · расписание</a:t>
            </a:r>
          </a:p>
        </p:txBody>
      </p:sp>
      <p:cxnSp>
        <p:nvCxnSpPr>
          <p:cNvPr id="20" name="Connector 19"/>
          <p:cNvCxnSpPr/>
          <p:nvPr/>
        </p:nvCxnSpPr>
        <p:spPr>
          <a:xfrm>
            <a:off x="4843881" y="3337560"/>
            <a:ext cx="237744" cy="0"/>
          </a:xfrm>
          <a:prstGeom prst="line">
            <a:avLst/>
          </a:prstGeom>
          <a:ln w="20320">
            <a:solidFill>
              <a:srgbClr val="00E5FF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Rounded Rectangle 20"/>
          <p:cNvSpPr/>
          <p:nvPr/>
        </p:nvSpPr>
        <p:spPr>
          <a:xfrm>
            <a:off x="5099913" y="2697480"/>
            <a:ext cx="1992172" cy="128016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ounded Rectangle 21"/>
          <p:cNvSpPr/>
          <p:nvPr/>
        </p:nvSpPr>
        <p:spPr>
          <a:xfrm>
            <a:off x="5246217" y="284378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2F80E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5264505" y="3008376"/>
            <a:ext cx="1681276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Backend API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264505" y="3282696"/>
            <a:ext cx="1681276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FastAPI · права · логика</a:t>
            </a:r>
          </a:p>
        </p:txBody>
      </p:sp>
      <p:cxnSp>
        <p:nvCxnSpPr>
          <p:cNvPr id="25" name="Connector 24"/>
          <p:cNvCxnSpPr/>
          <p:nvPr/>
        </p:nvCxnSpPr>
        <p:spPr>
          <a:xfrm>
            <a:off x="7110374" y="3337560"/>
            <a:ext cx="237744" cy="0"/>
          </a:xfrm>
          <a:prstGeom prst="line">
            <a:avLst/>
          </a:prstGeom>
          <a:ln w="20320">
            <a:solidFill>
              <a:srgbClr val="2F80ED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7366406" y="2697480"/>
            <a:ext cx="1992172" cy="128016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ounded Rectangle 26"/>
          <p:cNvSpPr/>
          <p:nvPr/>
        </p:nvSpPr>
        <p:spPr>
          <a:xfrm>
            <a:off x="7512710" y="284378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7530998" y="3008376"/>
            <a:ext cx="1681276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Manifest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530998" y="3282696"/>
            <a:ext cx="1681276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план показа для клиента</a:t>
            </a:r>
          </a:p>
        </p:txBody>
      </p:sp>
      <p:cxnSp>
        <p:nvCxnSpPr>
          <p:cNvPr id="30" name="Connector 29"/>
          <p:cNvCxnSpPr/>
          <p:nvPr/>
        </p:nvCxnSpPr>
        <p:spPr>
          <a:xfrm>
            <a:off x="9376866" y="3337560"/>
            <a:ext cx="237744" cy="0"/>
          </a:xfrm>
          <a:prstGeom prst="line">
            <a:avLst/>
          </a:prstGeom>
          <a:ln w="20320">
            <a:solidFill>
              <a:srgbClr val="2EF3B7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Rounded Rectangle 30"/>
          <p:cNvSpPr/>
          <p:nvPr/>
        </p:nvSpPr>
        <p:spPr>
          <a:xfrm>
            <a:off x="9632898" y="2697480"/>
            <a:ext cx="1992172" cy="128016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ounded Rectangle 31"/>
          <p:cNvSpPr/>
          <p:nvPr/>
        </p:nvSpPr>
        <p:spPr>
          <a:xfrm>
            <a:off x="9779202" y="284378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9797490" y="3008376"/>
            <a:ext cx="1681276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Клиент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797490" y="3282696"/>
            <a:ext cx="1681276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Flutter · кэш · экран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66928" y="4297680"/>
            <a:ext cx="11058143" cy="18633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 dirty="0" err="1">
                <a:solidFill>
                  <a:srgbClr val="00E5FF"/>
                </a:solidFill>
                <a:latin typeface="Segoe UI Semibold"/>
              </a:rPr>
              <a:t>Управляемый</a:t>
            </a:r>
            <a:r>
              <a:rPr sz="125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50" b="1" dirty="0" err="1">
                <a:solidFill>
                  <a:srgbClr val="00E5FF"/>
                </a:solidFill>
                <a:latin typeface="Segoe UI Semibold"/>
              </a:rPr>
              <a:t>цикл</a:t>
            </a:r>
            <a:r>
              <a:rPr sz="1250" b="1" dirty="0">
                <a:solidFill>
                  <a:srgbClr val="00E5FF"/>
                </a:solidFill>
                <a:latin typeface="Segoe UI Semibold"/>
              </a:rPr>
              <a:t>:  </a:t>
            </a:r>
            <a:r>
              <a:rPr sz="1250" b="1" dirty="0" err="1">
                <a:solidFill>
                  <a:srgbClr val="00E5FF"/>
                </a:solidFill>
                <a:latin typeface="Segoe UI Semibold"/>
              </a:rPr>
              <a:t>загрузка</a:t>
            </a:r>
            <a:r>
              <a:rPr sz="1250" b="1" dirty="0">
                <a:solidFill>
                  <a:srgbClr val="00E5FF"/>
                </a:solidFill>
                <a:latin typeface="Segoe UI Semibold"/>
              </a:rPr>
              <a:t> → </a:t>
            </a:r>
            <a:r>
              <a:rPr sz="1250" b="1" dirty="0" err="1">
                <a:solidFill>
                  <a:srgbClr val="00E5FF"/>
                </a:solidFill>
                <a:latin typeface="Segoe UI Semibold"/>
              </a:rPr>
              <a:t>расписание</a:t>
            </a:r>
            <a:r>
              <a:rPr sz="1250" b="1" dirty="0">
                <a:solidFill>
                  <a:srgbClr val="00E5FF"/>
                </a:solidFill>
                <a:latin typeface="Segoe UI Semibold"/>
              </a:rPr>
              <a:t> → </a:t>
            </a:r>
            <a:r>
              <a:rPr lang="ru-RU" sz="1250" b="1" dirty="0">
                <a:solidFill>
                  <a:srgbClr val="00E5FF"/>
                </a:solidFill>
                <a:latin typeface="Segoe UI Semibold"/>
              </a:rPr>
              <a:t>план</a:t>
            </a:r>
            <a:r>
              <a:rPr sz="1250" b="1" dirty="0">
                <a:solidFill>
                  <a:srgbClr val="00E5FF"/>
                </a:solidFill>
                <a:latin typeface="Segoe UI Semibold"/>
              </a:rPr>
              <a:t> → </a:t>
            </a:r>
            <a:r>
              <a:rPr sz="1250" b="1" dirty="0" err="1">
                <a:solidFill>
                  <a:srgbClr val="00E5FF"/>
                </a:solidFill>
                <a:latin typeface="Segoe UI Semibold"/>
              </a:rPr>
              <a:t>показ</a:t>
            </a:r>
            <a:endParaRPr sz="1250" b="1" dirty="0">
              <a:solidFill>
                <a:srgbClr val="00E5FF"/>
              </a:solidFill>
              <a:latin typeface="Segoe UI Semibold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66928" y="4736592"/>
            <a:ext cx="11058143" cy="42261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0" dirty="0" err="1">
                <a:solidFill>
                  <a:srgbClr val="AEC2D6"/>
                </a:solidFill>
                <a:latin typeface="Segoe UI"/>
              </a:rPr>
              <a:t>Архитектура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убирает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ручную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доставку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файлов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: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оператор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задаёт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правила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в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панели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сервер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формирует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lang="ru-RU" sz="1200" b="0" dirty="0">
                <a:solidFill>
                  <a:srgbClr val="AEC2D6"/>
                </a:solidFill>
                <a:latin typeface="Segoe UI"/>
              </a:rPr>
              <a:t>план показа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клиент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скачивает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медиа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показывает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их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по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расписанию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Rounded Rectangle 37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1133856" y="6219239"/>
            <a:ext cx="10235183" cy="18024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Разделение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ответственности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: 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панель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—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для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людей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сервер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— </a:t>
            </a:r>
            <a:r>
              <a:rPr lang="ru-RU" sz="1200" dirty="0">
                <a:solidFill>
                  <a:srgbClr val="AEC2D6"/>
                </a:solidFill>
                <a:latin typeface="Segoe UI"/>
              </a:rPr>
              <a:t>связующий </a:t>
            </a:r>
            <a:r>
              <a:rPr lang="ru-RU" sz="1200" b="0" dirty="0">
                <a:solidFill>
                  <a:srgbClr val="AEC2D6"/>
                </a:solidFill>
                <a:latin typeface="Segoe UI"/>
              </a:rPr>
              <a:t>компонент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клиент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—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автономный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исполнитель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00E5FF"/>
                </a:solidFill>
                <a:latin typeface="Segoe UI Semibold"/>
              </a:rPr>
              <a:t>КЛИЕНТСКАЯ ЧАСТЬ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10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Клиент: первичная настройка устройства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 dirty="0" err="1">
                <a:solidFill>
                  <a:srgbClr val="AEC2D6"/>
                </a:solidFill>
                <a:latin typeface="Segoe UI"/>
              </a:rPr>
              <a:t>После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регистрации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устройство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получает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собственный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профиль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и device-token,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поэтому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работает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независимо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от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учётной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записи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оператора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pic>
        <p:nvPicPr>
          <p:cNvPr id="11" name="Picture 10" descr="client_setu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5988" y="2084832"/>
            <a:ext cx="5959983" cy="3768226"/>
          </a:xfrm>
          <a:prstGeom prst="rect">
            <a:avLst/>
          </a:prstGeom>
          <a:effectLst>
            <a:outerShdw blurRad="508000" dir="5400000" rotWithShape="0">
              <a:srgbClr val="00E5FF">
                <a:alpha val="24000"/>
              </a:srgbClr>
            </a:outerShdw>
          </a:effectLst>
        </p:spPr>
      </p:pic>
      <p:sp>
        <p:nvSpPr>
          <p:cNvPr id="12" name="Oval 11"/>
          <p:cNvSpPr/>
          <p:nvPr/>
        </p:nvSpPr>
        <p:spPr>
          <a:xfrm>
            <a:off x="566928" y="2532888"/>
            <a:ext cx="365760" cy="365760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>
                <a:solidFill>
                  <a:srgbClr val="04121C"/>
                </a:solidFill>
                <a:latin typeface="Segoe UI Semibold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78992" y="2514600"/>
            <a:ext cx="475488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Адрес сервера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78992" y="2788920"/>
            <a:ext cx="475488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куда подключается плеер</a:t>
            </a:r>
          </a:p>
        </p:txBody>
      </p:sp>
      <p:sp>
        <p:nvSpPr>
          <p:cNvPr id="15" name="Oval 14"/>
          <p:cNvSpPr/>
          <p:nvPr/>
        </p:nvSpPr>
        <p:spPr>
          <a:xfrm>
            <a:off x="566928" y="3282695"/>
            <a:ext cx="365760" cy="365760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>
                <a:solidFill>
                  <a:srgbClr val="04121C"/>
                </a:solidFill>
                <a:latin typeface="Segoe UI Semibold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78992" y="3264407"/>
            <a:ext cx="475488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Целевой экран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78992" y="3538727"/>
            <a:ext cx="475488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выбор дисплея и ориентации вывода</a:t>
            </a:r>
          </a:p>
        </p:txBody>
      </p:sp>
      <p:sp>
        <p:nvSpPr>
          <p:cNvPr id="18" name="Oval 17"/>
          <p:cNvSpPr/>
          <p:nvPr/>
        </p:nvSpPr>
        <p:spPr>
          <a:xfrm>
            <a:off x="566928" y="4032503"/>
            <a:ext cx="365760" cy="365760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>
                <a:solidFill>
                  <a:srgbClr val="04121C"/>
                </a:solidFill>
                <a:latin typeface="Segoe UI Semibold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8992" y="4014216"/>
            <a:ext cx="475488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Заявка на регистрацию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78992" y="4288536"/>
            <a:ext cx="475488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оператор подтверждает устройство в панели</a:t>
            </a:r>
          </a:p>
        </p:txBody>
      </p:sp>
      <p:sp>
        <p:nvSpPr>
          <p:cNvPr id="21" name="Oval 20"/>
          <p:cNvSpPr/>
          <p:nvPr/>
        </p:nvSpPr>
        <p:spPr>
          <a:xfrm>
            <a:off x="566928" y="4782312"/>
            <a:ext cx="365760" cy="365760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>
                <a:solidFill>
                  <a:srgbClr val="04121C"/>
                </a:solidFill>
                <a:latin typeface="Segoe UI Semibold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78992" y="4764024"/>
            <a:ext cx="475488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Сервисный PIN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78992" y="5038344"/>
            <a:ext cx="475488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защита локальных настроек устройства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133856" y="6219239"/>
            <a:ext cx="10235183" cy="18024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Безопасность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: 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устройство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работает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по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отдельному</a:t>
            </a:r>
            <a:r>
              <a:rPr lang="ru-RU" sz="1200" dirty="0">
                <a:solidFill>
                  <a:srgbClr val="AEC2D6"/>
                </a:solidFill>
                <a:latin typeface="Segoe UI"/>
              </a:rPr>
              <a:t> токену, и только после подтверждения заявки.</a:t>
            </a:r>
            <a:endParaRPr sz="1200" b="0" dirty="0">
              <a:solidFill>
                <a:srgbClr val="AEC2D6"/>
              </a:solidFill>
              <a:latin typeface="Segoe U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00E5FF"/>
                </a:solidFill>
                <a:latin typeface="Segoe UI Semibold"/>
              </a:rPr>
              <a:t>КЛИЕНТСКАЯ ЧАСТЬ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11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Клиент: автономный показ при сбое связи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22961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 dirty="0" err="1">
                <a:solidFill>
                  <a:srgbClr val="AEC2D6"/>
                </a:solidFill>
                <a:latin typeface="Segoe UI"/>
              </a:rPr>
              <a:t>Клиент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хранит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последнюю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рабочую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версию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manifest и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медиафайлы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: </a:t>
            </a:r>
            <a:r>
              <a:rPr lang="ru-RU" sz="1450" b="0" dirty="0">
                <a:solidFill>
                  <a:srgbClr val="AEC2D6"/>
                </a:solidFill>
                <a:latin typeface="Segoe UI"/>
              </a:rPr>
              <a:t>заложенный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автономный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показ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—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не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менее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48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часов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pic>
        <p:nvPicPr>
          <p:cNvPr id="11" name="Picture 10" descr="client_playlis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6583" y="2026803"/>
            <a:ext cx="5577840" cy="3526614"/>
          </a:xfrm>
          <a:prstGeom prst="rect">
            <a:avLst/>
          </a:prstGeom>
          <a:effectLst>
            <a:outerShdw blurRad="508000" dir="5400000" rotWithShape="0">
              <a:srgbClr val="2EF3B7">
                <a:alpha val="24000"/>
              </a:srgbClr>
            </a:outerShdw>
          </a:effectLst>
        </p:spPr>
      </p:pic>
      <p:sp>
        <p:nvSpPr>
          <p:cNvPr id="12" name="Oval 11"/>
          <p:cNvSpPr/>
          <p:nvPr/>
        </p:nvSpPr>
        <p:spPr>
          <a:xfrm>
            <a:off x="612648" y="2249424"/>
            <a:ext cx="146304" cy="146304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32688" y="2218944"/>
            <a:ext cx="484632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>
                <a:solidFill>
                  <a:srgbClr val="EAF6FF"/>
                </a:solidFill>
                <a:latin typeface="Segoe UI Semibold"/>
              </a:rPr>
              <a:t>1. </a:t>
            </a:r>
            <a:r>
              <a:rPr sz="1200" b="1" dirty="0" err="1">
                <a:solidFill>
                  <a:srgbClr val="EAF6FF"/>
                </a:solidFill>
                <a:latin typeface="Segoe UI Semibold"/>
              </a:rPr>
              <a:t>Получить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 — manifest и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его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версию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12648" y="2706624"/>
            <a:ext cx="146304" cy="146304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32688" y="2676144"/>
            <a:ext cx="4846320" cy="1788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>
                <a:solidFill>
                  <a:srgbClr val="EAF6FF"/>
                </a:solidFill>
                <a:latin typeface="Segoe UI Semibold"/>
              </a:rPr>
              <a:t>2. </a:t>
            </a:r>
            <a:r>
              <a:rPr sz="1200" b="1" dirty="0" err="1">
                <a:solidFill>
                  <a:srgbClr val="EAF6FF"/>
                </a:solidFill>
                <a:latin typeface="Segoe UI Semibold"/>
              </a:rPr>
              <a:t>Проверить</a:t>
            </a:r>
            <a:r>
              <a:rPr sz="1200" b="1" dirty="0">
                <a:solidFill>
                  <a:srgbClr val="EAF6FF"/>
                </a:solidFill>
                <a:latin typeface="Segoe UI Semibold"/>
              </a:rPr>
              <a:t>  </a:t>
            </a:r>
            <a:r>
              <a:rPr lang="ru-RU" sz="1200" dirty="0">
                <a:solidFill>
                  <a:srgbClr val="AEC2D6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— кэш и </a:t>
            </a:r>
            <a:r>
              <a:rPr lang="en-US" sz="1200" dirty="0">
                <a:solidFill>
                  <a:srgbClr val="AEC2D6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SHA-256 </a:t>
            </a:r>
            <a:r>
              <a:rPr lang="ru-RU" sz="1200" dirty="0">
                <a:solidFill>
                  <a:srgbClr val="AEC2D6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файлов</a:t>
            </a:r>
            <a:endParaRPr sz="1100" dirty="0">
              <a:solidFill>
                <a:srgbClr val="AEC2D6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12648" y="3163824"/>
            <a:ext cx="146304" cy="146304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32688" y="3133344"/>
            <a:ext cx="484632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>
                <a:solidFill>
                  <a:srgbClr val="EAF6FF"/>
                </a:solidFill>
                <a:latin typeface="Segoe UI Semibold"/>
              </a:rPr>
              <a:t>3. </a:t>
            </a:r>
            <a:r>
              <a:rPr sz="1200" b="1" dirty="0" err="1">
                <a:solidFill>
                  <a:srgbClr val="EAF6FF"/>
                </a:solidFill>
                <a:latin typeface="Segoe UI Semibold"/>
              </a:rPr>
              <a:t>Скачать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 —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недостающие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медиа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12648" y="3621023"/>
            <a:ext cx="146304" cy="146304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932688" y="3590544"/>
            <a:ext cx="484632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>
                <a:solidFill>
                  <a:srgbClr val="EAF6FF"/>
                </a:solidFill>
                <a:latin typeface="Segoe UI Semibold"/>
              </a:rPr>
              <a:t>4. </a:t>
            </a:r>
            <a:r>
              <a:rPr sz="1200" b="1" dirty="0" err="1">
                <a:solidFill>
                  <a:srgbClr val="EAF6FF"/>
                </a:solidFill>
                <a:latin typeface="Segoe UI Semibold"/>
              </a:rPr>
              <a:t>Показать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 —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контент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по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расписанию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12648" y="4078223"/>
            <a:ext cx="146304" cy="146304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32688" y="4047744"/>
            <a:ext cx="484632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>
                <a:solidFill>
                  <a:srgbClr val="EAF6FF"/>
                </a:solidFill>
                <a:latin typeface="Segoe UI Semibold"/>
              </a:rPr>
              <a:t>5. </a:t>
            </a:r>
            <a:r>
              <a:rPr sz="1200" b="1" dirty="0" err="1">
                <a:solidFill>
                  <a:srgbClr val="EAF6FF"/>
                </a:solidFill>
                <a:latin typeface="Segoe UI Semibold"/>
              </a:rPr>
              <a:t>Обновить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 —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после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восстановления</a:t>
            </a:r>
            <a:r>
              <a:rPr sz="11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100" b="0" dirty="0" err="1">
                <a:solidFill>
                  <a:srgbClr val="AEC2D6"/>
                </a:solidFill>
                <a:latin typeface="Segoe UI"/>
              </a:rPr>
              <a:t>связи</a:t>
            </a:r>
            <a:endParaRPr sz="11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66928" y="4626864"/>
            <a:ext cx="5212080" cy="841248"/>
          </a:xfrm>
          <a:prstGeom prst="roundRect">
            <a:avLst>
              <a:gd name="adj" fmla="val 12000"/>
            </a:avLst>
          </a:prstGeom>
          <a:solidFill>
            <a:srgbClr val="0B2233"/>
          </a:solidFill>
          <a:ln w="1270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768096" y="4736592"/>
            <a:ext cx="48463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FFB84D"/>
                </a:solidFill>
                <a:latin typeface="Segoe UI Semibold"/>
              </a:rPr>
              <a:t>Встроенный офлайн-режим (аварийный)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68096" y="5010912"/>
            <a:ext cx="484632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переключатель на устройстве: показ локального плейлиста при недоступности сервера.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ounded Rectangle 25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1133856" y="6131052"/>
            <a:ext cx="10235183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Результат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: 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при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сбое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сети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показ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продолжается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из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кэша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≥48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часов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;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после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восстановления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связи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клиент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сверяет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версию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manifest и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догружает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изменения</a:t>
            </a:r>
            <a:r>
              <a:rPr sz="1200" b="1" dirty="0">
                <a:solidFill>
                  <a:srgbClr val="00E5FF"/>
                </a:solidFill>
                <a:latin typeface="Segoe UI Semibold"/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cxnSp>
        <p:nvCxnSpPr>
          <p:cNvPr id="50" name="Connector 33">
            <a:extLst>
              <a:ext uri="{FF2B5EF4-FFF2-40B4-BE49-F238E27FC236}">
                <a16:creationId xmlns:a16="http://schemas.microsoft.com/office/drawing/2014/main" id="{3AC388B9-D88F-4263-80F4-793093590C3F}"/>
              </a:ext>
            </a:extLst>
          </p:cNvPr>
          <p:cNvCxnSpPr>
            <a:cxnSpLocks/>
            <a:stCxn id="30" idx="0"/>
            <a:endCxn id="21" idx="0"/>
          </p:cNvCxnSpPr>
          <p:nvPr/>
        </p:nvCxnSpPr>
        <p:spPr>
          <a:xfrm flipV="1">
            <a:off x="1846326" y="2754884"/>
            <a:ext cx="4261866" cy="2551684"/>
          </a:xfrm>
          <a:prstGeom prst="line">
            <a:avLst/>
          </a:prstGeom>
          <a:ln w="15240">
            <a:solidFill>
              <a:srgbClr val="A87CF7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Connector 33"/>
          <p:cNvCxnSpPr>
            <a:cxnSpLocks/>
            <a:stCxn id="30" idx="0"/>
            <a:endCxn id="28" idx="0"/>
          </p:cNvCxnSpPr>
          <p:nvPr/>
        </p:nvCxnSpPr>
        <p:spPr>
          <a:xfrm flipV="1">
            <a:off x="1846326" y="4355084"/>
            <a:ext cx="4261866" cy="951484"/>
          </a:xfrm>
          <a:prstGeom prst="line">
            <a:avLst/>
          </a:prstGeom>
          <a:ln w="15240">
            <a:solidFill>
              <a:srgbClr val="A87CF7"/>
            </a:solidFill>
            <a:prstDash val="dash"/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Connector 38"/>
          <p:cNvCxnSpPr>
            <a:cxnSpLocks/>
            <a:stCxn id="35" idx="0"/>
            <a:endCxn id="28" idx="0"/>
          </p:cNvCxnSpPr>
          <p:nvPr/>
        </p:nvCxnSpPr>
        <p:spPr>
          <a:xfrm flipV="1">
            <a:off x="4679441" y="4355084"/>
            <a:ext cx="1428751" cy="951484"/>
          </a:xfrm>
          <a:prstGeom prst="line">
            <a:avLst/>
          </a:prstGeom>
          <a:ln w="15240">
            <a:solidFill>
              <a:srgbClr val="2F80ED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Connector 43"/>
          <p:cNvCxnSpPr>
            <a:cxnSpLocks/>
            <a:stCxn id="40" idx="0"/>
            <a:endCxn id="28" idx="0"/>
          </p:cNvCxnSpPr>
          <p:nvPr/>
        </p:nvCxnSpPr>
        <p:spPr>
          <a:xfrm flipH="1" flipV="1">
            <a:off x="6108192" y="4355084"/>
            <a:ext cx="1404365" cy="951484"/>
          </a:xfrm>
          <a:prstGeom prst="line">
            <a:avLst/>
          </a:prstGeom>
          <a:ln w="15240">
            <a:solidFill>
              <a:srgbClr val="FFB84D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Connector 48"/>
          <p:cNvCxnSpPr>
            <a:cxnSpLocks/>
            <a:stCxn id="45" idx="0"/>
            <a:endCxn id="28" idx="0"/>
          </p:cNvCxnSpPr>
          <p:nvPr/>
        </p:nvCxnSpPr>
        <p:spPr>
          <a:xfrm flipH="1" flipV="1">
            <a:off x="6108192" y="4355084"/>
            <a:ext cx="4237481" cy="951484"/>
          </a:xfrm>
          <a:prstGeom prst="line">
            <a:avLst/>
          </a:prstGeom>
          <a:ln w="15240">
            <a:solidFill>
              <a:srgbClr val="FF6B6B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Connector 28"/>
          <p:cNvCxnSpPr>
            <a:cxnSpLocks/>
          </p:cNvCxnSpPr>
          <p:nvPr/>
        </p:nvCxnSpPr>
        <p:spPr>
          <a:xfrm>
            <a:off x="6096000" y="2901188"/>
            <a:ext cx="3048" cy="1356360"/>
          </a:xfrm>
          <a:prstGeom prst="line">
            <a:avLst/>
          </a:prstGeom>
          <a:ln w="20320">
            <a:solidFill>
              <a:srgbClr val="2F80ED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Connector 23"/>
          <p:cNvCxnSpPr>
            <a:cxnSpLocks/>
          </p:cNvCxnSpPr>
          <p:nvPr/>
        </p:nvCxnSpPr>
        <p:spPr>
          <a:xfrm flipH="1">
            <a:off x="6172200" y="2901188"/>
            <a:ext cx="2709672" cy="0"/>
          </a:xfrm>
          <a:prstGeom prst="line">
            <a:avLst/>
          </a:prstGeom>
          <a:ln w="20320">
            <a:solidFill>
              <a:srgbClr val="FFB84D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Connector 22"/>
          <p:cNvCxnSpPr>
            <a:cxnSpLocks/>
          </p:cNvCxnSpPr>
          <p:nvPr/>
        </p:nvCxnSpPr>
        <p:spPr>
          <a:xfrm>
            <a:off x="3310128" y="2901188"/>
            <a:ext cx="2785872" cy="0"/>
          </a:xfrm>
          <a:prstGeom prst="line">
            <a:avLst/>
          </a:prstGeom>
          <a:ln w="20320">
            <a:solidFill>
              <a:srgbClr val="00E5FF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2EF3B7"/>
                </a:solidFill>
                <a:latin typeface="Segoe UI Semibold"/>
              </a:rPr>
              <a:t>СЕРВЕРНАЯ ЧАСТЬ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12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Серверная топология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>
                <a:solidFill>
                  <a:srgbClr val="AEC2D6"/>
                </a:solidFill>
                <a:latin typeface="Segoe UI"/>
              </a:rPr>
              <a:t>Оператор работает с веб-панелью, а плееры получают manifest и медиа через отдельный device API. Серверный контур разворачивается через Docker Compose.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6928" y="2443988"/>
            <a:ext cx="2743200" cy="9144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713232" y="2590292"/>
            <a:ext cx="237744" cy="82296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31520" y="2754884"/>
            <a:ext cx="2432304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Оператор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520" y="3029203"/>
            <a:ext cx="2432304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браузер · веб-панель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881871" y="2443988"/>
            <a:ext cx="2743200" cy="9144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9028175" y="2590292"/>
            <a:ext cx="237744" cy="82296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046463" y="2754884"/>
            <a:ext cx="2432304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Плееры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046463" y="3029203"/>
            <a:ext cx="2432304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manifest · media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727448" y="2443988"/>
            <a:ext cx="2743200" cy="9144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ounded Rectangle 19"/>
          <p:cNvSpPr/>
          <p:nvPr/>
        </p:nvSpPr>
        <p:spPr>
          <a:xfrm>
            <a:off x="4873752" y="2590292"/>
            <a:ext cx="237744" cy="82296"/>
          </a:xfrm>
          <a:prstGeom prst="roundRect">
            <a:avLst>
              <a:gd name="adj" fmla="val 50000"/>
            </a:avLst>
          </a:prstGeom>
          <a:solidFill>
            <a:srgbClr val="2F80E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892040" y="2754884"/>
            <a:ext cx="2432304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 dirty="0">
                <a:solidFill>
                  <a:srgbClr val="EAF6FF"/>
                </a:solidFill>
                <a:latin typeface="Segoe UI Semibold"/>
              </a:rPr>
              <a:t>Nginx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892040" y="3029203"/>
            <a:ext cx="2432304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frontend · reverse proxy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727448" y="3769868"/>
            <a:ext cx="2743200" cy="9144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ounded Rectangle 25"/>
          <p:cNvSpPr/>
          <p:nvPr/>
        </p:nvSpPr>
        <p:spPr>
          <a:xfrm>
            <a:off x="4873752" y="3916172"/>
            <a:ext cx="237744" cy="82296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892040" y="4080764"/>
            <a:ext cx="2432304" cy="1923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 dirty="0">
                <a:solidFill>
                  <a:srgbClr val="EAF6FF"/>
                </a:solidFill>
                <a:latin typeface="Segoe UI Semibold"/>
              </a:rPr>
              <a:t>Backend API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892040" y="4355084"/>
            <a:ext cx="2432304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 dirty="0">
                <a:solidFill>
                  <a:srgbClr val="AEC2D6"/>
                </a:solidFill>
                <a:latin typeface="Segoe UI"/>
              </a:rPr>
              <a:t>FastAPI · REST ·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логика</a:t>
            </a:r>
            <a:endParaRPr sz="105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66928" y="5306568"/>
            <a:ext cx="2558795" cy="9144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713232" y="5452872"/>
            <a:ext cx="237744" cy="82296"/>
          </a:xfrm>
          <a:prstGeom prst="roundRect">
            <a:avLst>
              <a:gd name="adj" fmla="val 50000"/>
            </a:avLst>
          </a:prstGeom>
          <a:solidFill>
            <a:srgbClr val="A87C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731520" y="5617464"/>
            <a:ext cx="2247899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EAF6FF"/>
                </a:solidFill>
                <a:latin typeface="Segoe UI Semibold"/>
              </a:rPr>
              <a:t>Keycloak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31520" y="5891783"/>
            <a:ext cx="2247899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>
                <a:solidFill>
                  <a:srgbClr val="AEC2D6"/>
                </a:solidFill>
                <a:latin typeface="Segoe UI"/>
              </a:rPr>
              <a:t>OpenID · auth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3400043" y="5306568"/>
            <a:ext cx="2558795" cy="9144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ounded Rectangle 35"/>
          <p:cNvSpPr/>
          <p:nvPr/>
        </p:nvSpPr>
        <p:spPr>
          <a:xfrm>
            <a:off x="3546347" y="5452872"/>
            <a:ext cx="237744" cy="82296"/>
          </a:xfrm>
          <a:prstGeom prst="roundRect">
            <a:avLst>
              <a:gd name="adj" fmla="val 50000"/>
            </a:avLst>
          </a:prstGeom>
          <a:solidFill>
            <a:srgbClr val="2F80E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3564635" y="5617464"/>
            <a:ext cx="2247899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EAF6FF"/>
                </a:solidFill>
                <a:latin typeface="Segoe UI Semibold"/>
              </a:rPr>
              <a:t>PostgreSQL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564635" y="5891783"/>
            <a:ext cx="2247899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>
                <a:solidFill>
                  <a:srgbClr val="AEC2D6"/>
                </a:solidFill>
                <a:latin typeface="Segoe UI"/>
              </a:rPr>
              <a:t>данные · сущности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6233159" y="5306568"/>
            <a:ext cx="2558795" cy="9144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Rounded Rectangle 40"/>
          <p:cNvSpPr/>
          <p:nvPr/>
        </p:nvSpPr>
        <p:spPr>
          <a:xfrm>
            <a:off x="6379463" y="5452872"/>
            <a:ext cx="237744" cy="82296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6397751" y="5617464"/>
            <a:ext cx="2247899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EAF6FF"/>
                </a:solidFill>
                <a:latin typeface="Segoe UI Semibold"/>
              </a:rPr>
              <a:t>MinIO (S3)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397751" y="5891783"/>
            <a:ext cx="2247899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>
                <a:solidFill>
                  <a:srgbClr val="AEC2D6"/>
                </a:solidFill>
                <a:latin typeface="Segoe UI"/>
              </a:rPr>
              <a:t>медиафайлы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9066275" y="5306568"/>
            <a:ext cx="2558795" cy="91440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46" name="Rounded Rectangle 45"/>
          <p:cNvSpPr/>
          <p:nvPr/>
        </p:nvSpPr>
        <p:spPr>
          <a:xfrm>
            <a:off x="9212579" y="5452872"/>
            <a:ext cx="237744" cy="82296"/>
          </a:xfrm>
          <a:prstGeom prst="roundRect">
            <a:avLst>
              <a:gd name="adj" fmla="val 50000"/>
            </a:avLst>
          </a:prstGeom>
          <a:solidFill>
            <a:srgbClr val="FF6B6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TextBox 46"/>
          <p:cNvSpPr txBox="1"/>
          <p:nvPr/>
        </p:nvSpPr>
        <p:spPr>
          <a:xfrm>
            <a:off x="9230867" y="5617464"/>
            <a:ext cx="2247899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EAF6FF"/>
                </a:solidFill>
                <a:latin typeface="Segoe UI Semibold"/>
              </a:rPr>
              <a:t>Redis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30867" y="5891783"/>
            <a:ext cx="2247899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>
                <a:solidFill>
                  <a:srgbClr val="AEC2D6"/>
                </a:solidFill>
                <a:latin typeface="Segoe UI"/>
              </a:rPr>
              <a:t>сессии · кэш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2EF3B7"/>
                </a:solidFill>
                <a:latin typeface="Segoe UI Semibold"/>
              </a:rPr>
              <a:t>СЕРВЕРНАЯ ЧАСТЬ · МОДЕЛЬ ДАННЫХ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13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Основные сущности модели данных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>
                <a:solidFill>
                  <a:srgbClr val="AEC2D6"/>
                </a:solidFill>
                <a:latin typeface="Segoe UI"/>
              </a:rPr>
              <a:t>Модель данных отражает основные объекты системы: кто управляет, где показывается контент, что показывается и по какому расписанию.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6928" y="2715768"/>
            <a:ext cx="2558795" cy="109728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731520" y="2880360"/>
            <a:ext cx="237744" cy="82296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49808" y="3044952"/>
            <a:ext cx="2229611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1">
                <a:solidFill>
                  <a:srgbClr val="EAF6FF"/>
                </a:solidFill>
                <a:latin typeface="Segoe UI Semibold"/>
              </a:rPr>
              <a:t>User / Role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9808" y="3374136"/>
            <a:ext cx="2229611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кто управляет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400043" y="2715768"/>
            <a:ext cx="2558795" cy="109728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3564635" y="2880360"/>
            <a:ext cx="237744" cy="82296"/>
          </a:xfrm>
          <a:prstGeom prst="roundRect">
            <a:avLst>
              <a:gd name="adj" fmla="val 50000"/>
            </a:avLst>
          </a:prstGeom>
          <a:solidFill>
            <a:srgbClr val="2F80E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3582923" y="3044952"/>
            <a:ext cx="2229611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1">
                <a:solidFill>
                  <a:srgbClr val="EAF6FF"/>
                </a:solidFill>
                <a:latin typeface="Segoe UI Semibold"/>
              </a:rPr>
              <a:t>Screen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82923" y="3374136"/>
            <a:ext cx="2229611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конкретный экран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33159" y="2715768"/>
            <a:ext cx="2558795" cy="109728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ounded Rectangle 19"/>
          <p:cNvSpPr/>
          <p:nvPr/>
        </p:nvSpPr>
        <p:spPr>
          <a:xfrm>
            <a:off x="6397751" y="2880360"/>
            <a:ext cx="237744" cy="82296"/>
          </a:xfrm>
          <a:prstGeom prst="roundRect">
            <a:avLst>
              <a:gd name="adj" fmla="val 50000"/>
            </a:avLst>
          </a:prstGeom>
          <a:solidFill>
            <a:srgbClr val="A87C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416039" y="3044952"/>
            <a:ext cx="2229611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1">
                <a:solidFill>
                  <a:srgbClr val="EAF6FF"/>
                </a:solidFill>
                <a:latin typeface="Segoe UI Semibold"/>
              </a:rPr>
              <a:t>Group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16039" y="3374136"/>
            <a:ext cx="2229611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набор экранов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066275" y="2715768"/>
            <a:ext cx="2558795" cy="109728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ounded Rectangle 23"/>
          <p:cNvSpPr/>
          <p:nvPr/>
        </p:nvSpPr>
        <p:spPr>
          <a:xfrm>
            <a:off x="9230867" y="2880360"/>
            <a:ext cx="237744" cy="82296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9249155" y="3044952"/>
            <a:ext cx="2229611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1">
                <a:solidFill>
                  <a:srgbClr val="EAF6FF"/>
                </a:solidFill>
                <a:latin typeface="Segoe UI Semibold"/>
              </a:rPr>
              <a:t>Media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249155" y="3374136"/>
            <a:ext cx="2229611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файл и метаданные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1983485" y="3995928"/>
            <a:ext cx="2558795" cy="109728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ounded Rectangle 27"/>
          <p:cNvSpPr/>
          <p:nvPr/>
        </p:nvSpPr>
        <p:spPr>
          <a:xfrm>
            <a:off x="2148077" y="4160520"/>
            <a:ext cx="237744" cy="82296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2166365" y="4325112"/>
            <a:ext cx="2229611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1">
                <a:solidFill>
                  <a:srgbClr val="EAF6FF"/>
                </a:solidFill>
                <a:latin typeface="Segoe UI Semibold"/>
              </a:rPr>
              <a:t>Playlist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166365" y="4654296"/>
            <a:ext cx="2229611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порядок медиа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816601" y="3995928"/>
            <a:ext cx="2558795" cy="109728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ounded Rectangle 31"/>
          <p:cNvSpPr/>
          <p:nvPr/>
        </p:nvSpPr>
        <p:spPr>
          <a:xfrm>
            <a:off x="4981193" y="4160520"/>
            <a:ext cx="237744" cy="82296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4999481" y="4325112"/>
            <a:ext cx="2229611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1">
                <a:solidFill>
                  <a:srgbClr val="EAF6FF"/>
                </a:solidFill>
                <a:latin typeface="Segoe UI Semibold"/>
              </a:rPr>
              <a:t>Schedule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999481" y="4654296"/>
            <a:ext cx="2229611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когда показывать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649717" y="3995928"/>
            <a:ext cx="2558795" cy="109728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ounded Rectangle 35"/>
          <p:cNvSpPr/>
          <p:nvPr/>
        </p:nvSpPr>
        <p:spPr>
          <a:xfrm>
            <a:off x="7814309" y="4160520"/>
            <a:ext cx="237744" cy="82296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7832597" y="4325112"/>
            <a:ext cx="2229611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300" b="1">
                <a:solidFill>
                  <a:srgbClr val="EAF6FF"/>
                </a:solidFill>
                <a:latin typeface="Segoe UI Semibold"/>
              </a:rPr>
              <a:t>Manifest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832597" y="4654296"/>
            <a:ext cx="2229611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что получает клиент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ounded Rectangle 39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1133856" y="6219239"/>
            <a:ext cx="10235183" cy="18024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Остальные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таблицы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lang="ru-RU" sz="1200" b="1" dirty="0">
                <a:solidFill>
                  <a:srgbClr val="2EF3B7"/>
                </a:solidFill>
                <a:latin typeface="Segoe UI Semibold"/>
              </a:rPr>
              <a:t>–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служебные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: 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аудит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заявки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регистрации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системные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настройки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индексы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поддерживают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эту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модель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2EF3B7"/>
                </a:solidFill>
                <a:latin typeface="Segoe UI Semibold"/>
              </a:rPr>
              <a:t>СЕРВЕРНАЯ ЧАСТЬ · API И БЕЗОПАСНОСТЬ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14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API и безопасность: три контура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>
                <a:solidFill>
                  <a:srgbClr val="AEC2D6"/>
                </a:solidFill>
                <a:latin typeface="Segoe UI"/>
              </a:rPr>
              <a:t>API разделено на контуры, чтобы оператор, администратор и устройство имели только необходимые права доступа.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6928" y="2286000"/>
            <a:ext cx="6400800" cy="969264"/>
          </a:xfrm>
          <a:prstGeom prst="roundRect">
            <a:avLst>
              <a:gd name="adj" fmla="val 10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713232" y="2432304"/>
            <a:ext cx="91440" cy="676656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32688" y="2414016"/>
            <a:ext cx="585216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Пользовательский контур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32688" y="2697480"/>
            <a:ext cx="585216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экраны, контент, плейлисты и расписание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2688" y="2962656"/>
            <a:ext cx="585216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 err="1">
                <a:solidFill>
                  <a:srgbClr val="00E5FF"/>
                </a:solidFill>
                <a:latin typeface="Segoe UI"/>
              </a:rPr>
              <a:t>вход</a:t>
            </a:r>
            <a:r>
              <a:rPr sz="1000" b="0" dirty="0">
                <a:solidFill>
                  <a:srgbClr val="00E5FF"/>
                </a:solidFill>
                <a:latin typeface="Segoe UI"/>
              </a:rPr>
              <a:t> </a:t>
            </a:r>
            <a:r>
              <a:rPr sz="1000" b="0" dirty="0" err="1">
                <a:solidFill>
                  <a:srgbClr val="00E5FF"/>
                </a:solidFill>
                <a:latin typeface="Segoe UI"/>
              </a:rPr>
              <a:t>через</a:t>
            </a:r>
            <a:r>
              <a:rPr sz="1000" b="0" dirty="0">
                <a:solidFill>
                  <a:srgbClr val="00E5FF"/>
                </a:solidFill>
                <a:latin typeface="Segoe UI"/>
              </a:rPr>
              <a:t> Keycloak · HttpOnly-</a:t>
            </a:r>
            <a:r>
              <a:rPr sz="1000" b="0" dirty="0" err="1">
                <a:solidFill>
                  <a:srgbClr val="00E5FF"/>
                </a:solidFill>
                <a:latin typeface="Segoe UI"/>
              </a:rPr>
              <a:t>сессия</a:t>
            </a:r>
            <a:endParaRPr sz="1000" b="0" dirty="0">
              <a:solidFill>
                <a:srgbClr val="00E5FF"/>
              </a:solidFill>
              <a:latin typeface="Segoe UI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66928" y="3364991"/>
            <a:ext cx="6400800" cy="969264"/>
          </a:xfrm>
          <a:prstGeom prst="roundRect">
            <a:avLst>
              <a:gd name="adj" fmla="val 10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713232" y="3511296"/>
            <a:ext cx="91440" cy="676656"/>
          </a:xfrm>
          <a:prstGeom prst="roundRect">
            <a:avLst>
              <a:gd name="adj" fmla="val 50000"/>
            </a:avLst>
          </a:prstGeom>
          <a:solidFill>
            <a:srgbClr val="A87C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32688" y="3493008"/>
            <a:ext cx="585216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Административный контур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32688" y="3776472"/>
            <a:ext cx="585216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роли, аудит, ограничения загрузок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32688" y="4041648"/>
            <a:ext cx="585216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>
                <a:solidFill>
                  <a:srgbClr val="A87CF7"/>
                </a:solidFill>
                <a:latin typeface="Segoe UI"/>
              </a:rPr>
              <a:t>RBAC · журнал действий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66928" y="4443983"/>
            <a:ext cx="6400800" cy="969264"/>
          </a:xfrm>
          <a:prstGeom prst="roundRect">
            <a:avLst>
              <a:gd name="adj" fmla="val 10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ounded Rectangle 21"/>
          <p:cNvSpPr/>
          <p:nvPr/>
        </p:nvSpPr>
        <p:spPr>
          <a:xfrm>
            <a:off x="713232" y="4590288"/>
            <a:ext cx="91440" cy="676656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32688" y="4571999"/>
            <a:ext cx="585216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EAF6FF"/>
                </a:solidFill>
                <a:latin typeface="Segoe UI Semibold"/>
              </a:rPr>
              <a:t>Device-контур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32688" y="4855464"/>
            <a:ext cx="585216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устройство получает только свой manifest и медиа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32688" y="5120640"/>
            <a:ext cx="58521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FFB84D"/>
                </a:solidFill>
                <a:latin typeface="Segoe UI"/>
              </a:rPr>
              <a:t>device-token + </a:t>
            </a:r>
            <a:r>
              <a:rPr sz="1000" b="0" dirty="0" err="1">
                <a:solidFill>
                  <a:srgbClr val="FFB84D"/>
                </a:solidFill>
                <a:latin typeface="Segoe UI"/>
              </a:rPr>
              <a:t>проверка</a:t>
            </a:r>
            <a:r>
              <a:rPr sz="1000" b="0" dirty="0">
                <a:solidFill>
                  <a:srgbClr val="FFB84D"/>
                </a:solidFill>
                <a:latin typeface="Segoe UI"/>
              </a:rPr>
              <a:t> </a:t>
            </a:r>
            <a:r>
              <a:rPr sz="1000" b="0" dirty="0" err="1">
                <a:solidFill>
                  <a:srgbClr val="FFB84D"/>
                </a:solidFill>
                <a:latin typeface="Segoe UI"/>
              </a:rPr>
              <a:t>файлов</a:t>
            </a:r>
            <a:r>
              <a:rPr sz="1000" b="0" dirty="0">
                <a:solidFill>
                  <a:srgbClr val="FFB84D"/>
                </a:solidFill>
                <a:latin typeface="Segoe UI"/>
              </a:rPr>
              <a:t> </a:t>
            </a:r>
            <a:r>
              <a:rPr sz="1000" b="0" dirty="0" err="1">
                <a:solidFill>
                  <a:srgbClr val="FFB84D"/>
                </a:solidFill>
                <a:latin typeface="Segoe UI"/>
              </a:rPr>
              <a:t>по</a:t>
            </a:r>
            <a:r>
              <a:rPr sz="1000" b="0" dirty="0">
                <a:solidFill>
                  <a:srgbClr val="FFB84D"/>
                </a:solidFill>
                <a:latin typeface="Segoe UI"/>
              </a:rPr>
              <a:t> SHA-256</a:t>
            </a:r>
          </a:p>
        </p:txBody>
      </p:sp>
      <p:pic>
        <p:nvPicPr>
          <p:cNvPr id="26" name="Picture 25" descr="panel_logi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3697" y="1910977"/>
            <a:ext cx="4005071" cy="3968735"/>
          </a:xfrm>
          <a:prstGeom prst="rect">
            <a:avLst/>
          </a:prstGeom>
          <a:effectLst>
            <a:outerShdw blurRad="508000" dir="5400000" rotWithShape="0">
              <a:srgbClr val="2F80ED">
                <a:alpha val="24000"/>
              </a:srgbClr>
            </a:outerShdw>
          </a:effectLst>
        </p:spPr>
      </p:pic>
      <p:sp>
        <p:nvSpPr>
          <p:cNvPr id="28" name="Rounded Rectangle 27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ounded Rectangle 28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1133856" y="6131052"/>
            <a:ext cx="10235183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Принцип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: 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разделение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контуров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снижает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риск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несанкционированного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доступа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—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устройство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не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может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авторизоваться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как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оператор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панели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2EF3B7"/>
                </a:solidFill>
                <a:latin typeface="Segoe UI Semibold"/>
              </a:rPr>
              <a:t>ВЕБ-ПАНЕЛЬ · ДАШБОРД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15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Веб-панель: рабочее место оператора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>
                <a:solidFill>
                  <a:srgbClr val="AEC2D6"/>
                </a:solidFill>
                <a:latin typeface="Segoe UI"/>
              </a:rPr>
              <a:t>Дашборд показывает состояние системы без перехода по разделам: устройства, расписание и доставку контента.</a:t>
            </a:r>
          </a:p>
        </p:txBody>
      </p:sp>
      <p:pic>
        <p:nvPicPr>
          <p:cNvPr id="11" name="Picture 10" descr="panel_dashboar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7136" y="1973580"/>
            <a:ext cx="7107935" cy="4144974"/>
          </a:xfrm>
          <a:prstGeom prst="rect">
            <a:avLst/>
          </a:prstGeom>
          <a:effectLst>
            <a:outerShdw blurRad="508000" dir="5400000" rotWithShape="0">
              <a:srgbClr val="2EF3B7">
                <a:alpha val="24000"/>
              </a:srgbClr>
            </a:outerShdw>
          </a:effectLst>
        </p:spPr>
      </p:pic>
      <p:sp>
        <p:nvSpPr>
          <p:cNvPr id="12" name="Rounded Rectangle 11"/>
          <p:cNvSpPr/>
          <p:nvPr/>
        </p:nvSpPr>
        <p:spPr>
          <a:xfrm>
            <a:off x="566928" y="2286000"/>
            <a:ext cx="3383280" cy="786384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713232" y="2432304"/>
            <a:ext cx="91440" cy="493776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14400" y="2404872"/>
            <a:ext cx="292608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EAF6FF"/>
                </a:solidFill>
                <a:latin typeface="Segoe UI Semibold"/>
              </a:rPr>
              <a:t>Экраны онлайн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2688336"/>
            <a:ext cx="292608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30" b="0">
                <a:solidFill>
                  <a:srgbClr val="AEC2D6"/>
                </a:solidFill>
                <a:latin typeface="Segoe UI"/>
              </a:rPr>
              <a:t>активность за последние 5 минут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66928" y="3182112"/>
            <a:ext cx="3383280" cy="786384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713232" y="3328416"/>
            <a:ext cx="91440" cy="493776"/>
          </a:xfrm>
          <a:prstGeom prst="roundRect">
            <a:avLst>
              <a:gd name="adj" fmla="val 50000"/>
            </a:avLst>
          </a:prstGeom>
          <a:solidFill>
            <a:srgbClr val="A87C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14400" y="3300984"/>
            <a:ext cx="292608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EAF6FF"/>
                </a:solidFill>
                <a:latin typeface="Segoe UI Semibold"/>
              </a:rPr>
              <a:t>Ближайшие слоты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3584448"/>
            <a:ext cx="292608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30" b="0">
                <a:solidFill>
                  <a:srgbClr val="AEC2D6"/>
                </a:solidFill>
                <a:latin typeface="Segoe UI"/>
              </a:rPr>
              <a:t>что и когда показывается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66928" y="4078224"/>
            <a:ext cx="3383280" cy="786384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ounded Rectangle 20"/>
          <p:cNvSpPr/>
          <p:nvPr/>
        </p:nvSpPr>
        <p:spPr>
          <a:xfrm>
            <a:off x="713232" y="4224528"/>
            <a:ext cx="91440" cy="493776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914400" y="4197096"/>
            <a:ext cx="292608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EAF6FF"/>
                </a:solidFill>
                <a:latin typeface="Segoe UI Semibold"/>
              </a:rPr>
              <a:t>Состояние контента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14400" y="4480560"/>
            <a:ext cx="292608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30" b="0">
                <a:solidFill>
                  <a:srgbClr val="AEC2D6"/>
                </a:solidFill>
                <a:latin typeface="Segoe UI"/>
              </a:rPr>
              <a:t>доставка и локальный кэш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66928" y="4974336"/>
            <a:ext cx="3383280" cy="786384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713232" y="5120640"/>
            <a:ext cx="91440" cy="493776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914400" y="5093207"/>
            <a:ext cx="292608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EAF6FF"/>
                </a:solidFill>
                <a:latin typeface="Segoe UI Semibold"/>
              </a:rPr>
              <a:t>Права доступа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14400" y="5376672"/>
            <a:ext cx="292608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30" b="0">
                <a:solidFill>
                  <a:srgbClr val="AEC2D6"/>
                </a:solidFill>
                <a:latin typeface="Segoe UI"/>
              </a:rPr>
              <a:t>режим администратора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ounded Rectangle 28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1133856" y="6219239"/>
            <a:ext cx="10235183" cy="18024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Один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взгляд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: 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оператор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сразу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видит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какие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экраны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на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связи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всё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ли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доставлено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—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без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lang="ru-RU" sz="1200" b="0" dirty="0">
                <a:solidFill>
                  <a:srgbClr val="AEC2D6"/>
                </a:solidFill>
                <a:latin typeface="Segoe UI"/>
              </a:rPr>
              <a:t>аудита каждого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устройство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pic>
        <p:nvPicPr>
          <p:cNvPr id="32" name="Picture 10" descr="panel_dashboard.png">
            <a:extLst>
              <a:ext uri="{FF2B5EF4-FFF2-40B4-BE49-F238E27FC236}">
                <a16:creationId xmlns:a16="http://schemas.microsoft.com/office/drawing/2014/main" id="{C5AD44D5-4ED3-4F55-865F-F61C594627D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674" t="46959" r="10807" b="49070"/>
          <a:stretch/>
        </p:blipFill>
        <p:spPr>
          <a:xfrm>
            <a:off x="10234612" y="3913633"/>
            <a:ext cx="107951" cy="164591"/>
          </a:xfrm>
          <a:prstGeom prst="rect">
            <a:avLst/>
          </a:prstGeom>
          <a:effectLst>
            <a:outerShdw blurRad="508000" dir="5400000" rotWithShape="0">
              <a:srgbClr val="2EF3B7">
                <a:alpha val="24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2EF3B7"/>
                </a:solidFill>
                <a:latin typeface="Segoe UI Semibold"/>
              </a:rPr>
              <a:t>ВЕБ-ПАНЕЛЬ · КОНТЕНТ И РАСПИСАНИЕ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16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Веб-панель: контент и расписание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>
                <a:solidFill>
                  <a:srgbClr val="AEC2D6"/>
                </a:solidFill>
                <a:latin typeface="Segoe UI"/>
              </a:rPr>
              <a:t>Оператор загружает медиа, собирает плейлисты и назначает их на конкретные экраны или группы по времени.</a:t>
            </a:r>
          </a:p>
        </p:txBody>
      </p:sp>
      <p:pic>
        <p:nvPicPr>
          <p:cNvPr id="11" name="Picture 10" descr="panel_conten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928" y="2176272"/>
            <a:ext cx="5486400" cy="3193256"/>
          </a:xfrm>
          <a:prstGeom prst="rect">
            <a:avLst/>
          </a:prstGeom>
          <a:effectLst>
            <a:outerShdw blurRad="508000" dir="5400000" rotWithShape="0">
              <a:srgbClr val="2F80ED">
                <a:alpha val="24000"/>
              </a:srgbClr>
            </a:outerShdw>
          </a:effectLst>
        </p:spPr>
      </p:pic>
      <p:pic>
        <p:nvPicPr>
          <p:cNvPr id="12" name="Picture 11" descr="panel_schedul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5080" y="2176272"/>
            <a:ext cx="5486400" cy="3202441"/>
          </a:xfrm>
          <a:prstGeom prst="rect">
            <a:avLst/>
          </a:prstGeom>
          <a:effectLst>
            <a:outerShdw blurRad="508000" dir="5400000" rotWithShape="0">
              <a:srgbClr val="A87CF7">
                <a:alpha val="24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786384" y="5369528"/>
            <a:ext cx="54864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00E5FF"/>
                </a:solidFill>
                <a:latin typeface="Segoe UI Semibold"/>
              </a:rPr>
              <a:t>Контент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 —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медиатека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сборка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плейлистов</a:t>
            </a:r>
            <a:endParaRPr sz="105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74536" y="5340478"/>
            <a:ext cx="54864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A87CF7"/>
                </a:solidFill>
                <a:latin typeface="Segoe UI Semibold"/>
              </a:rPr>
              <a:t>Расписание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 —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слоты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периоды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приоритеты</a:t>
            </a:r>
            <a:endParaRPr sz="105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1133856" y="6131052"/>
            <a:ext cx="10235183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2EF3B7"/>
                </a:solidFill>
                <a:latin typeface="Segoe UI Semibold"/>
              </a:rPr>
              <a:t>От загрузки до показа:  </a:t>
            </a:r>
            <a:r>
              <a:rPr sz="1200" b="0">
                <a:solidFill>
                  <a:srgbClr val="AEC2D6"/>
                </a:solidFill>
                <a:latin typeface="Segoe UI"/>
              </a:rPr>
              <a:t>материал добавляется один раз и переиспользуется в разных слотах и на разных экранах.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5D98A50-3138-46CB-A350-8F8EBD58652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689"/>
          <a:stretch/>
        </p:blipFill>
        <p:spPr>
          <a:xfrm>
            <a:off x="7305675" y="2593658"/>
            <a:ext cx="4319396" cy="260247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2EF3B7"/>
                </a:solidFill>
                <a:latin typeface="Segoe UI Semibold"/>
              </a:rPr>
              <a:t>ВЕБ-ПАНЕЛЬ · ЭКРАНЫ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17 / 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Веб-панель: экраны и регистрация устройств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>
                <a:solidFill>
                  <a:srgbClr val="AEC2D6"/>
                </a:solidFill>
                <a:latin typeface="Segoe UI"/>
              </a:rPr>
              <a:t>Раздел экранов нужен для контроля инфраструктуры: группы, заявки новых устройств, онлайн-статус и последняя активность.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4287" t="7969" r="1875" b="6955"/>
          <a:stretch/>
        </p:blipFill>
        <p:spPr>
          <a:xfrm>
            <a:off x="4663439" y="1983567"/>
            <a:ext cx="7016496" cy="3877736"/>
          </a:xfrm>
          <a:prstGeom prst="rect">
            <a:avLst/>
          </a:prstGeom>
          <a:effectLst>
            <a:outerShdw blurRad="508000" dir="5400000" rotWithShape="0">
              <a:srgbClr val="2EF3B7">
                <a:alpha val="24000"/>
              </a:srgbClr>
            </a:outerShdw>
          </a:effectLst>
        </p:spPr>
      </p:pic>
      <p:sp>
        <p:nvSpPr>
          <p:cNvPr id="12" name="Rounded Rectangle 11"/>
          <p:cNvSpPr/>
          <p:nvPr/>
        </p:nvSpPr>
        <p:spPr>
          <a:xfrm>
            <a:off x="566928" y="2468539"/>
            <a:ext cx="3657600" cy="877824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713232" y="2614843"/>
            <a:ext cx="91440" cy="585216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14400" y="2605699"/>
            <a:ext cx="320040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EAF6FF"/>
                </a:solidFill>
                <a:latin typeface="Segoe UI Semibold"/>
              </a:rPr>
              <a:t>Группы экранов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2898307"/>
            <a:ext cx="3200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030" b="0" dirty="0" err="1">
                <a:solidFill>
                  <a:srgbClr val="AEC2D6"/>
                </a:solidFill>
                <a:latin typeface="Segoe UI"/>
              </a:rPr>
              <a:t>общий</a:t>
            </a:r>
            <a:r>
              <a:rPr sz="103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30" b="0" dirty="0" err="1">
                <a:solidFill>
                  <a:srgbClr val="AEC2D6"/>
                </a:solidFill>
                <a:latin typeface="Segoe UI"/>
              </a:rPr>
              <a:t>контент</a:t>
            </a:r>
            <a:r>
              <a:rPr sz="103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30" b="0" dirty="0" err="1">
                <a:solidFill>
                  <a:srgbClr val="AEC2D6"/>
                </a:solidFill>
                <a:latin typeface="Segoe UI"/>
              </a:rPr>
              <a:t>на</a:t>
            </a:r>
            <a:r>
              <a:rPr sz="103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30" b="0" dirty="0" err="1">
                <a:solidFill>
                  <a:srgbClr val="AEC2D6"/>
                </a:solidFill>
                <a:latin typeface="Segoe UI"/>
              </a:rPr>
              <a:t>набор</a:t>
            </a:r>
            <a:r>
              <a:rPr sz="103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30" b="0" dirty="0" err="1">
                <a:solidFill>
                  <a:srgbClr val="AEC2D6"/>
                </a:solidFill>
                <a:latin typeface="Segoe UI"/>
              </a:rPr>
              <a:t>устройств</a:t>
            </a:r>
            <a:endParaRPr sz="103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66928" y="3474379"/>
            <a:ext cx="3657600" cy="877824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713232" y="3620683"/>
            <a:ext cx="91440" cy="585216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14400" y="3611539"/>
            <a:ext cx="320040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>
                <a:solidFill>
                  <a:srgbClr val="EAF6FF"/>
                </a:solidFill>
                <a:latin typeface="Segoe UI Semibold"/>
              </a:rPr>
              <a:t>Подтверждение заявок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3904147"/>
            <a:ext cx="3200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030" b="0">
                <a:solidFill>
                  <a:srgbClr val="AEC2D6"/>
                </a:solidFill>
                <a:latin typeface="Segoe UI"/>
              </a:rPr>
              <a:t>новое устройство сначала ожидает подтверждения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66928" y="4480219"/>
            <a:ext cx="3657600" cy="877824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ounded Rectangle 20"/>
          <p:cNvSpPr/>
          <p:nvPr/>
        </p:nvSpPr>
        <p:spPr>
          <a:xfrm>
            <a:off x="713232" y="4626523"/>
            <a:ext cx="91440" cy="585216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914400" y="4617379"/>
            <a:ext cx="320040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EAF6FF"/>
                </a:solidFill>
                <a:latin typeface="Segoe UI Semibold"/>
              </a:rPr>
              <a:t>Онлайн</a:t>
            </a:r>
            <a:r>
              <a:rPr sz="1200" b="1" dirty="0">
                <a:solidFill>
                  <a:srgbClr val="EAF6FF"/>
                </a:solidFill>
                <a:latin typeface="Segoe UI Semibold"/>
              </a:rPr>
              <a:t> / </a:t>
            </a:r>
            <a:r>
              <a:rPr sz="1200" b="1" dirty="0" err="1">
                <a:solidFill>
                  <a:srgbClr val="EAF6FF"/>
                </a:solidFill>
                <a:latin typeface="Segoe UI Semibold"/>
              </a:rPr>
              <a:t>офлайн</a:t>
            </a:r>
            <a:endParaRPr sz="12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14400" y="4909987"/>
            <a:ext cx="3200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030" b="0" dirty="0" err="1">
                <a:solidFill>
                  <a:srgbClr val="AEC2D6"/>
                </a:solidFill>
                <a:latin typeface="Segoe UI"/>
              </a:rPr>
              <a:t>последняя</a:t>
            </a:r>
            <a:r>
              <a:rPr sz="103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30" b="0" dirty="0" err="1">
                <a:solidFill>
                  <a:srgbClr val="AEC2D6"/>
                </a:solidFill>
                <a:latin typeface="Segoe UI"/>
              </a:rPr>
              <a:t>активность</a:t>
            </a:r>
            <a:r>
              <a:rPr sz="103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030" b="0" dirty="0" err="1">
                <a:solidFill>
                  <a:srgbClr val="AEC2D6"/>
                </a:solidFill>
                <a:latin typeface="Segoe UI"/>
              </a:rPr>
              <a:t>превью</a:t>
            </a:r>
            <a:r>
              <a:rPr sz="103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30" b="0" dirty="0" err="1">
                <a:solidFill>
                  <a:srgbClr val="AEC2D6"/>
                </a:solidFill>
                <a:latin typeface="Segoe UI"/>
              </a:rPr>
              <a:t>показа</a:t>
            </a:r>
            <a:endParaRPr sz="103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133856" y="6131052"/>
            <a:ext cx="10235183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Контроль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доступа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2EF3B7"/>
                </a:solidFill>
                <a:latin typeface="Segoe UI Semibold"/>
              </a:rPr>
              <a:t>устройств</a:t>
            </a:r>
            <a:r>
              <a:rPr sz="1200" b="1" dirty="0">
                <a:solidFill>
                  <a:srgbClr val="2EF3B7"/>
                </a:solidFill>
                <a:latin typeface="Segoe UI Semibold"/>
              </a:rPr>
              <a:t>: 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экран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начинает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получать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контент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только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после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явного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подтверждения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в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панели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FFB84D"/>
                </a:solidFill>
                <a:latin typeface="Segoe UI Semibold"/>
              </a:rPr>
              <a:t>ЭКОНОМИКА · РЫНОК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1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8</a:t>
            </a:r>
            <a:r>
              <a:rPr sz="1000" b="0" dirty="0">
                <a:solidFill>
                  <a:srgbClr val="7188A0"/>
                </a:solidFill>
                <a:latin typeface="Segoe UI"/>
              </a:rPr>
              <a:t> / 2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Экономика: рынок и сегменты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7" y="1748618"/>
            <a:ext cx="11058143" cy="22961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450" b="0" dirty="0">
                <a:solidFill>
                  <a:srgbClr val="AEC2D6"/>
                </a:solidFill>
                <a:latin typeface="Segoe UI"/>
              </a:rPr>
              <a:t>Идём от всего рынка Digital Signage к первому реалистичному сегменту — вузам и государственным организациям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6928" y="2286000"/>
            <a:ext cx="6263640" cy="786384"/>
          </a:xfrm>
          <a:prstGeom prst="roundRect">
            <a:avLst>
              <a:gd name="adj" fmla="val 12000"/>
            </a:avLst>
          </a:prstGeom>
          <a:solidFill>
            <a:srgbClr val="0E2336"/>
          </a:solidFill>
          <a:ln w="15240">
            <a:solidFill>
              <a:srgbClr val="00E5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04672" y="2395728"/>
            <a:ext cx="4206240" cy="2162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 dirty="0">
                <a:solidFill>
                  <a:srgbClr val="00E5FF"/>
                </a:solidFill>
                <a:latin typeface="Segoe UI Semibold"/>
              </a:rPr>
              <a:t>PAM</a:t>
            </a:r>
            <a:r>
              <a:rPr sz="1450" b="1" dirty="0">
                <a:solidFill>
                  <a:srgbClr val="EAF6FF"/>
                </a:solidFill>
                <a:latin typeface="Segoe UI Semibold"/>
              </a:rPr>
              <a:t>   21,8 </a:t>
            </a:r>
            <a:r>
              <a:rPr sz="1450" b="1" dirty="0" err="1">
                <a:solidFill>
                  <a:srgbClr val="EAF6FF"/>
                </a:solidFill>
                <a:latin typeface="Segoe UI Semibold"/>
              </a:rPr>
              <a:t>млрд</a:t>
            </a:r>
            <a:r>
              <a:rPr sz="1450" b="1" dirty="0">
                <a:solidFill>
                  <a:srgbClr val="EAF6FF"/>
                </a:solidFill>
                <a:latin typeface="Segoe UI Semibold"/>
              </a:rPr>
              <a:t> ₽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4672" y="2734056"/>
            <a:ext cx="443484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2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весь рынок Digital Signage в РФ (2024)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413248" y="2601468"/>
            <a:ext cx="1188720" cy="155448"/>
          </a:xfrm>
          <a:prstGeom prst="roundRect">
            <a:avLst>
              <a:gd name="adj" fmla="val 50000"/>
            </a:avLst>
          </a:prstGeom>
          <a:solidFill>
            <a:srgbClr val="1333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5413248" y="2601468"/>
            <a:ext cx="1188720" cy="155448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566928" y="3209544"/>
            <a:ext cx="6263640" cy="786384"/>
          </a:xfrm>
          <a:prstGeom prst="roundRect">
            <a:avLst>
              <a:gd name="adj" fmla="val 12000"/>
            </a:avLst>
          </a:prstGeom>
          <a:solidFill>
            <a:srgbClr val="0E2336"/>
          </a:solidFill>
          <a:ln w="15240">
            <a:solidFill>
              <a:srgbClr val="2F80E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04672" y="3346704"/>
            <a:ext cx="420624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 dirty="0">
                <a:solidFill>
                  <a:srgbClr val="2F80ED"/>
                </a:solidFill>
                <a:latin typeface="Segoe UI Semibold"/>
              </a:rPr>
              <a:t>TAM</a:t>
            </a:r>
            <a:r>
              <a:rPr sz="1450" b="1" dirty="0">
                <a:solidFill>
                  <a:srgbClr val="EAF6FF"/>
                </a:solidFill>
                <a:latin typeface="Segoe UI Semibold"/>
              </a:rPr>
              <a:t>   2–3 </a:t>
            </a:r>
            <a:r>
              <a:rPr sz="1450" b="1" dirty="0" err="1">
                <a:solidFill>
                  <a:srgbClr val="EAF6FF"/>
                </a:solidFill>
                <a:latin typeface="Segoe UI Semibold"/>
              </a:rPr>
              <a:t>млрд</a:t>
            </a:r>
            <a:r>
              <a:rPr sz="1450" b="1" dirty="0">
                <a:solidFill>
                  <a:srgbClr val="EAF6FF"/>
                </a:solidFill>
                <a:latin typeface="Segoe UI Semibold"/>
              </a:rPr>
              <a:t> ₽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04672" y="3657600"/>
            <a:ext cx="443484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2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оценка сегмента B2G и образования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413248" y="3525012"/>
            <a:ext cx="1188720" cy="155448"/>
          </a:xfrm>
          <a:prstGeom prst="roundRect">
            <a:avLst>
              <a:gd name="adj" fmla="val 50000"/>
            </a:avLst>
          </a:prstGeom>
          <a:solidFill>
            <a:srgbClr val="1333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ounded Rectangle 19"/>
          <p:cNvSpPr/>
          <p:nvPr/>
        </p:nvSpPr>
        <p:spPr>
          <a:xfrm>
            <a:off x="5413248" y="3525012"/>
            <a:ext cx="594360" cy="155448"/>
          </a:xfrm>
          <a:prstGeom prst="roundRect">
            <a:avLst>
              <a:gd name="adj" fmla="val 50000"/>
            </a:avLst>
          </a:prstGeom>
          <a:solidFill>
            <a:srgbClr val="2F80E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ounded Rectangle 20"/>
          <p:cNvSpPr/>
          <p:nvPr/>
        </p:nvSpPr>
        <p:spPr>
          <a:xfrm>
            <a:off x="566928" y="4133087"/>
            <a:ext cx="6263640" cy="786384"/>
          </a:xfrm>
          <a:prstGeom prst="roundRect">
            <a:avLst>
              <a:gd name="adj" fmla="val 12000"/>
            </a:avLst>
          </a:prstGeom>
          <a:solidFill>
            <a:srgbClr val="0E2336"/>
          </a:solidFill>
          <a:ln w="15240">
            <a:solidFill>
              <a:srgbClr val="A87C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804672" y="4242816"/>
            <a:ext cx="4206240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>
                <a:solidFill>
                  <a:srgbClr val="A87CF7"/>
                </a:solidFill>
                <a:latin typeface="Segoe UI Semibold"/>
              </a:rPr>
              <a:t>SAM</a:t>
            </a:r>
            <a:r>
              <a:rPr sz="1450" b="1">
                <a:solidFill>
                  <a:srgbClr val="EAF6FF"/>
                </a:solidFill>
                <a:latin typeface="Segoe UI Semibold"/>
              </a:rPr>
              <a:t>   300–500 млн ₽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04672" y="4581144"/>
            <a:ext cx="443484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2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 dirty="0" err="1">
                <a:solidFill>
                  <a:srgbClr val="AEC2D6"/>
                </a:solidFill>
                <a:latin typeface="Segoe UI"/>
              </a:rPr>
              <a:t>оценка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сегмента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управления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экранами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для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вузов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РФ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413248" y="4448555"/>
            <a:ext cx="1188720" cy="155448"/>
          </a:xfrm>
          <a:prstGeom prst="roundRect">
            <a:avLst>
              <a:gd name="adj" fmla="val 50000"/>
            </a:avLst>
          </a:prstGeom>
          <a:solidFill>
            <a:srgbClr val="1333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5413248" y="4448555"/>
            <a:ext cx="393192" cy="155448"/>
          </a:xfrm>
          <a:prstGeom prst="roundRect">
            <a:avLst>
              <a:gd name="adj" fmla="val 50000"/>
            </a:avLst>
          </a:prstGeom>
          <a:solidFill>
            <a:srgbClr val="A87C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ounded Rectangle 25"/>
          <p:cNvSpPr/>
          <p:nvPr/>
        </p:nvSpPr>
        <p:spPr>
          <a:xfrm>
            <a:off x="566928" y="5056632"/>
            <a:ext cx="6263640" cy="786384"/>
          </a:xfrm>
          <a:prstGeom prst="roundRect">
            <a:avLst>
              <a:gd name="adj" fmla="val 12000"/>
            </a:avLst>
          </a:prstGeom>
          <a:solidFill>
            <a:srgbClr val="0E2336"/>
          </a:solidFill>
          <a:ln w="15240">
            <a:solidFill>
              <a:srgbClr val="FFB84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804672" y="5166360"/>
            <a:ext cx="4206240" cy="21621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 dirty="0">
                <a:solidFill>
                  <a:srgbClr val="FFB84D"/>
                </a:solidFill>
                <a:latin typeface="Segoe UI Semibold"/>
              </a:rPr>
              <a:t>SOM</a:t>
            </a:r>
            <a:r>
              <a:rPr sz="1450" b="1" dirty="0">
                <a:solidFill>
                  <a:srgbClr val="EAF6FF"/>
                </a:solidFill>
                <a:latin typeface="Segoe UI Semibold"/>
              </a:rPr>
              <a:t>   1 </a:t>
            </a:r>
            <a:r>
              <a:rPr sz="1450" b="1" dirty="0" err="1">
                <a:solidFill>
                  <a:srgbClr val="EAF6FF"/>
                </a:solidFill>
                <a:latin typeface="Segoe UI Semibold"/>
              </a:rPr>
              <a:t>пилот</a:t>
            </a:r>
            <a:r>
              <a:rPr sz="1450" b="1" dirty="0">
                <a:solidFill>
                  <a:srgbClr val="EAF6FF"/>
                </a:solidFill>
                <a:latin typeface="Segoe UI Semibold"/>
              </a:rPr>
              <a:t> → 3–5 </a:t>
            </a:r>
            <a:r>
              <a:rPr lang="ru-RU" sz="1450" b="1" dirty="0">
                <a:solidFill>
                  <a:srgbClr val="EAF6FF"/>
                </a:solidFill>
                <a:latin typeface="Segoe UI Semibold"/>
              </a:rPr>
              <a:t>клиентов, вузы ПФО</a:t>
            </a:r>
            <a:endParaRPr sz="145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04672" y="5504688"/>
            <a:ext cx="443484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2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 dirty="0" err="1">
                <a:solidFill>
                  <a:srgbClr val="AEC2D6"/>
                </a:solidFill>
                <a:latin typeface="Segoe UI"/>
              </a:rPr>
              <a:t>первые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продажи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после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пилотного</a:t>
            </a:r>
            <a:r>
              <a:rPr sz="10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AEC2D6"/>
                </a:solidFill>
                <a:latin typeface="Segoe UI"/>
              </a:rPr>
              <a:t>внедрения</a:t>
            </a:r>
            <a:endParaRPr sz="105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5413248" y="5372100"/>
            <a:ext cx="1188720" cy="155448"/>
          </a:xfrm>
          <a:prstGeom prst="roundRect">
            <a:avLst>
              <a:gd name="adj" fmla="val 50000"/>
            </a:avLst>
          </a:prstGeom>
          <a:solidFill>
            <a:srgbClr val="13334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Rounded Rectangle 29"/>
          <p:cNvSpPr/>
          <p:nvPr/>
        </p:nvSpPr>
        <p:spPr>
          <a:xfrm>
            <a:off x="5413248" y="5372100"/>
            <a:ext cx="228600" cy="155448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ounded Rectangle 30"/>
          <p:cNvSpPr/>
          <p:nvPr/>
        </p:nvSpPr>
        <p:spPr>
          <a:xfrm>
            <a:off x="7059168" y="2286000"/>
            <a:ext cx="4565903" cy="3557015"/>
          </a:xfrm>
          <a:prstGeom prst="roundRect">
            <a:avLst>
              <a:gd name="adj" fmla="val 5000"/>
            </a:avLst>
          </a:prstGeom>
          <a:solidFill>
            <a:srgbClr val="0B2233"/>
          </a:solidFill>
          <a:ln w="1397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7315200" y="2487168"/>
            <a:ext cx="4053839" cy="23859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600" b="1" dirty="0">
                <a:solidFill>
                  <a:srgbClr val="FFB84D"/>
                </a:solidFill>
                <a:latin typeface="Segoe UI Semibold"/>
              </a:rPr>
              <a:t>Почему начинаем с вузов</a:t>
            </a:r>
          </a:p>
        </p:txBody>
      </p:sp>
      <p:sp>
        <p:nvSpPr>
          <p:cNvPr id="33" name="Oval 32"/>
          <p:cNvSpPr/>
          <p:nvPr/>
        </p:nvSpPr>
        <p:spPr>
          <a:xfrm>
            <a:off x="7333488" y="3203440"/>
            <a:ext cx="109728" cy="109728"/>
          </a:xfrm>
          <a:prstGeom prst="ellipse">
            <a:avLst/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7571231" y="3008376"/>
            <a:ext cx="3779519" cy="447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400" b="0" dirty="0">
                <a:solidFill>
                  <a:srgbClr val="AEC2D6"/>
                </a:solidFill>
                <a:latin typeface="Segoe UI"/>
              </a:rPr>
              <a:t>важны локальное размещение и контроль данных</a:t>
            </a:r>
          </a:p>
        </p:txBody>
      </p:sp>
      <p:sp>
        <p:nvSpPr>
          <p:cNvPr id="35" name="Oval 34"/>
          <p:cNvSpPr/>
          <p:nvPr/>
        </p:nvSpPr>
        <p:spPr>
          <a:xfrm>
            <a:off x="7333488" y="3873649"/>
            <a:ext cx="109728" cy="109728"/>
          </a:xfrm>
          <a:prstGeom prst="ellipse">
            <a:avLst/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7571231" y="3806294"/>
            <a:ext cx="3779519" cy="2151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400" b="0" dirty="0">
                <a:solidFill>
                  <a:srgbClr val="AEC2D6"/>
                </a:solidFill>
                <a:latin typeface="Segoe UI"/>
              </a:rPr>
              <a:t>западные </a:t>
            </a:r>
            <a:r>
              <a:rPr lang="ru-RU" sz="1400" b="0" dirty="0" err="1">
                <a:solidFill>
                  <a:srgbClr val="AEC2D6"/>
                </a:solidFill>
                <a:latin typeface="Segoe UI"/>
              </a:rPr>
              <a:t>SaaS</a:t>
            </a:r>
            <a:r>
              <a:rPr lang="ru-RU" sz="1400" b="0" dirty="0">
                <a:solidFill>
                  <a:srgbClr val="AEC2D6"/>
                </a:solidFill>
                <a:latin typeface="Segoe UI"/>
              </a:rPr>
              <a:t> и дорогие облака не подходят</a:t>
            </a:r>
          </a:p>
        </p:txBody>
      </p:sp>
      <p:sp>
        <p:nvSpPr>
          <p:cNvPr id="37" name="Oval 36"/>
          <p:cNvSpPr/>
          <p:nvPr/>
        </p:nvSpPr>
        <p:spPr>
          <a:xfrm>
            <a:off x="7333488" y="4552674"/>
            <a:ext cx="109728" cy="109728"/>
          </a:xfrm>
          <a:prstGeom prst="ellipse">
            <a:avLst/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7571231" y="4371428"/>
            <a:ext cx="3779519" cy="447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400" b="0" dirty="0">
                <a:solidFill>
                  <a:srgbClr val="AEC2D6"/>
                </a:solidFill>
                <a:latin typeface="Segoe UI"/>
              </a:rPr>
              <a:t>парк экранов небольшой: проще внедрить пилот</a:t>
            </a:r>
          </a:p>
        </p:txBody>
      </p:sp>
      <p:sp>
        <p:nvSpPr>
          <p:cNvPr id="39" name="Oval 38"/>
          <p:cNvSpPr/>
          <p:nvPr/>
        </p:nvSpPr>
        <p:spPr>
          <a:xfrm>
            <a:off x="7333488" y="5217160"/>
            <a:ext cx="109728" cy="109728"/>
          </a:xfrm>
          <a:prstGeom prst="ellipse">
            <a:avLst/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7571231" y="5048084"/>
            <a:ext cx="3779519" cy="447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400" b="0" dirty="0">
                <a:solidFill>
                  <a:srgbClr val="AEC2D6"/>
                </a:solidFill>
                <a:latin typeface="Segoe UI"/>
              </a:rPr>
              <a:t>успешный кейс снижает риск первой продажи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566927" y="6064730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1133856" y="6131052"/>
            <a:ext cx="10235183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Драйвер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рынка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: 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уход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западных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SaaS и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импортозамещение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ПО —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вузам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нужно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локальное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российское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решение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;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рынок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 DS в РФ </a:t>
            </a:r>
            <a:r>
              <a:rPr sz="1200" b="0" dirty="0" err="1">
                <a:solidFill>
                  <a:srgbClr val="AEC2D6"/>
                </a:solidFill>
                <a:latin typeface="Segoe UI"/>
              </a:rPr>
              <a:t>растёт</a:t>
            </a:r>
            <a:r>
              <a:rPr sz="120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B4D71D3-A4A5-47CE-9234-AA5D4B50524B}"/>
              </a:ext>
            </a:extLst>
          </p:cNvPr>
          <p:cNvSpPr txBox="1"/>
          <p:nvPr/>
        </p:nvSpPr>
        <p:spPr>
          <a:xfrm>
            <a:off x="7571231" y="6576794"/>
            <a:ext cx="405383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rgbClr val="AEC2D6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Источники: PRTV, 2024; расчеты с бизнес-консультантом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FFB84D"/>
                </a:solidFill>
                <a:latin typeface="Segoe UI Semibold"/>
              </a:rPr>
              <a:t>ЭКОНОМИКА · МОНЕТИЗАЦИЯ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000" dirty="0">
                <a:solidFill>
                  <a:srgbClr val="7188A0"/>
                </a:solidFill>
                <a:latin typeface="Segoe UI"/>
              </a:rPr>
              <a:t>19</a:t>
            </a:r>
            <a:r>
              <a:rPr sz="1000" b="0" dirty="0">
                <a:solidFill>
                  <a:srgbClr val="7188A0"/>
                </a:solidFill>
                <a:latin typeface="Segoe UI"/>
              </a:rPr>
              <a:t> / 2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4323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 dirty="0" err="1">
                <a:solidFill>
                  <a:srgbClr val="EAF6FF"/>
                </a:solidFill>
                <a:latin typeface="Segoe UI Semibold"/>
              </a:rPr>
              <a:t>Экономика</a:t>
            </a:r>
            <a:r>
              <a:rPr sz="2900" b="1" dirty="0">
                <a:solidFill>
                  <a:srgbClr val="EAF6FF"/>
                </a:solidFill>
                <a:latin typeface="Segoe UI Semibold"/>
              </a:rPr>
              <a:t>: </a:t>
            </a:r>
            <a:r>
              <a:rPr lang="ru-RU" sz="2900" b="1" dirty="0">
                <a:solidFill>
                  <a:srgbClr val="EAF6FF"/>
                </a:solidFill>
                <a:latin typeface="Segoe UI Semibold"/>
              </a:rPr>
              <a:t>финансовая модель</a:t>
            </a:r>
            <a:endParaRPr sz="29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6926" y="1664208"/>
            <a:ext cx="11058143" cy="22961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450" b="0" dirty="0">
                <a:solidFill>
                  <a:srgbClr val="AEC2D6"/>
                </a:solidFill>
                <a:latin typeface="Segoe UI"/>
              </a:rPr>
              <a:t>Разовое внедрение + годовая подписка. Поддержка входит в подписку и отдельно не считается.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6928" y="2212848"/>
            <a:ext cx="3478783" cy="1572768"/>
          </a:xfrm>
          <a:prstGeom prst="roundRect">
            <a:avLst>
              <a:gd name="adj" fmla="val 10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768096" y="2414016"/>
            <a:ext cx="256032" cy="91440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86384" y="2578608"/>
            <a:ext cx="3058159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550" b="1">
                <a:solidFill>
                  <a:srgbClr val="EAF6FF"/>
                </a:solidFill>
                <a:latin typeface="Segoe UI Semibold"/>
              </a:rPr>
              <a:t>Внедрение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6384" y="2898648"/>
            <a:ext cx="3058159" cy="2377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950" b="1">
                <a:solidFill>
                  <a:srgbClr val="00E5FF"/>
                </a:solidFill>
                <a:latin typeface="Segoe UI Semibold"/>
              </a:rPr>
              <a:t>РАЗОВО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86384" y="3154680"/>
            <a:ext cx="3058159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FFFFFF"/>
                </a:solidFill>
                <a:latin typeface="Segoe UI Semibold"/>
              </a:rPr>
              <a:t>80–120 тыс. ₽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6384" y="3493008"/>
            <a:ext cx="3058159" cy="2560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2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>
                <a:solidFill>
                  <a:srgbClr val="AEC2D6"/>
                </a:solidFill>
                <a:latin typeface="Segoe UI"/>
              </a:rPr>
              <a:t>запуск, настройка, обучение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356607" y="2212848"/>
            <a:ext cx="3478783" cy="1572768"/>
          </a:xfrm>
          <a:prstGeom prst="roundRect">
            <a:avLst>
              <a:gd name="adj" fmla="val 10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ounded Rectangle 17"/>
          <p:cNvSpPr/>
          <p:nvPr/>
        </p:nvSpPr>
        <p:spPr>
          <a:xfrm>
            <a:off x="4557775" y="2414016"/>
            <a:ext cx="256032" cy="91440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4576063" y="2578608"/>
            <a:ext cx="3058159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550" b="1">
                <a:solidFill>
                  <a:srgbClr val="EAF6FF"/>
                </a:solidFill>
                <a:latin typeface="Segoe UI Semibold"/>
              </a:rPr>
              <a:t>Годовая подписка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76063" y="2898648"/>
            <a:ext cx="3058159" cy="2377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950" b="1">
                <a:solidFill>
                  <a:srgbClr val="2EF3B7"/>
                </a:solidFill>
                <a:latin typeface="Segoe UI Semibold"/>
              </a:rPr>
              <a:t>В ГОД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576063" y="3154680"/>
            <a:ext cx="3058159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FFFFFF"/>
                </a:solidFill>
                <a:latin typeface="Segoe UI Semibold"/>
              </a:rPr>
              <a:t>40–80 тыс. ₽/год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76063" y="3493008"/>
            <a:ext cx="3058159" cy="2560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2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>
                <a:solidFill>
                  <a:srgbClr val="AEC2D6"/>
                </a:solidFill>
                <a:latin typeface="Segoe UI"/>
              </a:rPr>
              <a:t>сопровождение и обновления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146287" y="2212848"/>
            <a:ext cx="3478783" cy="1572768"/>
          </a:xfrm>
          <a:prstGeom prst="roundRect">
            <a:avLst>
              <a:gd name="adj" fmla="val 10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ounded Rectangle 23"/>
          <p:cNvSpPr/>
          <p:nvPr/>
        </p:nvSpPr>
        <p:spPr>
          <a:xfrm>
            <a:off x="8347455" y="2414016"/>
            <a:ext cx="256032" cy="91440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8365743" y="2578608"/>
            <a:ext cx="3058159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550" b="1" dirty="0" err="1">
                <a:solidFill>
                  <a:srgbClr val="EAF6FF"/>
                </a:solidFill>
                <a:latin typeface="Segoe UI Semibold"/>
              </a:rPr>
              <a:t>Расширение</a:t>
            </a:r>
            <a:endParaRPr sz="155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65743" y="2898648"/>
            <a:ext cx="3058159" cy="2377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950" b="1" dirty="0">
                <a:solidFill>
                  <a:srgbClr val="FFB84D"/>
                </a:solidFill>
                <a:latin typeface="Segoe UI Semibold"/>
              </a:rPr>
              <a:t>ПО ПАРКУ ЭКРАНОВ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365743" y="3154680"/>
            <a:ext cx="3058159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 dirty="0">
                <a:solidFill>
                  <a:srgbClr val="FFFFFF"/>
                </a:solidFill>
                <a:latin typeface="Segoe UI Semibold"/>
              </a:rPr>
              <a:t>в </a:t>
            </a:r>
            <a:r>
              <a:rPr sz="1600" b="1" dirty="0" err="1">
                <a:solidFill>
                  <a:srgbClr val="FFFFFF"/>
                </a:solidFill>
                <a:latin typeface="Segoe UI Semibold"/>
              </a:rPr>
              <a:t>рамках</a:t>
            </a:r>
            <a:r>
              <a:rPr sz="16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600" b="1" dirty="0" err="1">
                <a:solidFill>
                  <a:srgbClr val="FFFFFF"/>
                </a:solidFill>
                <a:latin typeface="Segoe UI Semibold"/>
              </a:rPr>
              <a:t>тарифа</a:t>
            </a:r>
            <a:endParaRPr sz="1600" b="1" dirty="0">
              <a:solidFill>
                <a:srgbClr val="FFFFFF"/>
              </a:solidFill>
              <a:latin typeface="Segoe UI Semibold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365743" y="3493008"/>
            <a:ext cx="3058159" cy="2560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2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 err="1">
                <a:solidFill>
                  <a:srgbClr val="AEC2D6"/>
                </a:solidFill>
                <a:latin typeface="Segoe UI"/>
              </a:rPr>
              <a:t>стоимость</a:t>
            </a:r>
            <a:r>
              <a:rPr sz="10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00" b="0" dirty="0" err="1">
                <a:solidFill>
                  <a:srgbClr val="AEC2D6"/>
                </a:solidFill>
                <a:latin typeface="Segoe UI"/>
              </a:rPr>
              <a:t>растёт</a:t>
            </a:r>
            <a:r>
              <a:rPr sz="1000" b="0" dirty="0">
                <a:solidFill>
                  <a:srgbClr val="AEC2D6"/>
                </a:solidFill>
                <a:latin typeface="Segoe UI"/>
              </a:rPr>
              <a:t> с </a:t>
            </a:r>
            <a:r>
              <a:rPr sz="1000" b="0" dirty="0" err="1">
                <a:solidFill>
                  <a:srgbClr val="AEC2D6"/>
                </a:solidFill>
                <a:latin typeface="Segoe UI"/>
              </a:rPr>
              <a:t>числом</a:t>
            </a:r>
            <a:r>
              <a:rPr sz="10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00" b="0" dirty="0" err="1">
                <a:solidFill>
                  <a:srgbClr val="AEC2D6"/>
                </a:solidFill>
                <a:latin typeface="Segoe UI"/>
              </a:rPr>
              <a:t>экранов</a:t>
            </a:r>
            <a:endParaRPr sz="10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566928" y="4023360"/>
            <a:ext cx="5346191" cy="1755648"/>
          </a:xfrm>
          <a:prstGeom prst="roundRect">
            <a:avLst>
              <a:gd name="adj" fmla="val 7000"/>
            </a:avLst>
          </a:prstGeom>
          <a:solidFill>
            <a:srgbClr val="0B2233"/>
          </a:solidFill>
          <a:ln w="1397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841247" y="4224528"/>
            <a:ext cx="4797551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7188A0"/>
                </a:solidFill>
                <a:latin typeface="Segoe UI Semibold"/>
              </a:rPr>
              <a:t>Средний</a:t>
            </a:r>
            <a:r>
              <a:rPr sz="1200" b="1" dirty="0">
                <a:solidFill>
                  <a:srgbClr val="7188A0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7188A0"/>
                </a:solidFill>
                <a:latin typeface="Segoe UI Semibold"/>
              </a:rPr>
              <a:t>чек</a:t>
            </a:r>
            <a:r>
              <a:rPr sz="1200" b="1" dirty="0">
                <a:solidFill>
                  <a:srgbClr val="7188A0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7188A0"/>
                </a:solidFill>
                <a:latin typeface="Segoe UI Semibold"/>
              </a:rPr>
              <a:t>первого</a:t>
            </a:r>
            <a:r>
              <a:rPr sz="1200" b="1" dirty="0">
                <a:solidFill>
                  <a:srgbClr val="7188A0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7188A0"/>
                </a:solidFill>
                <a:latin typeface="Segoe UI Semibold"/>
              </a:rPr>
              <a:t>года</a:t>
            </a:r>
            <a:endParaRPr sz="1200" b="1" dirty="0">
              <a:solidFill>
                <a:srgbClr val="7188A0"/>
              </a:solidFill>
              <a:latin typeface="Segoe UI Semibold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41247" y="4634993"/>
            <a:ext cx="4797551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700" b="1" dirty="0">
                <a:solidFill>
                  <a:srgbClr val="FFB84D"/>
                </a:solidFill>
                <a:latin typeface="Segoe UI Semibold"/>
              </a:rPr>
              <a:t>120–200 </a:t>
            </a:r>
            <a:r>
              <a:rPr sz="2700" b="1" dirty="0" err="1">
                <a:solidFill>
                  <a:srgbClr val="FFB84D"/>
                </a:solidFill>
                <a:latin typeface="Segoe UI Semibold"/>
              </a:rPr>
              <a:t>тыс</a:t>
            </a:r>
            <a:r>
              <a:rPr sz="2700" b="1" dirty="0">
                <a:solidFill>
                  <a:srgbClr val="FFB84D"/>
                </a:solidFill>
                <a:latin typeface="Segoe UI Semibold"/>
              </a:rPr>
              <a:t>. ₽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41247" y="5193792"/>
            <a:ext cx="4797551" cy="18428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100" b="0" dirty="0">
                <a:solidFill>
                  <a:srgbClr val="AEC2D6"/>
                </a:solidFill>
                <a:latin typeface="Segoe UI"/>
              </a:rPr>
              <a:t>Внедрение + годовая подписка для первого реального </a:t>
            </a:r>
            <a:r>
              <a:rPr lang="ru-RU" sz="1100" b="0" dirty="0" err="1">
                <a:solidFill>
                  <a:srgbClr val="AEC2D6"/>
                </a:solidFill>
                <a:latin typeface="Segoe UI"/>
              </a:rPr>
              <a:t>плиента</a:t>
            </a:r>
            <a:r>
              <a:rPr lang="ru-RU" sz="110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278879" y="4023360"/>
            <a:ext cx="5346191" cy="1755648"/>
          </a:xfrm>
          <a:prstGeom prst="roundRect">
            <a:avLst>
              <a:gd name="adj" fmla="val 7000"/>
            </a:avLst>
          </a:prstGeom>
          <a:solidFill>
            <a:srgbClr val="0E2A1E"/>
          </a:solidFill>
          <a:ln w="13970">
            <a:solidFill>
              <a:srgbClr val="2EF3B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6553199" y="4224528"/>
            <a:ext cx="4797551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50" b="1">
                <a:solidFill>
                  <a:srgbClr val="2EF3B7"/>
                </a:solidFill>
                <a:latin typeface="Segoe UI Semibold"/>
              </a:rPr>
              <a:t>Рост внутри клиента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53199" y="4535424"/>
            <a:ext cx="246888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600" b="1">
                <a:solidFill>
                  <a:srgbClr val="FFFFFF"/>
                </a:solidFill>
                <a:latin typeface="Segoe UI Semibold"/>
              </a:rPr>
              <a:t>10 → 20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553199" y="4992624"/>
            <a:ext cx="246888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>
                <a:solidFill>
                  <a:srgbClr val="AEC2D6"/>
                </a:solidFill>
                <a:latin typeface="Segoe UI"/>
              </a:rPr>
              <a:t>экранов у клиента</a:t>
            </a:r>
          </a:p>
        </p:txBody>
      </p:sp>
      <p:cxnSp>
        <p:nvCxnSpPr>
          <p:cNvPr id="37" name="Connector 36"/>
          <p:cNvCxnSpPr/>
          <p:nvPr/>
        </p:nvCxnSpPr>
        <p:spPr>
          <a:xfrm>
            <a:off x="8516111" y="4809744"/>
            <a:ext cx="548640" cy="0"/>
          </a:xfrm>
          <a:prstGeom prst="line">
            <a:avLst/>
          </a:prstGeom>
          <a:ln w="22860">
            <a:solidFill>
              <a:srgbClr val="2EF3B7"/>
            </a:solidFill>
            <a:tailEnd type="triangl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9589007" y="4535424"/>
            <a:ext cx="20574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500" b="1" dirty="0" err="1">
                <a:solidFill>
                  <a:srgbClr val="2EF3B7"/>
                </a:solidFill>
                <a:latin typeface="Segoe UI Semibold"/>
              </a:rPr>
              <a:t>подписка</a:t>
            </a:r>
            <a:endParaRPr sz="1500" b="1" dirty="0">
              <a:solidFill>
                <a:srgbClr val="2EF3B7"/>
              </a:solidFill>
              <a:latin typeface="Segoe UI Semibold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589007" y="4992624"/>
            <a:ext cx="2057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0">
                <a:solidFill>
                  <a:srgbClr val="AEC2D6"/>
                </a:solidFill>
                <a:latin typeface="Segoe UI"/>
              </a:rPr>
              <a:t>растёт с парком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553200" y="5358384"/>
            <a:ext cx="1962912" cy="31089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 err="1">
                <a:solidFill>
                  <a:srgbClr val="AEC2D6"/>
                </a:solidFill>
                <a:latin typeface="Segoe UI"/>
              </a:rPr>
              <a:t>без</a:t>
            </a:r>
            <a:r>
              <a:rPr sz="10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00" b="0" dirty="0" err="1">
                <a:solidFill>
                  <a:srgbClr val="AEC2D6"/>
                </a:solidFill>
                <a:latin typeface="Segoe UI"/>
              </a:rPr>
              <a:t>повторной</a:t>
            </a:r>
            <a:r>
              <a:rPr sz="10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00" b="0" dirty="0" err="1">
                <a:solidFill>
                  <a:srgbClr val="AEC2D6"/>
                </a:solidFill>
                <a:latin typeface="Segoe UI"/>
              </a:rPr>
              <a:t>продажи</a:t>
            </a:r>
            <a:r>
              <a:rPr sz="10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000" b="0" dirty="0" err="1">
                <a:solidFill>
                  <a:srgbClr val="AEC2D6"/>
                </a:solidFill>
                <a:latin typeface="Segoe UI"/>
              </a:rPr>
              <a:t>внедрения</a:t>
            </a:r>
            <a:endParaRPr sz="10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ounded Rectangle 41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1133856" y="6219239"/>
            <a:ext cx="10235183" cy="18024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Модель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: 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первый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год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 —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внедрение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 и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подписка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;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со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второго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года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 —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регулярная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годовая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подписка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 и </a:t>
            </a:r>
            <a:r>
              <a:rPr lang="ru-RU" sz="1200" b="1" dirty="0">
                <a:solidFill>
                  <a:srgbClr val="FFB84D"/>
                </a:solidFill>
                <a:latin typeface="Segoe UI Semibold"/>
              </a:rPr>
              <a:t> возможное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расширение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парка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FFB84D"/>
                </a:solidFill>
                <a:latin typeface="Segoe UI Semibold"/>
              </a:rPr>
              <a:t>экранов</a:t>
            </a:r>
            <a:r>
              <a:rPr sz="1200" b="1" dirty="0">
                <a:solidFill>
                  <a:srgbClr val="FFB84D"/>
                </a:solidFill>
                <a:latin typeface="Segoe UI Semibold"/>
              </a:rPr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FFB84D"/>
                </a:solidFill>
                <a:latin typeface="Segoe UI Semibold"/>
              </a:rPr>
              <a:t>ЭКОНОМИКА · РЕАЛЬНЫЙ БЮДЖЕТ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2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0</a:t>
            </a:r>
            <a:r>
              <a:rPr sz="1000" b="0" dirty="0">
                <a:solidFill>
                  <a:srgbClr val="7188A0"/>
                </a:solidFill>
                <a:latin typeface="Segoe UI"/>
              </a:rPr>
              <a:t> / 2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4323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2900" b="1" dirty="0">
                <a:solidFill>
                  <a:srgbClr val="EAF6FF"/>
                </a:solidFill>
                <a:latin typeface="Segoe UI Semibold"/>
              </a:rPr>
              <a:t>Экономика: от пилота к первым продажам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22961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450" b="0" dirty="0" err="1">
                <a:solidFill>
                  <a:srgbClr val="AEC2D6"/>
                </a:solidFill>
                <a:latin typeface="Segoe UI"/>
              </a:rPr>
              <a:t>Бутстрап</a:t>
            </a:r>
            <a:r>
              <a:rPr lang="ru-RU" sz="1450" b="0" dirty="0">
                <a:solidFill>
                  <a:srgbClr val="AEC2D6"/>
                </a:solidFill>
                <a:latin typeface="Segoe UI"/>
              </a:rPr>
              <a:t>-сценарий: сначала подтверждаем ценность в ННГАСУ, затем выходим к первым платным внедрениям.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6928" y="2194560"/>
            <a:ext cx="5346191" cy="3474720"/>
          </a:xfrm>
          <a:prstGeom prst="roundRect">
            <a:avLst>
              <a:gd name="adj" fmla="val 6000"/>
            </a:avLst>
          </a:prstGeom>
          <a:solidFill>
            <a:srgbClr val="0E2336"/>
          </a:solidFill>
          <a:ln w="15240">
            <a:solidFill>
              <a:srgbClr val="2EF3B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2" name="Rounded Rectangle 11"/>
          <p:cNvSpPr/>
          <p:nvPr/>
        </p:nvSpPr>
        <p:spPr>
          <a:xfrm>
            <a:off x="786384" y="2395728"/>
            <a:ext cx="256032" cy="91440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04672" y="2542032"/>
            <a:ext cx="4888991" cy="20133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350" b="1" dirty="0">
                <a:solidFill>
                  <a:srgbClr val="EAF6FF"/>
                </a:solidFill>
                <a:latin typeface="Segoe UI Semibold"/>
              </a:rPr>
              <a:t>2026: пилот и доработка продукта</a:t>
            </a:r>
          </a:p>
        </p:txBody>
      </p:sp>
      <p:sp>
        <p:nvSpPr>
          <p:cNvPr id="14" name="Oval 13"/>
          <p:cNvSpPr/>
          <p:nvPr/>
        </p:nvSpPr>
        <p:spPr>
          <a:xfrm>
            <a:off x="841247" y="3063239"/>
            <a:ext cx="109728" cy="109728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060704" y="2944368"/>
            <a:ext cx="3471671" cy="17145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150" b="1" dirty="0">
                <a:solidFill>
                  <a:srgbClr val="EAF6FF"/>
                </a:solidFill>
                <a:latin typeface="Segoe UI Semibold"/>
              </a:rPr>
              <a:t>Живая эксплуатация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0704" y="3182111"/>
            <a:ext cx="3471671" cy="137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919" b="0" dirty="0">
                <a:solidFill>
                  <a:srgbClr val="AEC2D6"/>
                </a:solidFill>
                <a:latin typeface="Segoe UI"/>
              </a:rPr>
              <a:t>проверка на реальных сценариях вуза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95215" y="2962656"/>
            <a:ext cx="1335024" cy="17145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150" b="1" dirty="0">
                <a:solidFill>
                  <a:srgbClr val="2EF3B7"/>
                </a:solidFill>
                <a:latin typeface="Segoe UI Semibold"/>
              </a:rPr>
              <a:t>пилот</a:t>
            </a:r>
            <a:endParaRPr sz="1150" b="1" dirty="0">
              <a:solidFill>
                <a:srgbClr val="2EF3B7"/>
              </a:solidFill>
              <a:latin typeface="Segoe UI Semibold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841247" y="3529582"/>
            <a:ext cx="109728" cy="109728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060704" y="3410710"/>
            <a:ext cx="3471671" cy="17145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150" b="1" dirty="0">
                <a:solidFill>
                  <a:srgbClr val="EAF6FF"/>
                </a:solidFill>
                <a:latin typeface="Segoe UI Semibold"/>
              </a:rPr>
              <a:t>Обратная связь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0704" y="3648455"/>
            <a:ext cx="3471671" cy="137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919" b="0" dirty="0">
                <a:solidFill>
                  <a:srgbClr val="AEC2D6"/>
                </a:solidFill>
                <a:latin typeface="Segoe UI"/>
              </a:rPr>
              <a:t>функции добавляются по запросам пользователей</a:t>
            </a:r>
          </a:p>
        </p:txBody>
      </p:sp>
      <p:sp>
        <p:nvSpPr>
          <p:cNvPr id="22" name="Oval 21"/>
          <p:cNvSpPr/>
          <p:nvPr/>
        </p:nvSpPr>
        <p:spPr>
          <a:xfrm>
            <a:off x="841247" y="4018284"/>
            <a:ext cx="109728" cy="109728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060704" y="3899412"/>
            <a:ext cx="3471671" cy="17145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150" b="1" dirty="0">
                <a:solidFill>
                  <a:srgbClr val="EAF6FF"/>
                </a:solidFill>
                <a:latin typeface="Segoe UI Semibold"/>
              </a:rPr>
              <a:t>Репутационный кейс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60704" y="4137156"/>
            <a:ext cx="3471671" cy="137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919" b="0" dirty="0">
                <a:solidFill>
                  <a:srgbClr val="AEC2D6"/>
                </a:solidFill>
                <a:latin typeface="Segoe UI"/>
              </a:rPr>
              <a:t>работающее внедрение для переговоров с вузами ПФО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395215" y="3945192"/>
            <a:ext cx="1335024" cy="17145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150" b="1" dirty="0">
                <a:solidFill>
                  <a:srgbClr val="2ADDAA"/>
                </a:solidFill>
                <a:latin typeface="Segoe UI Semibold"/>
              </a:rPr>
              <a:t>кейс</a:t>
            </a:r>
            <a:endParaRPr sz="1150" b="1" dirty="0">
              <a:solidFill>
                <a:srgbClr val="2ADDAA"/>
              </a:solidFill>
              <a:latin typeface="Segoe UI Semibold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841247" y="4572000"/>
            <a:ext cx="109728" cy="109728"/>
          </a:xfrm>
          <a:prstGeom prst="ellipse">
            <a:avLst/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1060704" y="4453128"/>
            <a:ext cx="3471671" cy="17145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150" b="1" dirty="0">
                <a:solidFill>
                  <a:srgbClr val="EAF6FF"/>
                </a:solidFill>
                <a:latin typeface="Segoe UI Semibold"/>
              </a:rPr>
              <a:t>Минимальные расходы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60704" y="4690872"/>
            <a:ext cx="3471671" cy="137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919" b="0" dirty="0">
                <a:solidFill>
                  <a:srgbClr val="AEC2D6"/>
                </a:solidFill>
                <a:latin typeface="Segoe UI"/>
              </a:rPr>
              <a:t>инфраструктура: </a:t>
            </a:r>
            <a:r>
              <a:rPr lang="en-US" sz="919" b="0" dirty="0">
                <a:solidFill>
                  <a:srgbClr val="AEC2D6"/>
                </a:solidFill>
                <a:latin typeface="Segoe UI"/>
              </a:rPr>
              <a:t>VPS + </a:t>
            </a:r>
            <a:r>
              <a:rPr lang="ru-RU" sz="919" b="0" dirty="0">
                <a:solidFill>
                  <a:srgbClr val="AEC2D6"/>
                </a:solidFill>
                <a:latin typeface="Segoe UI"/>
              </a:rPr>
              <a:t>домен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395215" y="4541372"/>
            <a:ext cx="1335024" cy="17145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150" b="1" dirty="0">
                <a:solidFill>
                  <a:srgbClr val="EAF6FF"/>
                </a:solidFill>
                <a:latin typeface="Segoe UI Semibold"/>
              </a:rPr>
              <a:t>1–1,5 тыс. ₽/</a:t>
            </a:r>
            <a:r>
              <a:rPr lang="ru-RU" sz="1150" b="1" dirty="0" err="1">
                <a:solidFill>
                  <a:srgbClr val="EAF6FF"/>
                </a:solidFill>
                <a:latin typeface="Segoe UI Semibold"/>
              </a:rPr>
              <a:t>мес</a:t>
            </a:r>
            <a:endParaRPr lang="ru-RU" sz="115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786384" y="5010912"/>
            <a:ext cx="4907279" cy="493776"/>
          </a:xfrm>
          <a:prstGeom prst="roundRect">
            <a:avLst>
              <a:gd name="adj" fmla="val 40000"/>
            </a:avLst>
          </a:prstGeom>
          <a:solidFill>
            <a:srgbClr val="0E2A1E"/>
          </a:solidFill>
          <a:ln w="12700">
            <a:solidFill>
              <a:srgbClr val="2EF3B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950976" y="5174368"/>
            <a:ext cx="4742687" cy="17889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200" b="1" dirty="0" err="1">
                <a:solidFill>
                  <a:srgbClr val="AEC2D6"/>
                </a:solidFill>
                <a:latin typeface="Segoe UI Semibold"/>
              </a:rPr>
              <a:t>Итого</a:t>
            </a:r>
            <a:r>
              <a:rPr sz="1200" b="1" dirty="0">
                <a:solidFill>
                  <a:srgbClr val="AEC2D6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AEC2D6"/>
                </a:solidFill>
                <a:latin typeface="Segoe UI Semibold"/>
              </a:rPr>
              <a:t>старт</a:t>
            </a:r>
            <a:r>
              <a:rPr sz="1200" b="1" dirty="0">
                <a:solidFill>
                  <a:srgbClr val="AEC2D6"/>
                </a:solidFill>
                <a:latin typeface="Segoe UI Semibold"/>
              </a:rPr>
              <a:t>: ≈ </a:t>
            </a:r>
            <a:r>
              <a:rPr sz="1050" b="1" dirty="0">
                <a:solidFill>
                  <a:srgbClr val="AEC2D6"/>
                </a:solidFill>
                <a:latin typeface="Segoe UI Semibold"/>
              </a:rPr>
              <a:t>1–1,5</a:t>
            </a:r>
            <a:r>
              <a:rPr sz="1200" b="1" dirty="0">
                <a:solidFill>
                  <a:srgbClr val="AEC2D6"/>
                </a:solidFill>
                <a:latin typeface="Segoe UI Semibold"/>
              </a:rPr>
              <a:t> </a:t>
            </a:r>
            <a:r>
              <a:rPr sz="1200" b="1" dirty="0" err="1">
                <a:solidFill>
                  <a:srgbClr val="AEC2D6"/>
                </a:solidFill>
                <a:latin typeface="Segoe UI Semibold"/>
              </a:rPr>
              <a:t>тыс</a:t>
            </a:r>
            <a:r>
              <a:rPr sz="1200" b="1" dirty="0">
                <a:solidFill>
                  <a:srgbClr val="AEC2D6"/>
                </a:solidFill>
                <a:latin typeface="Segoe UI Semibold"/>
              </a:rPr>
              <a:t>. ₽</a:t>
            </a:r>
            <a:r>
              <a:rPr lang="en-US" sz="1200" b="1" dirty="0">
                <a:solidFill>
                  <a:srgbClr val="AEC2D6"/>
                </a:solidFill>
                <a:latin typeface="Segoe UI Semibold"/>
              </a:rPr>
              <a:t>/</a:t>
            </a:r>
            <a:r>
              <a:rPr lang="ru-RU" sz="1200" b="1" dirty="0" err="1">
                <a:solidFill>
                  <a:srgbClr val="AEC2D6"/>
                </a:solidFill>
                <a:latin typeface="Segoe UI Semibold"/>
              </a:rPr>
              <a:t>мес</a:t>
            </a:r>
            <a:endParaRPr sz="10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6278879" y="2194560"/>
            <a:ext cx="5346191" cy="1618488"/>
          </a:xfrm>
          <a:prstGeom prst="roundRect">
            <a:avLst>
              <a:gd name="adj" fmla="val 6000"/>
            </a:avLst>
          </a:prstGeom>
          <a:solidFill>
            <a:srgbClr val="0B2233"/>
          </a:solidFill>
          <a:ln w="1397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Rounded Rectangle 36"/>
          <p:cNvSpPr/>
          <p:nvPr/>
        </p:nvSpPr>
        <p:spPr>
          <a:xfrm>
            <a:off x="6498335" y="2395728"/>
            <a:ext cx="256032" cy="91440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6516623" y="2542032"/>
            <a:ext cx="4888991" cy="2087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400" b="1" dirty="0">
                <a:solidFill>
                  <a:srgbClr val="FFB84D"/>
                </a:solidFill>
                <a:latin typeface="Segoe UI Semibold"/>
              </a:rPr>
              <a:t>2027: ООО и первые клиенты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516623" y="2926080"/>
            <a:ext cx="4888991" cy="6202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2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200" b="0" dirty="0">
                <a:solidFill>
                  <a:srgbClr val="AEC2D6"/>
                </a:solidFill>
                <a:latin typeface="Segoe UI"/>
              </a:rPr>
              <a:t>Регистрация ООО → первые договоры → продажи вузам ПФО.</a:t>
            </a:r>
          </a:p>
          <a:p>
            <a:r>
              <a:rPr lang="ru-RU" sz="1200" b="0" dirty="0">
                <a:solidFill>
                  <a:srgbClr val="AEC2D6"/>
                </a:solidFill>
                <a:latin typeface="Segoe UI"/>
              </a:rPr>
              <a:t>Старт: ННГАСУ или вуз с похожей инфраструктурой.</a:t>
            </a:r>
          </a:p>
          <a:p>
            <a:r>
              <a:rPr lang="ru-RU" sz="1200" b="0" dirty="0">
                <a:solidFill>
                  <a:srgbClr val="AEC2D6"/>
                </a:solidFill>
                <a:latin typeface="Segoe UI"/>
              </a:rPr>
              <a:t>Безубыточность: 1 платный клиент покрывает инфраструктуру</a:t>
            </a:r>
            <a:endParaRPr sz="12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6278880" y="4128012"/>
            <a:ext cx="5346191" cy="1540253"/>
          </a:xfrm>
          <a:prstGeom prst="roundRect">
            <a:avLst>
              <a:gd name="adj" fmla="val 6000"/>
            </a:avLst>
          </a:prstGeom>
          <a:solidFill>
            <a:srgbClr val="16202E"/>
          </a:solidFill>
          <a:ln w="13970">
            <a:solidFill>
              <a:srgbClr val="3C4A5E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Rounded Rectangle 40"/>
          <p:cNvSpPr/>
          <p:nvPr/>
        </p:nvSpPr>
        <p:spPr>
          <a:xfrm>
            <a:off x="6498336" y="4274181"/>
            <a:ext cx="256032" cy="91440"/>
          </a:xfrm>
          <a:prstGeom prst="roundRect">
            <a:avLst>
              <a:gd name="adj" fmla="val 50000"/>
            </a:avLst>
          </a:prstGeom>
          <a:solidFill>
            <a:srgbClr val="FFB84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6516624" y="4420485"/>
            <a:ext cx="4888991" cy="2087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400" b="1" dirty="0">
                <a:solidFill>
                  <a:srgbClr val="FFB84D"/>
                </a:solidFill>
                <a:latin typeface="Segoe UI Semibold"/>
              </a:rPr>
              <a:t>Гранты — вне модели запуска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516624" y="4826623"/>
            <a:ext cx="4888991" cy="64421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200" b="0" dirty="0">
                <a:solidFill>
                  <a:srgbClr val="AEC2D6"/>
                </a:solidFill>
                <a:latin typeface="Segoe UI"/>
              </a:rPr>
              <a:t>Не зависим от грантов: они требуют отчётности, соблюдения внешних условий и могут замедлить темп разработки. Проект строится на пилоте и первых продажах.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566928" y="6053328"/>
            <a:ext cx="11058143" cy="512064"/>
          </a:xfrm>
          <a:prstGeom prst="roundRect">
            <a:avLst>
              <a:gd name="adj" fmla="val 50000"/>
            </a:avLst>
          </a:prstGeom>
          <a:solidFill>
            <a:srgbClr val="0B1D2C"/>
          </a:solidFill>
          <a:ln w="12700">
            <a:solidFill>
              <a:srgbClr val="163A4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Rounded Rectangle 44"/>
          <p:cNvSpPr/>
          <p:nvPr/>
        </p:nvSpPr>
        <p:spPr>
          <a:xfrm>
            <a:off x="694944" y="6172200"/>
            <a:ext cx="274320" cy="274320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1133856" y="6131052"/>
            <a:ext cx="10235183" cy="35661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5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200" b="1" dirty="0">
                <a:solidFill>
                  <a:srgbClr val="2EF3B7"/>
                </a:solidFill>
                <a:latin typeface="Segoe UI Semibold"/>
              </a:rPr>
              <a:t>Стратегия запуска:  пилот в ННГАСУ → подтверждённый кейс → первое платное внедрение → развитие за счёт выручки.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4D5D4A4-BBCE-41FE-A7C2-F2F9A8C4E65D}"/>
              </a:ext>
            </a:extLst>
          </p:cNvPr>
          <p:cNvSpPr txBox="1"/>
          <p:nvPr/>
        </p:nvSpPr>
        <p:spPr>
          <a:xfrm>
            <a:off x="4770119" y="3445007"/>
            <a:ext cx="960119" cy="17145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lang="ru-RU" sz="1150" b="1" dirty="0">
                <a:solidFill>
                  <a:srgbClr val="2ADDAA"/>
                </a:solidFill>
                <a:latin typeface="Segoe UI Semibold"/>
              </a:rPr>
              <a:t>функционал</a:t>
            </a:r>
            <a:endParaRPr sz="1150" b="1" dirty="0">
              <a:solidFill>
                <a:srgbClr val="2ADDAA"/>
              </a:solidFill>
              <a:latin typeface="Segoe UI Semibold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566928" y="393192"/>
            <a:ext cx="128016" cy="128016"/>
          </a:xfrm>
          <a:prstGeom prst="ellipse">
            <a:avLst/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86384" y="333756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150" b="1">
                <a:solidFill>
                  <a:srgbClr val="EAF6FF"/>
                </a:solidFill>
                <a:latin typeface="Segoe UI Semibold"/>
              </a:rPr>
              <a:t>ЭФИР</a:t>
            </a:r>
            <a:r>
              <a:rPr sz="1150" b="0">
                <a:solidFill>
                  <a:srgbClr val="7188A0"/>
                </a:solidFill>
                <a:latin typeface="Segoe UI"/>
              </a:rPr>
              <a:t>   ВКР · 09.03.02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6384" y="63093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1">
                <a:solidFill>
                  <a:srgbClr val="00E5FF"/>
                </a:solidFill>
                <a:latin typeface="Segoe UI Semibold"/>
              </a:rPr>
              <a:t>ЗАКЛЮЧЕНИЕ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6111" y="598932"/>
            <a:ext cx="3108960" cy="149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00" b="0" dirty="0">
                <a:solidFill>
                  <a:srgbClr val="7188A0"/>
                </a:solidFill>
                <a:latin typeface="Segoe UI"/>
              </a:rPr>
              <a:t>2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1</a:t>
            </a:r>
            <a:r>
              <a:rPr sz="1000" b="0" dirty="0">
                <a:solidFill>
                  <a:srgbClr val="7188A0"/>
                </a:solidFill>
                <a:latin typeface="Segoe UI"/>
              </a:rPr>
              <a:t> / 2</a:t>
            </a:r>
            <a:r>
              <a:rPr lang="ru-RU" sz="1000" b="0" dirty="0">
                <a:solidFill>
                  <a:srgbClr val="7188A0"/>
                </a:solidFill>
                <a:latin typeface="Segoe UI"/>
              </a:rPr>
              <a:t>2</a:t>
            </a:r>
            <a:endParaRPr sz="1000" b="0" dirty="0">
              <a:solidFill>
                <a:srgbClr val="7188A0"/>
              </a:solidFill>
              <a:latin typeface="Segoe UI"/>
            </a:endParaRPr>
          </a:p>
        </p:txBody>
      </p:sp>
      <p:cxnSp>
        <p:nvCxnSpPr>
          <p:cNvPr id="8" name="Connector 7"/>
          <p:cNvCxnSpPr/>
          <p:nvPr/>
        </p:nvCxnSpPr>
        <p:spPr>
          <a:xfrm>
            <a:off x="566928" y="932688"/>
            <a:ext cx="11058143" cy="0"/>
          </a:xfrm>
          <a:prstGeom prst="line">
            <a:avLst/>
          </a:prstGeom>
          <a:ln w="12700">
            <a:solidFill>
              <a:srgbClr val="14313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66928" y="1152144"/>
            <a:ext cx="11058143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2900" b="1">
                <a:solidFill>
                  <a:srgbClr val="EAF6FF"/>
                </a:solidFill>
                <a:latin typeface="Segoe UI Semibold"/>
              </a:rPr>
              <a:t>Заключение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928" y="1719072"/>
            <a:ext cx="11058143" cy="22961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50" b="0" dirty="0">
                <a:solidFill>
                  <a:srgbClr val="AEC2D6"/>
                </a:solidFill>
                <a:latin typeface="Segoe UI"/>
              </a:rPr>
              <a:t>В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ходе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ВКР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получен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практический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результат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lang="ru-RU" sz="1450" b="0" dirty="0">
                <a:solidFill>
                  <a:srgbClr val="AEC2D6"/>
                </a:solidFill>
                <a:latin typeface="Segoe UI"/>
              </a:rPr>
              <a:t>–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работающая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система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управления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контентом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для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сети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50" b="0" dirty="0" err="1">
                <a:solidFill>
                  <a:srgbClr val="AEC2D6"/>
                </a:solidFill>
                <a:latin typeface="Segoe UI"/>
              </a:rPr>
              <a:t>экранов</a:t>
            </a:r>
            <a:r>
              <a:rPr sz="145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6928" y="2286000"/>
            <a:ext cx="3478783" cy="132588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713232" y="243230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31520" y="2596896"/>
            <a:ext cx="3167887" cy="2462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>
                <a:solidFill>
                  <a:srgbClr val="EAF6FF"/>
                </a:solidFill>
                <a:latin typeface="Segoe UI Semibold"/>
              </a:rPr>
              <a:t>Аналитика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520" y="3015246"/>
            <a:ext cx="3167887" cy="4403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0" dirty="0" err="1">
                <a:solidFill>
                  <a:srgbClr val="AEC2D6"/>
                </a:solidFill>
                <a:latin typeface="Segoe UI"/>
              </a:rPr>
              <a:t>изучены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область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Digital Signage,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аналоги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требования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ограничения</a:t>
            </a:r>
            <a:endParaRPr sz="14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356607" y="2286000"/>
            <a:ext cx="3478783" cy="132588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4502911" y="243230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4521199" y="2596896"/>
            <a:ext cx="3167887" cy="2462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 dirty="0" err="1">
                <a:solidFill>
                  <a:srgbClr val="EAF6FF"/>
                </a:solidFill>
                <a:latin typeface="Segoe UI Semibold"/>
              </a:rPr>
              <a:t>Разработка</a:t>
            </a:r>
            <a:endParaRPr sz="135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21199" y="3015246"/>
            <a:ext cx="3167887" cy="4403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0" dirty="0" err="1">
                <a:solidFill>
                  <a:srgbClr val="AEC2D6"/>
                </a:solidFill>
                <a:latin typeface="Segoe UI"/>
              </a:rPr>
              <a:t>реализованы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клиент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сервер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веб-панель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, API, manifest и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кэширование</a:t>
            </a:r>
            <a:endParaRPr sz="14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8146287" y="2286000"/>
            <a:ext cx="3478783" cy="1325880"/>
          </a:xfrm>
          <a:prstGeom prst="roundRect">
            <a:avLst>
              <a:gd name="adj" fmla="val 14000"/>
            </a:avLst>
          </a:prstGeom>
          <a:solidFill>
            <a:srgbClr val="0E2336"/>
          </a:solidFill>
          <a:ln w="12700">
            <a:solidFill>
              <a:srgbClr val="1A425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ounded Rectangle 19"/>
          <p:cNvSpPr/>
          <p:nvPr/>
        </p:nvSpPr>
        <p:spPr>
          <a:xfrm>
            <a:off x="8292591" y="2432304"/>
            <a:ext cx="237744" cy="82296"/>
          </a:xfrm>
          <a:prstGeom prst="roundRect">
            <a:avLst>
              <a:gd name="adj" fmla="val 50000"/>
            </a:avLst>
          </a:prstGeom>
          <a:solidFill>
            <a:srgbClr val="2F80E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310879" y="2596896"/>
            <a:ext cx="3167887" cy="2462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 dirty="0" err="1">
                <a:solidFill>
                  <a:srgbClr val="EAF6FF"/>
                </a:solidFill>
                <a:latin typeface="Segoe UI Semibold"/>
              </a:rPr>
              <a:t>Проверка</a:t>
            </a:r>
            <a:endParaRPr sz="1600" b="1" dirty="0">
              <a:solidFill>
                <a:srgbClr val="EAF6FF"/>
              </a:solidFill>
              <a:latin typeface="Segoe UI Semibold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310879" y="3009151"/>
            <a:ext cx="3248661" cy="4403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6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0" dirty="0" err="1">
                <a:solidFill>
                  <a:srgbClr val="AEC2D6"/>
                </a:solidFill>
                <a:latin typeface="Segoe UI"/>
              </a:rPr>
              <a:t>подтверждена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работоспособность</a:t>
            </a:r>
            <a:r>
              <a:rPr lang="ru-RU" sz="1400" dirty="0">
                <a:solidFill>
                  <a:srgbClr val="AEC2D6"/>
                </a:solidFill>
                <a:latin typeface="Segoe UI"/>
              </a:rPr>
              <a:t> всех частей системы</a:t>
            </a:r>
            <a:endParaRPr sz="1400" b="0" dirty="0">
              <a:solidFill>
                <a:srgbClr val="AEC2D6"/>
              </a:solidFill>
              <a:latin typeface="Segoe UI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66928" y="3840480"/>
            <a:ext cx="11058143" cy="960120"/>
          </a:xfrm>
          <a:prstGeom prst="roundRect">
            <a:avLst>
              <a:gd name="adj" fmla="val 7000"/>
            </a:avLst>
          </a:prstGeom>
          <a:solidFill>
            <a:srgbClr val="0B2233"/>
          </a:solidFill>
          <a:ln w="13970">
            <a:solidFill>
              <a:srgbClr val="1F557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841247" y="3968496"/>
            <a:ext cx="10509503" cy="23859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600" b="1" dirty="0" err="1">
                <a:solidFill>
                  <a:srgbClr val="00E5FF"/>
                </a:solidFill>
                <a:latin typeface="Segoe UI Semibold"/>
              </a:rPr>
              <a:t>Практическая</a:t>
            </a:r>
            <a:r>
              <a:rPr sz="1600" b="1" dirty="0">
                <a:solidFill>
                  <a:srgbClr val="00E5FF"/>
                </a:solidFill>
                <a:latin typeface="Segoe UI Semibold"/>
              </a:rPr>
              <a:t> </a:t>
            </a:r>
            <a:r>
              <a:rPr sz="1600" b="1" dirty="0" err="1">
                <a:solidFill>
                  <a:srgbClr val="00E5FF"/>
                </a:solidFill>
                <a:latin typeface="Segoe UI Semibold"/>
              </a:rPr>
              <a:t>значимость</a:t>
            </a:r>
            <a:r>
              <a:rPr sz="1600" b="1" dirty="0">
                <a:solidFill>
                  <a:srgbClr val="00E5FF"/>
                </a:solidFill>
                <a:latin typeface="Segoe UI Semibold"/>
              </a:rPr>
              <a:t> и </a:t>
            </a:r>
            <a:r>
              <a:rPr sz="1600" b="1" dirty="0" err="1">
                <a:solidFill>
                  <a:srgbClr val="00E5FF"/>
                </a:solidFill>
                <a:latin typeface="Segoe UI Semibold"/>
              </a:rPr>
              <a:t>внедрение</a:t>
            </a:r>
            <a:endParaRPr sz="1600" b="1" dirty="0">
              <a:solidFill>
                <a:srgbClr val="00E5FF"/>
              </a:solidFill>
              <a:latin typeface="Segoe UI Semibold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41247" y="4392856"/>
            <a:ext cx="10509503" cy="2216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2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0" dirty="0" err="1">
                <a:solidFill>
                  <a:srgbClr val="AEC2D6"/>
                </a:solidFill>
                <a:latin typeface="Segoe UI"/>
              </a:rPr>
              <a:t>Решение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применимо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как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инструмент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информирования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студентов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сотрудников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;</a:t>
            </a:r>
            <a:r>
              <a:rPr lang="ru-RU"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lang="ru-RU" sz="1400" b="1" dirty="0">
                <a:solidFill>
                  <a:srgbClr val="FFFFFF"/>
                </a:solidFill>
                <a:latin typeface="Segoe UI Semibold"/>
              </a:rPr>
              <a:t>сейчас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пилотное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внедрение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в ННГАСУ.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66928" y="4956048"/>
            <a:ext cx="11058143" cy="914400"/>
          </a:xfrm>
          <a:prstGeom prst="roundRect">
            <a:avLst>
              <a:gd name="adj" fmla="val 10000"/>
            </a:avLst>
          </a:prstGeom>
          <a:solidFill>
            <a:srgbClr val="0E2A1E"/>
          </a:solidFill>
          <a:ln w="16510">
            <a:solidFill>
              <a:srgbClr val="2EF3B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932688" y="5297575"/>
            <a:ext cx="10326623" cy="23134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18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Все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поставленные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задачи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научного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исследования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выполнены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,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цель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выпускной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квалификационной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работы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 </a:t>
            </a:r>
            <a:r>
              <a:rPr sz="1400" b="1" dirty="0" err="1">
                <a:solidFill>
                  <a:srgbClr val="FFFFFF"/>
                </a:solidFill>
                <a:latin typeface="Segoe UI Semibold"/>
              </a:rPr>
              <a:t>достигнута</a:t>
            </a:r>
            <a:r>
              <a:rPr sz="1400" b="1" dirty="0">
                <a:solidFill>
                  <a:srgbClr val="FFFFFF"/>
                </a:solidFill>
                <a:latin typeface="Segoe UI Semibold"/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_her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77824" y="1737360"/>
            <a:ext cx="8686800" cy="10972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4400" b="0" dirty="0" err="1">
                <a:solidFill>
                  <a:srgbClr val="EAF6FF"/>
                </a:solidFill>
                <a:latin typeface="Segoe UI Light"/>
              </a:rPr>
              <a:t>Спасибо</a:t>
            </a:r>
            <a:r>
              <a:rPr sz="4400" b="0" dirty="0">
                <a:solidFill>
                  <a:srgbClr val="EAF6FF"/>
                </a:solidFill>
                <a:latin typeface="Segoe UI Light"/>
              </a:rPr>
              <a:t> </a:t>
            </a:r>
            <a:r>
              <a:rPr sz="4400" b="0" dirty="0" err="1">
                <a:solidFill>
                  <a:srgbClr val="EAF6FF"/>
                </a:solidFill>
                <a:latin typeface="Segoe UI Light"/>
              </a:rPr>
              <a:t>за</a:t>
            </a:r>
            <a:r>
              <a:rPr sz="4400" b="0" dirty="0">
                <a:solidFill>
                  <a:srgbClr val="EAF6FF"/>
                </a:solidFill>
                <a:latin typeface="Segoe UI Light"/>
              </a:rPr>
              <a:t> </a:t>
            </a:r>
            <a:r>
              <a:rPr sz="4400" b="0" dirty="0" err="1">
                <a:solidFill>
                  <a:srgbClr val="EAF6FF"/>
                </a:solidFill>
                <a:latin typeface="Segoe UI Light"/>
              </a:rPr>
              <a:t>внимание</a:t>
            </a:r>
            <a:endParaRPr sz="4400" b="0" dirty="0">
              <a:solidFill>
                <a:srgbClr val="EAF6FF"/>
              </a:solidFill>
              <a:latin typeface="Segoe UI Ligh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6112" y="2788920"/>
            <a:ext cx="8229600" cy="49308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200"/>
              </a:spcAft>
            </a:pPr>
            <a:r>
              <a:rPr sz="1400" b="0" dirty="0" err="1">
                <a:solidFill>
                  <a:srgbClr val="AEC2D6"/>
                </a:solidFill>
                <a:latin typeface="Segoe UI"/>
              </a:rPr>
              <a:t>Готовы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ответить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на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вопросы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по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аналитике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клиентскому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приложению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серверной</a:t>
            </a:r>
            <a:r>
              <a:rPr lang="en-US" sz="1400" dirty="0">
                <a:solidFill>
                  <a:srgbClr val="AEC2D6"/>
                </a:solidFill>
                <a:latin typeface="Segoe UI"/>
              </a:rPr>
              <a:t> </a:t>
            </a:r>
            <a:r>
              <a:rPr lang="ru-RU" sz="1400" dirty="0">
                <a:solidFill>
                  <a:srgbClr val="AEC2D6"/>
                </a:solidFill>
                <a:latin typeface="Segoe UI"/>
              </a:rPr>
              <a:t>части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,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безопасности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 и </a:t>
            </a:r>
            <a:r>
              <a:rPr sz="1400" b="0" dirty="0" err="1">
                <a:solidFill>
                  <a:srgbClr val="AEC2D6"/>
                </a:solidFill>
                <a:latin typeface="Segoe UI"/>
              </a:rPr>
              <a:t>экономике</a:t>
            </a:r>
            <a:r>
              <a:rPr sz="1400" b="0" dirty="0">
                <a:solidFill>
                  <a:srgbClr val="AEC2D6"/>
                </a:solidFill>
                <a:latin typeface="Segoe UI"/>
              </a:rPr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77824" y="3520440"/>
            <a:ext cx="3931920" cy="1371600"/>
          </a:xfrm>
          <a:prstGeom prst="roundRect">
            <a:avLst>
              <a:gd name="adj" fmla="val 8000"/>
            </a:avLst>
          </a:prstGeom>
          <a:solidFill>
            <a:srgbClr val="0E2336"/>
          </a:solidFill>
          <a:ln w="12700">
            <a:solidFill>
              <a:srgbClr val="1B4860"/>
            </a:solidFill>
          </a:ln>
          <a:effectLst>
            <a:outerShdw blurRad="254000" dist="127000" dir="5400000" rotWithShape="0">
              <a:srgbClr val="02060C">
                <a:alpha val="5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1024128" y="3703320"/>
            <a:ext cx="109728" cy="1005840"/>
          </a:xfrm>
          <a:prstGeom prst="roundRect">
            <a:avLst>
              <a:gd name="adj" fmla="val 50000"/>
            </a:avLst>
          </a:prstGeom>
          <a:solidFill>
            <a:srgbClr val="00E5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280160" y="3703320"/>
            <a:ext cx="3383279" cy="95122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8000"/>
              </a:lnSpc>
              <a:spcBef>
                <a:spcPts val="0"/>
              </a:spcBef>
              <a:spcAft>
                <a:spcPts val="200"/>
              </a:spcAft>
            </a:pPr>
            <a:r>
              <a:rPr b="0" dirty="0" err="1">
                <a:solidFill>
                  <a:schemeClr val="bg1"/>
                </a:solidFill>
                <a:latin typeface="Segoe UI"/>
              </a:rPr>
              <a:t>аналитический</a:t>
            </a:r>
            <a:r>
              <a:rPr b="0" dirty="0">
                <a:solidFill>
                  <a:schemeClr val="bg1"/>
                </a:solidFill>
                <a:latin typeface="Segoe UI"/>
              </a:rPr>
              <a:t> </a:t>
            </a:r>
            <a:r>
              <a:rPr b="0" dirty="0" err="1">
                <a:solidFill>
                  <a:schemeClr val="bg1"/>
                </a:solidFill>
                <a:latin typeface="Segoe UI"/>
              </a:rPr>
              <a:t>раздел</a:t>
            </a:r>
            <a:r>
              <a:rPr b="0" dirty="0">
                <a:solidFill>
                  <a:schemeClr val="bg1"/>
                </a:solidFill>
                <a:latin typeface="Segoe UI"/>
              </a:rPr>
              <a:t> · </a:t>
            </a:r>
            <a:r>
              <a:rPr b="0" dirty="0" err="1">
                <a:solidFill>
                  <a:schemeClr val="bg1"/>
                </a:solidFill>
                <a:latin typeface="Segoe UI"/>
              </a:rPr>
              <a:t>клиентская</a:t>
            </a:r>
            <a:r>
              <a:rPr b="0" dirty="0">
                <a:solidFill>
                  <a:schemeClr val="bg1"/>
                </a:solidFill>
                <a:latin typeface="Segoe UI"/>
              </a:rPr>
              <a:t> </a:t>
            </a:r>
            <a:r>
              <a:rPr b="0" dirty="0" err="1">
                <a:solidFill>
                  <a:schemeClr val="bg1"/>
                </a:solidFill>
                <a:latin typeface="Segoe UI"/>
              </a:rPr>
              <a:t>часть</a:t>
            </a:r>
            <a:r>
              <a:rPr b="0" dirty="0">
                <a:solidFill>
                  <a:schemeClr val="bg1"/>
                </a:solidFill>
                <a:latin typeface="Segoe UI"/>
              </a:rPr>
              <a:t> · </a:t>
            </a:r>
            <a:r>
              <a:rPr b="0" dirty="0" err="1">
                <a:solidFill>
                  <a:schemeClr val="bg1"/>
                </a:solidFill>
                <a:latin typeface="Segoe UI"/>
              </a:rPr>
              <a:t>автономная</a:t>
            </a:r>
            <a:r>
              <a:rPr b="0" dirty="0">
                <a:solidFill>
                  <a:schemeClr val="bg1"/>
                </a:solidFill>
                <a:latin typeface="Segoe UI"/>
              </a:rPr>
              <a:t> </a:t>
            </a:r>
            <a:r>
              <a:rPr b="0" dirty="0" err="1">
                <a:solidFill>
                  <a:schemeClr val="bg1"/>
                </a:solidFill>
                <a:latin typeface="Segoe UI"/>
              </a:rPr>
              <a:t>работа</a:t>
            </a:r>
            <a:endParaRPr b="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175504" y="3520440"/>
            <a:ext cx="3931920" cy="1371600"/>
          </a:xfrm>
          <a:prstGeom prst="roundRect">
            <a:avLst>
              <a:gd name="adj" fmla="val 8000"/>
            </a:avLst>
          </a:prstGeom>
          <a:solidFill>
            <a:srgbClr val="0E2336"/>
          </a:solidFill>
          <a:ln w="12700">
            <a:solidFill>
              <a:srgbClr val="1B4860"/>
            </a:solidFill>
          </a:ln>
          <a:effectLst>
            <a:outerShdw blurRad="254000" dist="127000" dir="5400000" rotWithShape="0">
              <a:srgbClr val="02060C">
                <a:alpha val="5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5321808" y="3703320"/>
            <a:ext cx="109728" cy="1005840"/>
          </a:xfrm>
          <a:prstGeom prst="roundRect">
            <a:avLst>
              <a:gd name="adj" fmla="val 50000"/>
            </a:avLst>
          </a:prstGeom>
          <a:solidFill>
            <a:srgbClr val="2EF3B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5577840" y="3954507"/>
            <a:ext cx="3383279" cy="29745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8000"/>
              </a:lnSpc>
              <a:spcBef>
                <a:spcPts val="0"/>
              </a:spcBef>
              <a:spcAft>
                <a:spcPts val="200"/>
              </a:spcAft>
            </a:pPr>
            <a:r>
              <a:rPr b="0" dirty="0" err="1">
                <a:solidFill>
                  <a:schemeClr val="bg1"/>
                </a:solidFill>
                <a:latin typeface="Segoe UI"/>
              </a:rPr>
              <a:t>серверная</a:t>
            </a:r>
            <a:r>
              <a:rPr b="0" dirty="0">
                <a:solidFill>
                  <a:schemeClr val="bg1"/>
                </a:solidFill>
                <a:latin typeface="Segoe UI"/>
              </a:rPr>
              <a:t> </a:t>
            </a:r>
            <a:r>
              <a:rPr b="0" dirty="0" err="1">
                <a:solidFill>
                  <a:schemeClr val="bg1"/>
                </a:solidFill>
                <a:latin typeface="Segoe UI"/>
              </a:rPr>
              <a:t>часть</a:t>
            </a:r>
            <a:r>
              <a:rPr b="0" dirty="0">
                <a:solidFill>
                  <a:schemeClr val="bg1"/>
                </a:solidFill>
                <a:latin typeface="Segoe UI"/>
              </a:rPr>
              <a:t> · </a:t>
            </a:r>
            <a:r>
              <a:rPr b="0" dirty="0" err="1">
                <a:solidFill>
                  <a:schemeClr val="bg1"/>
                </a:solidFill>
                <a:latin typeface="Segoe UI"/>
              </a:rPr>
              <a:t>экономика</a:t>
            </a:r>
            <a:endParaRPr b="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96112" y="6309361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1050" b="0" dirty="0">
                <a:solidFill>
                  <a:srgbClr val="7188A0"/>
                </a:solidFill>
                <a:latin typeface="Segoe UI"/>
              </a:rPr>
              <a:t>ЭФИР · </a:t>
            </a:r>
            <a:r>
              <a:rPr sz="1050" b="0" dirty="0" err="1">
                <a:solidFill>
                  <a:srgbClr val="7188A0"/>
                </a:solidFill>
                <a:latin typeface="Segoe UI"/>
              </a:rPr>
              <a:t>кроссплатформенная</a:t>
            </a:r>
            <a:r>
              <a:rPr sz="1050" b="0" dirty="0">
                <a:solidFill>
                  <a:srgbClr val="7188A0"/>
                </a:solidFill>
                <a:latin typeface="Segoe UI"/>
              </a:rPr>
              <a:t> </a:t>
            </a:r>
            <a:r>
              <a:rPr sz="1050" b="0" dirty="0" err="1">
                <a:solidFill>
                  <a:srgbClr val="7188A0"/>
                </a:solidFill>
                <a:latin typeface="Segoe UI"/>
              </a:rPr>
              <a:t>система</a:t>
            </a:r>
            <a:r>
              <a:rPr sz="1050" b="0" dirty="0">
                <a:solidFill>
                  <a:srgbClr val="7188A0"/>
                </a:solidFill>
                <a:latin typeface="Segoe UI"/>
              </a:rPr>
              <a:t> Digital Signage · ННГАСУ · 2026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144000" y="1828800"/>
            <a:ext cx="25603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4000"/>
              </a:lnSpc>
              <a:spcBef>
                <a:spcPts val="0"/>
              </a:spcBef>
              <a:spcAft>
                <a:spcPts val="200"/>
              </a:spcAft>
            </a:pPr>
            <a:r>
              <a:rPr sz="3000" b="0">
                <a:solidFill>
                  <a:srgbClr val="14384F"/>
                </a:solidFill>
                <a:latin typeface="Segoe UI Light"/>
              </a:rPr>
              <a:t>ЭФИР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_hero.png">
            <a:extLst>
              <a:ext uri="{FF2B5EF4-FFF2-40B4-BE49-F238E27FC236}">
                <a16:creationId xmlns:a16="http://schemas.microsoft.com/office/drawing/2014/main" id="{7F0EAFD5-CDE0-52C5-18FF-EC137701BC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37E3588-63A7-5DEA-7656-8B6DB9D6E0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3035" y="1150758"/>
            <a:ext cx="9925927" cy="45564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16983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bg_hero.png">
            <a:extLst>
              <a:ext uri="{FF2B5EF4-FFF2-40B4-BE49-F238E27FC236}">
                <a16:creationId xmlns:a16="http://schemas.microsoft.com/office/drawing/2014/main" id="{F49C93DF-0AC3-8241-7C3C-3B7944CDA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11F8A38-434F-5EBA-7C3E-22AA5FF573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663" y="0"/>
            <a:ext cx="7560672" cy="7734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7743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2164</Words>
  <Application>Microsoft Office PowerPoint</Application>
  <PresentationFormat>Широкоэкранный</PresentationFormat>
  <Paragraphs>410</Paragraphs>
  <Slides>24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Segoe UI</vt:lpstr>
      <vt:lpstr>Segoe UI Light</vt:lpstr>
      <vt:lpstr>Segoe UI Semibold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keywords/>
  <dc:description>generated using python-pptx</dc:description>
  <cp:lastModifiedBy>NNGASU</cp:lastModifiedBy>
  <cp:revision>28</cp:revision>
  <dcterms:created xsi:type="dcterms:W3CDTF">2013-01-27T09:14:16Z</dcterms:created>
  <dcterms:modified xsi:type="dcterms:W3CDTF">2026-07-02T12:40:09Z</dcterms:modified>
  <cp:category/>
</cp:coreProperties>
</file>