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56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5" r:id="rId10"/>
    <p:sldId id="264" r:id="rId11"/>
  </p:sldIdLst>
  <p:sldSz cx="14630400" cy="8229600"/>
  <p:notesSz cx="8229600" cy="14630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E6B"/>
    <a:srgbClr val="326C79"/>
    <a:srgbClr val="66B1BD"/>
    <a:srgbClr val="96D2DE"/>
    <a:srgbClr val="5AB8CB"/>
    <a:srgbClr val="01347E"/>
    <a:srgbClr val="61C5FF"/>
    <a:srgbClr val="4D7BAA"/>
    <a:srgbClr val="0B1819"/>
    <a:srgbClr val="4032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4610"/>
  </p:normalViewPr>
  <p:slideViewPr>
    <p:cSldViewPr snapToGrid="0" snapToObjects="1">
      <p:cViewPr varScale="1">
        <p:scale>
          <a:sx n="67" d="100"/>
          <a:sy n="67" d="100"/>
        </p:scale>
        <p:origin x="96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notesMaster" Target="notesMasters/notesMaster1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2826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4205" y="924560"/>
            <a:ext cx="12938760" cy="402336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10560" spc="-144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1015" y="5048251"/>
            <a:ext cx="11073841" cy="1975104"/>
          </a:xfrm>
        </p:spPr>
        <p:txBody>
          <a:bodyPr>
            <a:normAutofit/>
          </a:bodyPr>
          <a:lstStyle>
            <a:lvl1pPr marL="0" indent="0" algn="l">
              <a:buNone/>
              <a:defRPr sz="3840">
                <a:solidFill>
                  <a:schemeClr val="bg1"/>
                </a:solidFill>
                <a:latin typeface="+mj-lt"/>
              </a:defRPr>
            </a:lvl1pPr>
            <a:lvl2pPr marL="548640" indent="0" algn="ctr">
              <a:buNone/>
              <a:defRPr sz="3360"/>
            </a:lvl2pPr>
            <a:lvl3pPr marL="1097280" indent="0" algn="ctr">
              <a:buNone/>
              <a:defRPr sz="2880"/>
            </a:lvl3pPr>
            <a:lvl4pPr marL="1645920" indent="0" algn="ctr">
              <a:buNone/>
              <a:defRPr sz="2400"/>
            </a:lvl4pPr>
            <a:lvl5pPr marL="2194560" indent="0" algn="ctr">
              <a:buNone/>
              <a:defRPr sz="2400"/>
            </a:lvl5pPr>
            <a:lvl6pPr marL="2743200" indent="0" algn="ctr">
              <a:buNone/>
              <a:defRPr sz="2400"/>
            </a:lvl6pPr>
            <a:lvl7pPr marL="3291840" indent="0" algn="ctr">
              <a:buNone/>
              <a:defRPr sz="2400"/>
            </a:lvl7pPr>
            <a:lvl8pPr marL="3840480" indent="0" algn="ctr">
              <a:buNone/>
              <a:defRPr sz="2400"/>
            </a:lvl8pPr>
            <a:lvl9pPr marL="4389120" indent="0" algn="ctr">
              <a:buNone/>
              <a:defRPr sz="2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8/29/2025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83312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31180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205" y="920903"/>
            <a:ext cx="12936931" cy="402701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10560" b="0" baseline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1015" y="5045051"/>
            <a:ext cx="11071555" cy="1975104"/>
          </a:xfrm>
        </p:spPr>
        <p:txBody>
          <a:bodyPr anchor="t">
            <a:normAutofit/>
          </a:bodyPr>
          <a:lstStyle>
            <a:lvl1pPr marL="0" indent="0">
              <a:buNone/>
              <a:defRPr sz="3840">
                <a:solidFill>
                  <a:schemeClr val="tx1"/>
                </a:solidFill>
                <a:latin typeface="+mj-lt"/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21911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1987" y="2397761"/>
            <a:ext cx="5596128" cy="4520794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13596" y="2397761"/>
            <a:ext cx="5596128" cy="4520794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93819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987" y="2448560"/>
            <a:ext cx="5596128" cy="868080"/>
          </a:xfrm>
        </p:spPr>
        <p:txBody>
          <a:bodyPr anchor="ctr">
            <a:normAutofit/>
          </a:bodyPr>
          <a:lstStyle>
            <a:lvl1pPr marL="0" indent="0">
              <a:buNone/>
              <a:defRPr sz="264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1987" y="3303701"/>
            <a:ext cx="5596128" cy="3840480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09130" y="2446122"/>
            <a:ext cx="5596128" cy="866851"/>
          </a:xfrm>
        </p:spPr>
        <p:txBody>
          <a:bodyPr anchor="ctr">
            <a:normAutofit/>
          </a:bodyPr>
          <a:lstStyle>
            <a:lvl1pPr marL="0" indent="0">
              <a:buNone/>
              <a:defRPr sz="264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09130" y="3301188"/>
            <a:ext cx="5596128" cy="3840480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2512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61461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47726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0" y="0"/>
            <a:ext cx="5486400" cy="8229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913685" y="650738"/>
            <a:ext cx="4059936" cy="2304288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8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14400"/>
            <a:ext cx="7315200" cy="548640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31178" y="3014176"/>
            <a:ext cx="4078224" cy="3752384"/>
          </a:xfrm>
        </p:spPr>
        <p:txBody>
          <a:bodyPr>
            <a:normAutofit/>
          </a:bodyPr>
          <a:lstStyle>
            <a:lvl1pPr marL="0" marR="0" indent="0" algn="l" defTabSz="1097280" rtl="0" eaLnBrk="1" fontAlgn="auto" latinLnBrk="0" hangingPunct="1">
              <a:lnSpc>
                <a:spcPct val="100000"/>
              </a:lnSpc>
              <a:spcBef>
                <a:spcPts val="144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>
                <a:solidFill>
                  <a:srgbClr val="262626"/>
                </a:solidFill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marL="0" marR="0" lvl="0" indent="0" algn="l" defTabSz="1097280" rtl="0" eaLnBrk="1" fontAlgn="auto" latinLnBrk="0" hangingPunct="1">
              <a:lnSpc>
                <a:spcPct val="100000"/>
              </a:lnSpc>
              <a:spcBef>
                <a:spcPts val="16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30947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069" y="6502401"/>
            <a:ext cx="12936931" cy="735940"/>
          </a:xfrm>
        </p:spPr>
        <p:txBody>
          <a:bodyPr anchor="b">
            <a:normAutofit/>
          </a:bodyPr>
          <a:lstStyle>
            <a:lvl1pPr>
              <a:defRPr sz="384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4630400" cy="639714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960"/>
              </a:spcBef>
              <a:buNone/>
              <a:defRPr sz="38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987" y="7091682"/>
            <a:ext cx="11075213" cy="64008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80">
                <a:solidFill>
                  <a:srgbClr val="262626"/>
                </a:solidFill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8/29/2025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7215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10850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92740" y="834390"/>
            <a:ext cx="3154680" cy="576072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5830" y="857251"/>
            <a:ext cx="9281160" cy="648081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smtClean="0"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73665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1525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22309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6681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25721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8491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48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21912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42002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2733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21" Type="http://schemas.openxmlformats.org/officeDocument/2006/relationships/theme" Target="../theme/theme1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slideLayout" Target="../slideLayouts/slideLayout20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88669" y="599439"/>
            <a:ext cx="12927330" cy="1989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988" y="2414017"/>
            <a:ext cx="12904470" cy="4519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" y="7694936"/>
            <a:ext cx="493776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7865636"/>
            <a:ext cx="603504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6711" y="7051695"/>
            <a:ext cx="3511296" cy="16764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36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35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  <p:sldLayoutId id="2147484268" r:id="rId12"/>
    <p:sldLayoutId id="2147484269" r:id="rId13"/>
    <p:sldLayoutId id="2147484270" r:id="rId14"/>
    <p:sldLayoutId id="2147484271" r:id="rId15"/>
    <p:sldLayoutId id="2147484272" r:id="rId16"/>
    <p:sldLayoutId id="2147484273" r:id="rId17"/>
    <p:sldLayoutId id="2147484274" r:id="rId18"/>
    <p:sldLayoutId id="2147484275" r:id="rId19"/>
    <p:sldLayoutId id="2147484276" r:id="rId20"/>
  </p:sldLayoutIdLst>
  <p:hf sldNum="0" hdr="0" ftr="0" dt="0"/>
  <p:txStyles>
    <p:titleStyle>
      <a:lvl1pPr algn="l" defTabSz="1097280" rtl="0" eaLnBrk="1" latinLnBrk="0" hangingPunct="1">
        <a:lnSpc>
          <a:spcPct val="85000"/>
        </a:lnSpc>
        <a:spcBef>
          <a:spcPct val="0"/>
        </a:spcBef>
        <a:buNone/>
        <a:defRPr sz="6480" kern="1200" spc="-144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09728" indent="-109728" algn="l" defTabSz="1097280" rtl="0" eaLnBrk="1" latinLnBrk="0" hangingPunct="1">
        <a:lnSpc>
          <a:spcPct val="85000"/>
        </a:lnSpc>
        <a:spcBef>
          <a:spcPts val="1560"/>
        </a:spcBef>
        <a:buFont typeface="Arial" pitchFamily="34" charset="0"/>
        <a:buChar char=" "/>
        <a:defRPr sz="288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16966" indent="-411480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88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58368" indent="-658368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87552" indent="-987552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1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316736" indent="-1316736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1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440000" indent="-274320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1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680000" indent="-274320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1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920000" indent="-274320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1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160000" indent="-274320" algn="l" defTabSz="1097280" rtl="0" eaLnBrk="1" latinLnBrk="0" hangingPunct="1">
        <a:lnSpc>
          <a:spcPct val="85000"/>
        </a:lnSpc>
        <a:spcBef>
          <a:spcPts val="720"/>
        </a:spcBef>
        <a:buFont typeface="Arial" pitchFamily="34" charset="0"/>
        <a:buChar char=" "/>
        <a:defRPr sz="21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3.xml" /><Relationship Id="rId4" Type="http://schemas.openxmlformats.org/officeDocument/2006/relationships/image" Target="../media/image2.png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4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5.xml" /><Relationship Id="rId5" Type="http://schemas.openxmlformats.org/officeDocument/2006/relationships/image" Target="../media/image5.png" /><Relationship Id="rId4" Type="http://schemas.openxmlformats.org/officeDocument/2006/relationships/image" Target="../media/image4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9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6.xml" /><Relationship Id="rId5" Type="http://schemas.openxmlformats.org/officeDocument/2006/relationships/image" Target="../media/image9.png" /><Relationship Id="rId4" Type="http://schemas.openxmlformats.org/officeDocument/2006/relationships/image" Target="../media/image8.png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7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8.xml" /><Relationship Id="rId5" Type="http://schemas.openxmlformats.org/officeDocument/2006/relationships/image" Target="../media/image12.png" /><Relationship Id="rId4" Type="http://schemas.openxmlformats.org/officeDocument/2006/relationships/image" Target="../media/image11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0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20.xml" /><Relationship Id="rId4" Type="http://schemas.openxmlformats.org/officeDocument/2006/relationships/image" Target="../media/image16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6"/>
          <p:cNvSpPr/>
          <p:nvPr/>
        </p:nvSpPr>
        <p:spPr>
          <a:xfrm>
            <a:off x="909399" y="6180892"/>
            <a:ext cx="131564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750"/>
              </a:lnSpc>
              <a:buNone/>
            </a:pPr>
            <a:endParaRPr lang="en-US" sz="75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93613" y="5472925"/>
            <a:ext cx="73152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Выполнила: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Худова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Т.С. Группа: СВ21.21 </a:t>
            </a:r>
          </a:p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Научный руководитель: Васильева С.В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695587" y="518357"/>
            <a:ext cx="115112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Федеральное государственное бюджетное образовательное учреждение</a:t>
            </a:r>
          </a:p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высшего образования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«НИЖЕГОРОДСКИЙ ГОСУДАРСТВЕННЫЙ АРХИТЕКТУРНОСТРОИТЕЛЬНЫЙ УНИВЕРСИТЕТ» (ННГАСУ)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67485" y="3331951"/>
            <a:ext cx="97674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chemeClr val="tx2">
                    <a:lumMod val="50000"/>
                  </a:schemeClr>
                </a:solidFill>
              </a:rPr>
              <a:t>Разработка бизнес - плана по созданию студии </a:t>
            </a:r>
            <a:r>
              <a:rPr lang="ru-RU" sz="4800" b="1" dirty="0" err="1">
                <a:solidFill>
                  <a:schemeClr val="tx2">
                    <a:lumMod val="50000"/>
                  </a:schemeClr>
                </a:solidFill>
              </a:rPr>
              <a:t>флоатинга</a:t>
            </a:r>
            <a:endParaRPr lang="ru-RU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34317" y="6763346"/>
            <a:ext cx="28337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Нижний Новгород </a:t>
            </a:r>
          </a:p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302" y="0"/>
            <a:ext cx="710509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0"/>
          <p:cNvSpPr/>
          <p:nvPr/>
        </p:nvSpPr>
        <p:spPr>
          <a:xfrm>
            <a:off x="702350" y="461758"/>
            <a:ext cx="2098000" cy="654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3600" b="1" u="sng" dirty="0" err="1">
                <a:solidFill>
                  <a:srgbClr val="01347E"/>
                </a:solidFill>
                <a:latin typeface="+mj-lt"/>
                <a:ea typeface="Noto Serif HK Bold" pitchFamily="34" charset="-122"/>
                <a:cs typeface="Noto Serif HK Bold" pitchFamily="34" charset="-120"/>
              </a:rPr>
              <a:t>Введение</a:t>
            </a:r>
            <a:r>
              <a:rPr lang="en-US" sz="3600" b="1" u="sng" dirty="0">
                <a:solidFill>
                  <a:srgbClr val="01347E"/>
                </a:solidFill>
                <a:latin typeface="+mj-lt"/>
                <a:ea typeface="Noto Serif HK Bold" pitchFamily="34" charset="-122"/>
                <a:cs typeface="Noto Serif HK Bold" pitchFamily="34" charset="-120"/>
              </a:rPr>
              <a:t>:</a:t>
            </a:r>
            <a:endParaRPr lang="en-US" sz="3600" b="1" u="sng" dirty="0">
              <a:solidFill>
                <a:srgbClr val="01347E"/>
              </a:solidFill>
              <a:latin typeface="+mj-lt"/>
            </a:endParaRPr>
          </a:p>
        </p:txBody>
      </p:sp>
      <p:sp>
        <p:nvSpPr>
          <p:cNvPr id="7" name="Shape 4"/>
          <p:cNvSpPr/>
          <p:nvPr/>
        </p:nvSpPr>
        <p:spPr>
          <a:xfrm>
            <a:off x="322276" y="4414248"/>
            <a:ext cx="7099545" cy="3417481"/>
          </a:xfrm>
          <a:prstGeom prst="roundRect">
            <a:avLst/>
          </a:prstGeom>
          <a:solidFill>
            <a:srgbClr val="01347E"/>
          </a:solidFill>
          <a:ln/>
        </p:spPr>
      </p:sp>
      <p:sp>
        <p:nvSpPr>
          <p:cNvPr id="16" name="Скругленный прямоугольник 15"/>
          <p:cNvSpPr/>
          <p:nvPr/>
        </p:nvSpPr>
        <p:spPr>
          <a:xfrm>
            <a:off x="532380" y="1532479"/>
            <a:ext cx="6679338" cy="2465675"/>
          </a:xfrm>
          <a:prstGeom prst="roundRect">
            <a:avLst/>
          </a:prstGeom>
          <a:solidFill>
            <a:srgbClr val="01347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32380" y="1795369"/>
            <a:ext cx="65951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+mj-lt"/>
              </a:rPr>
              <a:t>Целью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данного проекта является открытые расслабляющей студии с высоким качеством обслуживания по доступным ценам.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+mj-lt"/>
              </a:rPr>
              <a:t>Миссия предприятия: </a:t>
            </a:r>
            <a:r>
              <a:rPr lang="ru-RU" dirty="0" err="1">
                <a:solidFill>
                  <a:schemeClr val="bg1"/>
                </a:solidFill>
                <a:latin typeface="+mj-lt"/>
              </a:rPr>
              <a:t>Флоатинг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расслабляет мышцы, восстанавливает нервную систему, помогает снять спазмы, расслабиться после напряженной рабочей недели. Отличная альтернатива расслабляющему массажу или походу в бассейн.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35224" y="4830326"/>
            <a:ext cx="6873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+mj-lt"/>
              </a:rPr>
              <a:t>Актуальность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открытия студии </a:t>
            </a:r>
            <a:r>
              <a:rPr lang="ru-RU" dirty="0" err="1">
                <a:solidFill>
                  <a:schemeClr val="bg1"/>
                </a:solidFill>
                <a:latin typeface="+mj-lt"/>
              </a:rPr>
              <a:t>флоатинга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обусловлена растущим спросом на методы релаксации и снижения стресса в условиях современного темпа жизни. </a:t>
            </a:r>
            <a:r>
              <a:rPr lang="ru-RU" dirty="0" err="1">
                <a:solidFill>
                  <a:schemeClr val="bg1"/>
                </a:solidFill>
                <a:latin typeface="+mj-lt"/>
              </a:rPr>
              <a:t>Флоатинг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, или сенсорная депривация, предлагает уникальный способ глубокого расслабления, восстановления мышц и психического отдыха, что особенно востребовано среди жителей мегаполисов, спортсменов и людей с высоким уровнем стресса. Популярность </a:t>
            </a:r>
            <a:r>
              <a:rPr lang="ru-RU" dirty="0" err="1">
                <a:solidFill>
                  <a:schemeClr val="bg1"/>
                </a:solidFill>
                <a:latin typeface="+mj-lt"/>
              </a:rPr>
              <a:t>wellness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-индустрии и увеличение интереса к ментальному здоровью создают благоприятные условия для развития такого бизнеса. 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5303" y="4066901"/>
            <a:ext cx="7106390" cy="41626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798626" y="1672936"/>
            <a:ext cx="4260273" cy="4118263"/>
          </a:xfrm>
          <a:prstGeom prst="roundRect">
            <a:avLst/>
          </a:prstGeom>
          <a:solidFill>
            <a:srgbClr val="96D2D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Объект исследования: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студия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флоатинга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как бизнес-проект, ее оборудование, клиентский поток, конкурентоспособность, рентабельность.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98471" y="1672937"/>
            <a:ext cx="4305301" cy="4118263"/>
          </a:xfrm>
          <a:prstGeom prst="roundRect">
            <a:avLst/>
          </a:prstGeom>
          <a:solidFill>
            <a:srgbClr val="96D2D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Предмет исследования: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процесс организации и функционирования студии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флоатинга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включая экономические, маркетинговые и управленческие аспекты.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87926" y="1672937"/>
            <a:ext cx="4461164" cy="411826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Задачи: 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1.открытие студии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флоатинга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с целью предоставления услуг сенсорной депривации для релаксации, снижения стресса, улучшения физического и ментального здоровья клиентов; 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2.разработка эффективной бизнес-модели; 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3.привлечение целевой аудитории; 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4.обеспечение высокого уровня сервиса.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20195" y="584262"/>
            <a:ext cx="99581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4400" b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Задачи, предмет и объект исследования: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898129" y="615434"/>
            <a:ext cx="391306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Уникальность услуги:</a:t>
            </a:r>
            <a:endParaRPr lang="ru-RU" sz="4400" dirty="0">
              <a:latin typeface="+mj-lt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127" y="217170"/>
            <a:ext cx="6755131" cy="596697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9056" y="325097"/>
            <a:ext cx="2226071" cy="223409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129" y="2559189"/>
            <a:ext cx="6476998" cy="5344632"/>
          </a:xfrm>
          <a:prstGeom prst="rect">
            <a:avLst/>
          </a:prstGeom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3904" y="296798"/>
            <a:ext cx="3314004" cy="2606422"/>
          </a:xfrm>
          <a:prstGeom prst="rect">
            <a:avLst/>
          </a:prstGeom>
        </p:spPr>
      </p:pic>
      <p:sp>
        <p:nvSpPr>
          <p:cNvPr id="23" name="Скругленный прямоугольник 22"/>
          <p:cNvSpPr/>
          <p:nvPr/>
        </p:nvSpPr>
        <p:spPr>
          <a:xfrm>
            <a:off x="676789" y="3649831"/>
            <a:ext cx="10814868" cy="4118263"/>
          </a:xfrm>
          <a:prstGeom prst="roundRect">
            <a:avLst/>
          </a:prstGeom>
          <a:solidFill>
            <a:srgbClr val="96D2D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76789" y="1516284"/>
            <a:ext cx="10814868" cy="1824643"/>
          </a:xfrm>
          <a:prstGeom prst="roundRect">
            <a:avLst/>
          </a:prstGeom>
          <a:solidFill>
            <a:srgbClr val="96D2D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01335" y="1828440"/>
            <a:ext cx="104903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15E6B"/>
                </a:solidFill>
                <a:latin typeface="+mj-lt"/>
              </a:rPr>
              <a:t>Онлайн-продвижение</a:t>
            </a:r>
          </a:p>
          <a:p>
            <a:r>
              <a:rPr lang="ru-RU" b="1" dirty="0">
                <a:solidFill>
                  <a:srgbClr val="215E6B"/>
                </a:solidFill>
                <a:latin typeface="+mj-lt"/>
              </a:rPr>
              <a:t>SEO и контент-маркетинг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  <a:latin typeface="+mj-lt"/>
              </a:rPr>
              <a:t>Блог на сайте</a:t>
            </a:r>
            <a:r>
              <a:rPr lang="ru-RU" dirty="0">
                <a:solidFill>
                  <a:srgbClr val="215E6B"/>
                </a:solidFill>
                <a:latin typeface="+mj-lt"/>
              </a:rPr>
              <a:t>: статьи о пользе </a:t>
            </a:r>
            <a:r>
              <a:rPr lang="ru-RU" dirty="0" err="1">
                <a:solidFill>
                  <a:srgbClr val="215E6B"/>
                </a:solidFill>
                <a:latin typeface="+mj-lt"/>
              </a:rPr>
              <a:t>флоатинга</a:t>
            </a:r>
            <a:r>
              <a:rPr lang="ru-RU" dirty="0">
                <a:solidFill>
                  <a:srgbClr val="215E6B"/>
                </a:solidFill>
                <a:latin typeface="+mj-lt"/>
              </a:rPr>
              <a:t>, сравнение с другими методами релаксации, отзывы клиентов.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  <a:latin typeface="+mj-lt"/>
              </a:rPr>
              <a:t>Гостевые публикации</a:t>
            </a:r>
            <a:r>
              <a:rPr lang="ru-RU" dirty="0">
                <a:solidFill>
                  <a:srgbClr val="215E6B"/>
                </a:solidFill>
                <a:latin typeface="+mj-lt"/>
              </a:rPr>
              <a:t> на сайтах о здоровье, психологии, </a:t>
            </a:r>
            <a:r>
              <a:rPr lang="ru-RU" dirty="0" err="1">
                <a:solidFill>
                  <a:srgbClr val="215E6B"/>
                </a:solidFill>
                <a:latin typeface="+mj-lt"/>
              </a:rPr>
              <a:t>wellness</a:t>
            </a:r>
            <a:r>
              <a:rPr lang="ru-RU" dirty="0">
                <a:solidFill>
                  <a:srgbClr val="215E6B"/>
                </a:solidFill>
                <a:latin typeface="+mj-lt"/>
              </a:rPr>
              <a:t>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56799" y="295394"/>
            <a:ext cx="73789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u="sng" dirty="0">
                <a:solidFill>
                  <a:srgbClr val="50B4C8">
                    <a:lumMod val="50000"/>
                  </a:srgbClr>
                </a:solidFill>
                <a:latin typeface="+mj-lt"/>
              </a:rPr>
              <a:t>Канал продаж и продвижения: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01335" y="4139301"/>
            <a:ext cx="984123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215E6B"/>
                </a:solidFill>
              </a:rPr>
              <a:t>Оффлайн</a:t>
            </a:r>
            <a:r>
              <a:rPr lang="ru-RU" b="1" dirty="0">
                <a:solidFill>
                  <a:srgbClr val="215E6B"/>
                </a:solidFill>
              </a:rPr>
              <a:t>-продвижение</a:t>
            </a:r>
          </a:p>
          <a:p>
            <a:r>
              <a:rPr lang="ru-RU" b="1" dirty="0">
                <a:solidFill>
                  <a:srgbClr val="215E6B"/>
                </a:solidFill>
              </a:rPr>
              <a:t>Партнерства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</a:rPr>
              <a:t>Спортклубы, йога-студии, фитнес-центры</a:t>
            </a:r>
            <a:r>
              <a:rPr lang="ru-RU" dirty="0">
                <a:solidFill>
                  <a:srgbClr val="215E6B"/>
                </a:solidFill>
              </a:rPr>
              <a:t> – скидки для их клиентов, совместные акции.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</a:rPr>
              <a:t>Медицинские центры, психологи</a:t>
            </a:r>
            <a:r>
              <a:rPr lang="ru-RU" dirty="0">
                <a:solidFill>
                  <a:srgbClr val="215E6B"/>
                </a:solidFill>
              </a:rPr>
              <a:t> – рекомендации для пациентов с тревожностью, бессонницей.</a:t>
            </a:r>
          </a:p>
          <a:p>
            <a:r>
              <a:rPr lang="ru-RU" b="1" dirty="0">
                <a:solidFill>
                  <a:srgbClr val="215E6B"/>
                </a:solidFill>
              </a:rPr>
              <a:t>Событийный маркетинг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</a:rPr>
              <a:t>Мастер-классы по релаксации</a:t>
            </a:r>
            <a:r>
              <a:rPr lang="ru-RU" dirty="0">
                <a:solidFill>
                  <a:srgbClr val="215E6B"/>
                </a:solidFill>
              </a:rPr>
              <a:t> в партнерстве с </a:t>
            </a:r>
            <a:r>
              <a:rPr lang="ru-RU" dirty="0" err="1">
                <a:solidFill>
                  <a:srgbClr val="215E6B"/>
                </a:solidFill>
              </a:rPr>
              <a:t>коучами</a:t>
            </a:r>
            <a:r>
              <a:rPr lang="ru-RU" dirty="0">
                <a:solidFill>
                  <a:srgbClr val="215E6B"/>
                </a:solidFill>
              </a:rPr>
              <a:t>, психологами.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</a:rPr>
              <a:t>Участие в </a:t>
            </a:r>
            <a:r>
              <a:rPr lang="ru-RU" b="1" dirty="0" err="1">
                <a:solidFill>
                  <a:srgbClr val="215E6B"/>
                </a:solidFill>
              </a:rPr>
              <a:t>wellness</a:t>
            </a:r>
            <a:r>
              <a:rPr lang="ru-RU" b="1" dirty="0">
                <a:solidFill>
                  <a:srgbClr val="215E6B"/>
                </a:solidFill>
              </a:rPr>
              <a:t>-выставках</a:t>
            </a:r>
            <a:r>
              <a:rPr lang="ru-RU" dirty="0">
                <a:solidFill>
                  <a:srgbClr val="215E6B"/>
                </a:solidFill>
              </a:rPr>
              <a:t>.</a:t>
            </a:r>
          </a:p>
          <a:p>
            <a:r>
              <a:rPr lang="ru-RU" b="1" dirty="0">
                <a:solidFill>
                  <a:srgbClr val="215E6B"/>
                </a:solidFill>
              </a:rPr>
              <a:t>Печатные материалы и наружная реклама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</a:rPr>
              <a:t>Листовки в местах скопления людей</a:t>
            </a:r>
            <a:r>
              <a:rPr lang="ru-RU" dirty="0">
                <a:solidFill>
                  <a:srgbClr val="215E6B"/>
                </a:solidFill>
              </a:rPr>
              <a:t> (фитнес-клубы, кофейни, бизнес-центры).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</a:rPr>
              <a:t>Реклама в лифтах жилых комплексов</a:t>
            </a:r>
            <a:r>
              <a:rPr lang="ru-RU" dirty="0">
                <a:solidFill>
                  <a:srgbClr val="215E6B"/>
                </a:solidFill>
              </a:rPr>
              <a:t>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215E6B"/>
                </a:solidFill>
              </a:rPr>
              <a:t>Баннеры у студии</a:t>
            </a:r>
            <a:r>
              <a:rPr lang="ru-RU" dirty="0">
                <a:solidFill>
                  <a:srgbClr val="215E6B"/>
                </a:solidFill>
              </a:rPr>
              <a:t>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7062" y="144780"/>
            <a:ext cx="6645697" cy="359283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08" y="1724892"/>
            <a:ext cx="7520467" cy="5099816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278873" y="563448"/>
            <a:ext cx="52389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Месторасположение</a:t>
            </a:r>
            <a:r>
              <a:rPr lang="ru-RU" sz="4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: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7062" y="3737610"/>
            <a:ext cx="6645697" cy="435841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4268013" y="120254"/>
            <a:ext cx="60276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Финансовые показатели: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329028"/>
              </p:ext>
            </p:extLst>
          </p:nvPr>
        </p:nvGraphicFramePr>
        <p:xfrm>
          <a:off x="344718" y="4047221"/>
          <a:ext cx="9950907" cy="39319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371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4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4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51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Параметр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Год 1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effectLst/>
                        </a:rPr>
                        <a:t>Год 2</a:t>
                      </a:r>
                      <a:endParaRPr lang="ru-RU" sz="2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Год 3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Объем производства (шт.)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1 200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1 800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2 160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Выручка (руб.)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4 800 000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7 200 000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9 130 000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effectLst/>
                        </a:rPr>
                        <a:t>Затраты на производство (руб.)</a:t>
                      </a:r>
                      <a:endParaRPr lang="ru-RU" sz="2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6 694 400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5 098 300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5 266 456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effectLst/>
                        </a:rPr>
                        <a:t>Затраты на рекламу (руб.)</a:t>
                      </a:r>
                      <a:endParaRPr lang="ru-RU" sz="2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120 000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60 000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60 000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effectLst/>
                        </a:rPr>
                        <a:t>Валовая прибыль (руб.)</a:t>
                      </a:r>
                      <a:endParaRPr lang="ru-RU" sz="2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4 596 000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6 996 600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8 926 960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effectLst/>
                        </a:rPr>
                        <a:t>Чистая прибыль (руб.)</a:t>
                      </a:r>
                      <a:endParaRPr lang="ru-RU" sz="2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-1 056 936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2 041 398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3 697 531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6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Рентабельность (в %)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-22%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28%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40,5%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124763" y="1522813"/>
            <a:ext cx="5493207" cy="1891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/>
              <a:t>Начальные инвестиции</a:t>
            </a:r>
            <a:r>
              <a:rPr lang="ru-RU" sz="2000" dirty="0"/>
              <a:t>: 1 716 600 рублей </a:t>
            </a:r>
          </a:p>
          <a:p>
            <a:pPr>
              <a:lnSpc>
                <a:spcPct val="150000"/>
              </a:lnSpc>
            </a:pPr>
            <a:r>
              <a:rPr lang="ru-RU" sz="2000" b="1" dirty="0"/>
              <a:t>Цена продажи одной услуги</a:t>
            </a:r>
            <a:r>
              <a:rPr lang="ru-RU" sz="2000" dirty="0"/>
              <a:t>: 4 000 руб.</a:t>
            </a:r>
          </a:p>
          <a:p>
            <a:pPr>
              <a:lnSpc>
                <a:spcPct val="150000"/>
              </a:lnSpc>
            </a:pPr>
            <a:r>
              <a:rPr lang="ru-RU" sz="2000" b="1" dirty="0"/>
              <a:t>Срок окупаемости</a:t>
            </a:r>
            <a:r>
              <a:rPr lang="ru-RU" sz="2000" dirty="0"/>
              <a:t>: 1 год 1 месяц</a:t>
            </a:r>
          </a:p>
          <a:p>
            <a:pPr>
              <a:lnSpc>
                <a:spcPct val="150000"/>
              </a:lnSpc>
            </a:pPr>
            <a:r>
              <a:rPr lang="ru-RU" sz="2000" b="1" dirty="0"/>
              <a:t>Точка безубыточности </a:t>
            </a:r>
            <a:r>
              <a:rPr lang="ru-RU" sz="2000" dirty="0"/>
              <a:t>(месячная): 124 сеансов </a:t>
            </a: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111506"/>
              </p:ext>
            </p:extLst>
          </p:nvPr>
        </p:nvGraphicFramePr>
        <p:xfrm>
          <a:off x="7132321" y="1223215"/>
          <a:ext cx="7279024" cy="2490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672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49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68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02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Наименование услуги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66B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Описание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66B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Стоимость,руб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66B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2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Флоатинг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anchorCtr="1">
                    <a:solidFill>
                      <a:srgbClr val="66B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Техника глубокого расслабления и медитации, при которой человек плавает на поверхности соленой воды, создавая ощущение невесомости.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96D2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4 000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anchorCtr="1">
                    <a:solidFill>
                      <a:srgbClr val="96D2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4583" y="402997"/>
            <a:ext cx="5194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u="sng" dirty="0">
                <a:solidFill>
                  <a:srgbClr val="50B4C8">
                    <a:lumMod val="50000"/>
                  </a:srgbClr>
                </a:solidFill>
              </a:rPr>
              <a:t>Анализ конкурентов: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4008" y="1363118"/>
            <a:ext cx="7315200" cy="189128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Главными конкурентами студии «</a:t>
            </a:r>
            <a:r>
              <a:rPr lang="ru-RU" sz="2000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Эфемерия</a:t>
            </a:r>
            <a:r>
              <a:rPr lang="ru-RU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» будут являться:</a:t>
            </a:r>
            <a:endParaRPr lang="ru-RU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1. Соль Земли </a:t>
            </a:r>
            <a:endParaRPr lang="ru-RU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2000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Namore</a:t>
            </a:r>
            <a:endParaRPr lang="ru-RU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2000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Salon</a:t>
            </a:r>
            <a:r>
              <a:rPr lang="ru-RU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svoboda</a:t>
            </a:r>
            <a:endParaRPr lang="ru-RU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9208" y="402997"/>
            <a:ext cx="6931172" cy="35070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748" y="4134751"/>
            <a:ext cx="6903720" cy="34952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9208" y="4111175"/>
            <a:ext cx="6931172" cy="35188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431"/>
            <a:ext cx="14630400" cy="8229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509" y="2366009"/>
            <a:ext cx="5773931" cy="220599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59354" y="1309180"/>
            <a:ext cx="31582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u="sng" dirty="0">
                <a:solidFill>
                  <a:schemeClr val="bg1"/>
                </a:solidFill>
                <a:latin typeface="+mj-lt"/>
              </a:rPr>
              <a:t>Заключение: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4733" y="2653396"/>
            <a:ext cx="550748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215E6B"/>
                </a:solidFill>
                <a:latin typeface="+mj-lt"/>
              </a:rPr>
              <a:t>В ходе разработки бизнес-плана студии </a:t>
            </a:r>
            <a:r>
              <a:rPr lang="ru-RU" sz="2000" dirty="0" err="1">
                <a:solidFill>
                  <a:srgbClr val="215E6B"/>
                </a:solidFill>
                <a:latin typeface="+mj-lt"/>
              </a:rPr>
              <a:t>флоатинга</a:t>
            </a:r>
            <a:r>
              <a:rPr lang="ru-RU" sz="2000" dirty="0">
                <a:solidFill>
                  <a:srgbClr val="215E6B"/>
                </a:solidFill>
                <a:latin typeface="+mj-lt"/>
              </a:rPr>
              <a:t> «</a:t>
            </a:r>
            <a:r>
              <a:rPr lang="ru-RU" sz="2000" dirty="0" err="1">
                <a:solidFill>
                  <a:srgbClr val="215E6B"/>
                </a:solidFill>
                <a:latin typeface="+mj-lt"/>
              </a:rPr>
              <a:t>Эфемерия</a:t>
            </a:r>
            <a:r>
              <a:rPr lang="ru-RU" sz="2000" dirty="0">
                <a:solidFill>
                  <a:srgbClr val="215E6B"/>
                </a:solidFill>
                <a:latin typeface="+mj-lt"/>
              </a:rPr>
              <a:t>» были проанализированы ключевые аспекты проекта, включая его актуальность, целевую аудиторию, конкурентные преимущества, финансовые показатели и риски.</a:t>
            </a:r>
          </a:p>
        </p:txBody>
      </p:sp>
    </p:spTree>
    <p:extLst>
      <p:ext uri="{BB962C8B-B14F-4D97-AF65-F5344CB8AC3E}">
        <p14:creationId xmlns:p14="http://schemas.microsoft.com/office/powerpoint/2010/main" val="997689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7409" y="321912"/>
            <a:ext cx="7355781" cy="7585338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586021" y="673521"/>
            <a:ext cx="59602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u="sng" dirty="0">
                <a:solidFill>
                  <a:srgbClr val="50B4C8">
                    <a:lumMod val="50000"/>
                  </a:srgbClr>
                </a:solidFill>
                <a:latin typeface="+mj-lt"/>
              </a:rPr>
              <a:t>Благодарю за внимание: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5663" y="2128014"/>
            <a:ext cx="4821003" cy="57792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Метрополия</Template>
  <TotalTime>7319</TotalTime>
  <Words>477</Words>
  <Application>Microsoft Office PowerPoint</Application>
  <PresentationFormat>Произвольный</PresentationFormat>
  <Paragraphs>98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Метрополия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Светлана Васильева</cp:lastModifiedBy>
  <cp:revision>96</cp:revision>
  <dcterms:created xsi:type="dcterms:W3CDTF">2025-06-04T11:41:25Z</dcterms:created>
  <dcterms:modified xsi:type="dcterms:W3CDTF">2025-08-29T07:14:06Z</dcterms:modified>
</cp:coreProperties>
</file>