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8288000" cy="10287000"/>
  <p:notesSz cx="6858000" cy="9144000"/>
  <p:embeddedFontLs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TT Norms" panose="020B0604020202020204" charset="0"/>
      <p:regular r:id="rId45"/>
    </p:embeddedFont>
    <p:embeddedFont>
      <p:font typeface="TT Norms Bold" panose="020B0604020202020204" charset="0"/>
      <p:regular r:id="rId46"/>
    </p:embeddedFont>
    <p:embeddedFont>
      <p:font typeface="TT Norms Ultra-Bold" panose="020B0604020202020204" charset="0"/>
      <p:regular r:id="rId4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62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6" d="100"/>
          <a:sy n="56" d="100"/>
        </p:scale>
        <p:origin x="61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sv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6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sv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sv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sv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sv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804352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804352" y="6779382"/>
            <a:ext cx="17703433" cy="0"/>
          </a:xfrm>
          <a:prstGeom prst="line">
            <a:avLst/>
          </a:prstGeom>
          <a:ln w="9525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058839" y="-855898"/>
            <a:ext cx="7053270" cy="4699241"/>
          </a:xfrm>
          <a:custGeom>
            <a:avLst/>
            <a:gdLst/>
            <a:ahLst/>
            <a:cxnLst/>
            <a:rect l="l" t="t" r="r" b="b"/>
            <a:pathLst>
              <a:path w="7053270" h="4699241">
                <a:moveTo>
                  <a:pt x="0" y="0"/>
                </a:moveTo>
                <a:lnTo>
                  <a:pt x="7053270" y="0"/>
                </a:lnTo>
                <a:lnTo>
                  <a:pt x="7053270" y="4699241"/>
                </a:lnTo>
                <a:lnTo>
                  <a:pt x="0" y="46992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01036" y="7009661"/>
            <a:ext cx="2913240" cy="2913240"/>
          </a:xfrm>
          <a:custGeom>
            <a:avLst/>
            <a:gdLst/>
            <a:ahLst/>
            <a:cxnLst/>
            <a:rect l="l" t="t" r="r" b="b"/>
            <a:pathLst>
              <a:path w="2913240" h="2913240">
                <a:moveTo>
                  <a:pt x="0" y="0"/>
                </a:moveTo>
                <a:lnTo>
                  <a:pt x="2913240" y="0"/>
                </a:lnTo>
                <a:lnTo>
                  <a:pt x="2913240" y="2913240"/>
                </a:lnTo>
                <a:lnTo>
                  <a:pt x="0" y="29132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4223543" y="7383780"/>
            <a:ext cx="9950421" cy="17269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b="1" spc="-54">
                <a:solidFill>
                  <a:srgbClr val="514285"/>
                </a:solidFill>
                <a:latin typeface="TT Norms Bold"/>
                <a:ea typeface="TT Norms Bold"/>
                <a:cs typeface="TT Norms Bold"/>
                <a:sym typeface="TT Norms Bold"/>
              </a:rPr>
              <a:t>МОКЕИЧЕВА Е.В.,</a:t>
            </a:r>
          </a:p>
          <a:p>
            <a:pPr algn="l">
              <a:lnSpc>
                <a:spcPts val="3499"/>
              </a:lnSpc>
            </a:pPr>
            <a:r>
              <a:rPr lang="en-US" sz="2499" b="1" spc="-54">
                <a:solidFill>
                  <a:srgbClr val="514285"/>
                </a:solidFill>
                <a:latin typeface="TT Norms Bold"/>
                <a:ea typeface="TT Norms Bold"/>
                <a:cs typeface="TT Norms Bold"/>
                <a:sym typeface="TT Norms Bold"/>
              </a:rPr>
              <a:t>ПАНКРАТОВА Е.Д., </a:t>
            </a:r>
          </a:p>
          <a:p>
            <a:pPr algn="l">
              <a:lnSpc>
                <a:spcPts val="3499"/>
              </a:lnSpc>
            </a:pPr>
            <a:r>
              <a:rPr lang="en-US" sz="2499" b="1" spc="-54">
                <a:solidFill>
                  <a:srgbClr val="514285"/>
                </a:solidFill>
                <a:latin typeface="TT Norms Bold"/>
                <a:ea typeface="TT Norms Bold"/>
                <a:cs typeface="TT Norms Bold"/>
                <a:sym typeface="TT Norms Bold"/>
              </a:rPr>
              <a:t>СТАРКОВ А.В. 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endParaRPr lang="en-US" sz="2499" b="1" spc="-54">
              <a:solidFill>
                <a:srgbClr val="514285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058839" y="2657960"/>
            <a:ext cx="17080240" cy="1934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9"/>
              </a:lnSpc>
            </a:pPr>
            <a:r>
              <a:rPr lang="en-US" sz="3699" spc="-81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ВЫПУСКНАЯ КВАЛИФИКАЦИОННАЯ РАБОТА В ФОРМАТЕ СТАРТАПА НА СТЕПЕНЬ БАКАЛАВРА</a:t>
            </a:r>
          </a:p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 spc="-81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НА ТЕМУ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972428" y="6963864"/>
            <a:ext cx="6014536" cy="389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19"/>
              </a:lnSpc>
              <a:spcBef>
                <a:spcPct val="0"/>
              </a:spcBef>
            </a:pPr>
            <a:r>
              <a:rPr lang="en-US" sz="2299" spc="-5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ВЫПОЛНИЛИ: СТУДЕНТЫ ГРУППЫ ИС-33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972428" y="8692271"/>
            <a:ext cx="6502230" cy="7893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19"/>
              </a:lnSpc>
              <a:spcBef>
                <a:spcPct val="0"/>
              </a:spcBef>
            </a:pPr>
            <a:r>
              <a:rPr lang="en-US" sz="2299" spc="-5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РУКОВОДИТЕЛЬ ВКР: ДОЦЕНТ, ТЕХНИЧЕСКИЙ ДИРЕКТОР ООО «БУРБОН»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223543" y="9510205"/>
            <a:ext cx="2573061" cy="4126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 b="1" spc="-54">
                <a:solidFill>
                  <a:srgbClr val="514285"/>
                </a:solidFill>
                <a:latin typeface="TT Norms Bold"/>
                <a:ea typeface="TT Norms Bold"/>
                <a:cs typeface="TT Norms Bold"/>
                <a:sym typeface="TT Norms Bold"/>
              </a:rPr>
              <a:t>МАСЯГИНА Е.В.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09917" y="4516606"/>
            <a:ext cx="17229161" cy="20346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  <a:spcBef>
                <a:spcPct val="0"/>
              </a:spcBef>
            </a:pPr>
            <a:r>
              <a:rPr lang="en-US" sz="3899" b="1" spc="-85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“РАЗРАБОТКА IT-ПЛАТФОРМЫ PRACTICEPORT ДЛЯ ФОРМИРОВАНИЯ ПОРТФОЛИО СТУДЕНТОВ И УПРАВЛЕНИЯ ПРОИЗВОДСТВЕННОЙ ПРАКТИКОЙ”</a:t>
            </a:r>
          </a:p>
        </p:txBody>
      </p:sp>
      <p:sp>
        <p:nvSpPr>
          <p:cNvPr id="12" name="Freeform 12"/>
          <p:cNvSpPr/>
          <p:nvPr/>
        </p:nvSpPr>
        <p:spPr>
          <a:xfrm rot="-2700000">
            <a:off x="11794037" y="432170"/>
            <a:ext cx="2086701" cy="2086701"/>
          </a:xfrm>
          <a:custGeom>
            <a:avLst/>
            <a:gdLst/>
            <a:ahLst/>
            <a:cxnLst/>
            <a:rect l="l" t="t" r="r" b="b"/>
            <a:pathLst>
              <a:path w="2086701" h="2086701">
                <a:moveTo>
                  <a:pt x="0" y="0"/>
                </a:moveTo>
                <a:lnTo>
                  <a:pt x="2086701" y="0"/>
                </a:lnTo>
                <a:lnTo>
                  <a:pt x="2086701" y="2086701"/>
                </a:lnTo>
                <a:lnTo>
                  <a:pt x="0" y="20867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804352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804352" y="9319869"/>
            <a:ext cx="17703433" cy="0"/>
          </a:xfrm>
          <a:prstGeom prst="line">
            <a:avLst/>
          </a:prstGeom>
          <a:ln w="9525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TextBox 4"/>
          <p:cNvSpPr txBox="1"/>
          <p:nvPr/>
        </p:nvSpPr>
        <p:spPr>
          <a:xfrm>
            <a:off x="1157008" y="315835"/>
            <a:ext cx="14148753" cy="20422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743"/>
              </a:lnSpc>
            </a:pPr>
            <a:r>
              <a:rPr lang="en-US" sz="8604" b="1" spc="473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ЦЕЛИ И ЗАДАЧИ ПРОЕКТА</a:t>
            </a:r>
          </a:p>
        </p:txBody>
      </p:sp>
      <p:sp>
        <p:nvSpPr>
          <p:cNvPr id="5" name="Freeform 5"/>
          <p:cNvSpPr/>
          <p:nvPr/>
        </p:nvSpPr>
        <p:spPr>
          <a:xfrm>
            <a:off x="14808894" y="441553"/>
            <a:ext cx="1957039" cy="1957039"/>
          </a:xfrm>
          <a:custGeom>
            <a:avLst/>
            <a:gdLst/>
            <a:ahLst/>
            <a:cxnLst/>
            <a:rect l="l" t="t" r="r" b="b"/>
            <a:pathLst>
              <a:path w="1957039" h="1957039">
                <a:moveTo>
                  <a:pt x="0" y="0"/>
                </a:moveTo>
                <a:lnTo>
                  <a:pt x="1957039" y="0"/>
                </a:lnTo>
                <a:lnTo>
                  <a:pt x="1957039" y="1957039"/>
                </a:lnTo>
                <a:lnTo>
                  <a:pt x="0" y="19570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716193" y="4713549"/>
            <a:ext cx="1403820" cy="41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 u="sng" spc="-52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ЗАДАЧИ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734728" y="2782685"/>
            <a:ext cx="1084668" cy="4328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u="sng" spc="-5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ЦЕЛЬ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734728" y="3313476"/>
            <a:ext cx="14148750" cy="1337329"/>
            <a:chOff x="0" y="-15260"/>
            <a:chExt cx="3511588" cy="25916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511588" cy="221062"/>
            </a:xfrm>
            <a:custGeom>
              <a:avLst/>
              <a:gdLst/>
              <a:ahLst/>
              <a:cxnLst/>
              <a:rect l="l" t="t" r="r" b="b"/>
              <a:pathLst>
                <a:path w="3511588" h="221062">
                  <a:moveTo>
                    <a:pt x="14516" y="0"/>
                  </a:moveTo>
                  <a:lnTo>
                    <a:pt x="3497071" y="0"/>
                  </a:lnTo>
                  <a:cubicBezTo>
                    <a:pt x="3500921" y="0"/>
                    <a:pt x="3504614" y="1529"/>
                    <a:pt x="3507336" y="4252"/>
                  </a:cubicBezTo>
                  <a:cubicBezTo>
                    <a:pt x="3510058" y="6974"/>
                    <a:pt x="3511588" y="10666"/>
                    <a:pt x="3511588" y="14516"/>
                  </a:cubicBezTo>
                  <a:lnTo>
                    <a:pt x="3511588" y="206545"/>
                  </a:lnTo>
                  <a:cubicBezTo>
                    <a:pt x="3511588" y="210395"/>
                    <a:pt x="3510058" y="214087"/>
                    <a:pt x="3507336" y="216810"/>
                  </a:cubicBezTo>
                  <a:cubicBezTo>
                    <a:pt x="3504614" y="219532"/>
                    <a:pt x="3500921" y="221062"/>
                    <a:pt x="3497071" y="221062"/>
                  </a:cubicBezTo>
                  <a:lnTo>
                    <a:pt x="14516" y="221062"/>
                  </a:lnTo>
                  <a:cubicBezTo>
                    <a:pt x="6499" y="221062"/>
                    <a:pt x="0" y="214562"/>
                    <a:pt x="0" y="206545"/>
                  </a:cubicBezTo>
                  <a:lnTo>
                    <a:pt x="0" y="14516"/>
                  </a:lnTo>
                  <a:cubicBezTo>
                    <a:pt x="0" y="10666"/>
                    <a:pt x="1529" y="6974"/>
                    <a:pt x="4252" y="4252"/>
                  </a:cubicBezTo>
                  <a:cubicBezTo>
                    <a:pt x="6974" y="1529"/>
                    <a:pt x="10666" y="0"/>
                    <a:pt x="14516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15260"/>
              <a:ext cx="3511588" cy="2591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just">
                <a:lnSpc>
                  <a:spcPts val="2520"/>
                </a:lnSpc>
                <a:spcBef>
                  <a:spcPct val="0"/>
                </a:spcBef>
              </a:pPr>
              <a:r>
                <a:rPr lang="en-US" sz="2000" spc="-104" dirty="0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РАЗРАБОТАТЬ ВЕБ-ПЛ</a:t>
              </a:r>
              <a:r>
                <a:rPr lang="en-US" sz="2000" u="none" strike="noStrike" spc="-104" dirty="0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АТФОРМУ PRACTICEPORT, КОТОРАЯ СВЯЗЫВАЕТ СТУДЕНТОВ, ОРГАНИЗАЦИИ И КУРАТОРОВ В ЕДИНОЙ ЦИФРОВОЙ СРЕДЕ ДЛЯ ПРОХОЖДЕНИЯ ПРОИЗВОДСТВЕННОЙ ПРАКТИКИ И ПОДТВЕРЖДЕНИЯ ЕЁ РЕЗУЛЬТАТОВ.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700955" y="5281311"/>
            <a:ext cx="14182520" cy="3631544"/>
            <a:chOff x="-3777" y="-19050"/>
            <a:chExt cx="3515365" cy="92144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511588" cy="883343"/>
            </a:xfrm>
            <a:custGeom>
              <a:avLst/>
              <a:gdLst/>
              <a:ahLst/>
              <a:cxnLst/>
              <a:rect l="l" t="t" r="r" b="b"/>
              <a:pathLst>
                <a:path w="3511588" h="883343">
                  <a:moveTo>
                    <a:pt x="14516" y="0"/>
                  </a:moveTo>
                  <a:lnTo>
                    <a:pt x="3497071" y="0"/>
                  </a:lnTo>
                  <a:cubicBezTo>
                    <a:pt x="3500921" y="0"/>
                    <a:pt x="3504614" y="1529"/>
                    <a:pt x="3507336" y="4252"/>
                  </a:cubicBezTo>
                  <a:cubicBezTo>
                    <a:pt x="3510058" y="6974"/>
                    <a:pt x="3511588" y="10666"/>
                    <a:pt x="3511588" y="14516"/>
                  </a:cubicBezTo>
                  <a:lnTo>
                    <a:pt x="3511588" y="868827"/>
                  </a:lnTo>
                  <a:cubicBezTo>
                    <a:pt x="3511588" y="872677"/>
                    <a:pt x="3510058" y="876369"/>
                    <a:pt x="3507336" y="879091"/>
                  </a:cubicBezTo>
                  <a:cubicBezTo>
                    <a:pt x="3504614" y="881814"/>
                    <a:pt x="3500921" y="883343"/>
                    <a:pt x="3497071" y="883343"/>
                  </a:cubicBezTo>
                  <a:lnTo>
                    <a:pt x="14516" y="883343"/>
                  </a:lnTo>
                  <a:cubicBezTo>
                    <a:pt x="10666" y="883343"/>
                    <a:pt x="6974" y="881814"/>
                    <a:pt x="4252" y="879091"/>
                  </a:cubicBezTo>
                  <a:cubicBezTo>
                    <a:pt x="1529" y="876369"/>
                    <a:pt x="0" y="872677"/>
                    <a:pt x="0" y="868827"/>
                  </a:cubicBezTo>
                  <a:lnTo>
                    <a:pt x="0" y="14516"/>
                  </a:lnTo>
                  <a:cubicBezTo>
                    <a:pt x="0" y="10666"/>
                    <a:pt x="1529" y="6974"/>
                    <a:pt x="4252" y="4252"/>
                  </a:cubicBezTo>
                  <a:cubicBezTo>
                    <a:pt x="6974" y="1529"/>
                    <a:pt x="10666" y="0"/>
                    <a:pt x="14516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ABBBA0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-3777" y="-19050"/>
              <a:ext cx="3511588" cy="921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ПРОАНА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ЛИЗИРОВАТЬ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ПРОЦЕСС ПРОИЗВОДСТВЕННОЙ ПРАКТИКИ, ЦЕЛЕВУЮ АУДИТОРИЮ, РЫНОК И СУЩЕСТВУЮЩИЕ АНАЛОГИ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ПРОВЕРИТЬ 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ПРОБЛЕМНЫЕ ГИПОТЕЗЫ И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СФОРМИРОВАТЬ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КОНЦЕПЦИЮ MVP ПЛАТФОРМЫ PRACTICEPORT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РАЗРАБОТАТЬ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РОЛЕВУЮ МОДЕЛЬ, ПОЛЬЗОВАТЕЛЬСКИЕ СЦЕНАРИИ И ТРЕБОВАНИЯ К ОСНОВНЫМ РАЗДЕЛАМ СИСТЕМЫ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СПРОЕКТИРОВАТЬ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ИНТЕРФЕЙС, СТРУКТУРУ ВЕБ-ПЛАТФОРМЫ, БАЗУ ДАННЫХ И ВЗАИМОДЕЙСТВИЕ КЛИЕНТСКОЙ И СЕРВЕРНОЙ ЧАСТЕЙ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РЕАЛИЗОВАТЬ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FRONTEND И BACKEND ЧАСТИ ПЛАТФОРМЫ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ПРОВЕСТИ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ПРОВЕРКУ MVP,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УСТРАНИТЬ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ВЫЯВЛЕННЫЕ ОШИБКИ И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ПОДГОТОВИТЬ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ПЛАТФОРМУ К ДЕМОНСТРАЦИИ И ПИЛОТНОМУ ЗАПУСКУ.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28575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513134"/>
            <a:ext cx="17474323" cy="0"/>
          </a:xfrm>
          <a:prstGeom prst="line">
            <a:avLst/>
          </a:prstGeom>
          <a:ln w="9525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4" name="Group 4"/>
          <p:cNvGrpSpPr/>
          <p:nvPr/>
        </p:nvGrpSpPr>
        <p:grpSpPr>
          <a:xfrm>
            <a:off x="3149319" y="5200431"/>
            <a:ext cx="4631695" cy="1046483"/>
            <a:chOff x="0" y="-28341"/>
            <a:chExt cx="1219870" cy="27561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219870" cy="218467"/>
            </a:xfrm>
            <a:custGeom>
              <a:avLst/>
              <a:gdLst/>
              <a:ahLst/>
              <a:cxnLst/>
              <a:rect l="l" t="t" r="r" b="b"/>
              <a:pathLst>
                <a:path w="1219870" h="218467">
                  <a:moveTo>
                    <a:pt x="85247" y="0"/>
                  </a:moveTo>
                  <a:lnTo>
                    <a:pt x="1134623" y="0"/>
                  </a:lnTo>
                  <a:cubicBezTo>
                    <a:pt x="1181704" y="0"/>
                    <a:pt x="1219870" y="38166"/>
                    <a:pt x="1219870" y="85247"/>
                  </a:cubicBezTo>
                  <a:lnTo>
                    <a:pt x="1219870" y="133220"/>
                  </a:lnTo>
                  <a:cubicBezTo>
                    <a:pt x="1219870" y="180301"/>
                    <a:pt x="1181704" y="218467"/>
                    <a:pt x="1134623" y="218467"/>
                  </a:cubicBezTo>
                  <a:lnTo>
                    <a:pt x="85247" y="218467"/>
                  </a:lnTo>
                  <a:cubicBezTo>
                    <a:pt x="62638" y="218467"/>
                    <a:pt x="40955" y="209486"/>
                    <a:pt x="24968" y="193499"/>
                  </a:cubicBezTo>
                  <a:cubicBezTo>
                    <a:pt x="8981" y="177512"/>
                    <a:pt x="0" y="155829"/>
                    <a:pt x="0" y="133220"/>
                  </a:cubicBezTo>
                  <a:lnTo>
                    <a:pt x="0" y="85247"/>
                  </a:lnTo>
                  <a:cubicBezTo>
                    <a:pt x="0" y="38166"/>
                    <a:pt x="38166" y="0"/>
                    <a:pt x="85247" y="0"/>
                  </a:cubicBezTo>
                  <a:close/>
                </a:path>
              </a:pathLst>
            </a:custGeom>
            <a:solidFill>
              <a:srgbClr val="7B8D72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28341"/>
              <a:ext cx="1219870" cy="2756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199"/>
                </a:lnSpc>
                <a:spcBef>
                  <a:spcPct val="0"/>
                </a:spcBef>
              </a:pPr>
              <a:r>
                <a:rPr lang="en-US" sz="2999" b="1" spc="-65" dirty="0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БОЛЬ СТУДЕНТОВ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14709262" y="193620"/>
            <a:ext cx="2042092" cy="2042092"/>
          </a:xfrm>
          <a:custGeom>
            <a:avLst/>
            <a:gdLst/>
            <a:ahLst/>
            <a:cxnLst/>
            <a:rect l="l" t="t" r="r" b="b"/>
            <a:pathLst>
              <a:path w="2042092" h="2042092">
                <a:moveTo>
                  <a:pt x="0" y="0"/>
                </a:moveTo>
                <a:lnTo>
                  <a:pt x="2042091" y="0"/>
                </a:lnTo>
                <a:lnTo>
                  <a:pt x="2042091" y="2042092"/>
                </a:lnTo>
                <a:lnTo>
                  <a:pt x="0" y="20420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1335208" y="5183113"/>
            <a:ext cx="4631695" cy="1046483"/>
            <a:chOff x="0" y="-32902"/>
            <a:chExt cx="1219870" cy="27561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19870" cy="218467"/>
            </a:xfrm>
            <a:custGeom>
              <a:avLst/>
              <a:gdLst/>
              <a:ahLst/>
              <a:cxnLst/>
              <a:rect l="l" t="t" r="r" b="b"/>
              <a:pathLst>
                <a:path w="1219870" h="218467">
                  <a:moveTo>
                    <a:pt x="85247" y="0"/>
                  </a:moveTo>
                  <a:lnTo>
                    <a:pt x="1134623" y="0"/>
                  </a:lnTo>
                  <a:cubicBezTo>
                    <a:pt x="1181704" y="0"/>
                    <a:pt x="1219870" y="38166"/>
                    <a:pt x="1219870" y="85247"/>
                  </a:cubicBezTo>
                  <a:lnTo>
                    <a:pt x="1219870" y="133220"/>
                  </a:lnTo>
                  <a:cubicBezTo>
                    <a:pt x="1219870" y="180301"/>
                    <a:pt x="1181704" y="218467"/>
                    <a:pt x="1134623" y="218467"/>
                  </a:cubicBezTo>
                  <a:lnTo>
                    <a:pt x="85247" y="218467"/>
                  </a:lnTo>
                  <a:cubicBezTo>
                    <a:pt x="62638" y="218467"/>
                    <a:pt x="40955" y="209486"/>
                    <a:pt x="24968" y="193499"/>
                  </a:cubicBezTo>
                  <a:cubicBezTo>
                    <a:pt x="8981" y="177512"/>
                    <a:pt x="0" y="155829"/>
                    <a:pt x="0" y="133220"/>
                  </a:cubicBezTo>
                  <a:lnTo>
                    <a:pt x="0" y="85247"/>
                  </a:lnTo>
                  <a:cubicBezTo>
                    <a:pt x="0" y="38166"/>
                    <a:pt x="38166" y="0"/>
                    <a:pt x="85247" y="0"/>
                  </a:cubicBezTo>
                  <a:close/>
                </a:path>
              </a:pathLst>
            </a:custGeom>
            <a:solidFill>
              <a:srgbClr val="7B8D72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32902"/>
              <a:ext cx="1219870" cy="2756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4199"/>
                </a:lnSpc>
                <a:spcBef>
                  <a:spcPct val="0"/>
                </a:spcBef>
              </a:pPr>
              <a:r>
                <a:rPr lang="en-US" sz="2999" b="1" spc="-65" dirty="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БОЛЬ ОРГАНИЗАЦИЙ</a:t>
              </a:r>
            </a:p>
          </p:txBody>
        </p:sp>
      </p:grpSp>
      <p:sp>
        <p:nvSpPr>
          <p:cNvPr id="11" name="Freeform 11"/>
          <p:cNvSpPr/>
          <p:nvPr/>
        </p:nvSpPr>
        <p:spPr>
          <a:xfrm>
            <a:off x="2758582" y="1701515"/>
            <a:ext cx="5413169" cy="3606524"/>
          </a:xfrm>
          <a:custGeom>
            <a:avLst/>
            <a:gdLst/>
            <a:ahLst/>
            <a:cxnLst/>
            <a:rect l="l" t="t" r="r" b="b"/>
            <a:pathLst>
              <a:path w="5413169" h="3606524">
                <a:moveTo>
                  <a:pt x="0" y="0"/>
                </a:moveTo>
                <a:lnTo>
                  <a:pt x="5413169" y="0"/>
                </a:lnTo>
                <a:lnTo>
                  <a:pt x="5413169" y="3606523"/>
                </a:lnTo>
                <a:lnTo>
                  <a:pt x="0" y="36065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0874926" y="1796147"/>
            <a:ext cx="5552258" cy="3699192"/>
          </a:xfrm>
          <a:custGeom>
            <a:avLst/>
            <a:gdLst/>
            <a:ahLst/>
            <a:cxnLst/>
            <a:rect l="l" t="t" r="r" b="b"/>
            <a:pathLst>
              <a:path w="5552258" h="3699192">
                <a:moveTo>
                  <a:pt x="0" y="0"/>
                </a:moveTo>
                <a:lnTo>
                  <a:pt x="5552258" y="0"/>
                </a:lnTo>
                <a:lnTo>
                  <a:pt x="5552258" y="3699192"/>
                </a:lnTo>
                <a:lnTo>
                  <a:pt x="0" y="36991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2126180" y="857591"/>
            <a:ext cx="11135949" cy="13869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452"/>
              </a:lnSpc>
            </a:pPr>
            <a:r>
              <a:rPr lang="en-US" sz="12603" b="1" spc="693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ПРОБЛЕМА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547000" y="6347081"/>
            <a:ext cx="5836332" cy="3041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задания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и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материалы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хранятся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в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разных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каналах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результаты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практики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часто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остаются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только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в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отчёте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сложно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подтвердить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реальный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опыт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нет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удобного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портфолио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для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499" spc="-104" dirty="0" err="1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работодателя</a:t>
            </a:r>
            <a:r>
              <a:rPr lang="en-US" sz="2499" spc="-104" dirty="0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732889" y="6347081"/>
            <a:ext cx="5836332" cy="3041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сопровождение практикантов ведётся вручную;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сложно отслеживать задачи и результаты;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нет единой базы выполненных работ;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04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практика слабо используется как кадровый канал.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15310932" y="415279"/>
            <a:ext cx="2320917" cy="2320917"/>
          </a:xfrm>
          <a:custGeom>
            <a:avLst/>
            <a:gdLst/>
            <a:ahLst/>
            <a:cxnLst/>
            <a:rect l="l" t="t" r="r" b="b"/>
            <a:pathLst>
              <a:path w="2320917" h="2320917">
                <a:moveTo>
                  <a:pt x="0" y="0"/>
                </a:moveTo>
                <a:lnTo>
                  <a:pt x="2320916" y="0"/>
                </a:lnTo>
                <a:lnTo>
                  <a:pt x="2320916" y="2320916"/>
                </a:lnTo>
                <a:lnTo>
                  <a:pt x="0" y="23209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678114" y="6467016"/>
            <a:ext cx="5428104" cy="3465700"/>
          </a:xfrm>
          <a:custGeom>
            <a:avLst/>
            <a:gdLst/>
            <a:ahLst/>
            <a:cxnLst/>
            <a:rect l="l" t="t" r="r" b="b"/>
            <a:pathLst>
              <a:path w="5428104" h="3465700">
                <a:moveTo>
                  <a:pt x="0" y="0"/>
                </a:moveTo>
                <a:lnTo>
                  <a:pt x="5428104" y="0"/>
                </a:lnTo>
                <a:lnTo>
                  <a:pt x="5428104" y="3465700"/>
                </a:lnTo>
                <a:lnTo>
                  <a:pt x="0" y="34657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175" b="-2175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03193" y="3842492"/>
            <a:ext cx="15845321" cy="2127737"/>
          </a:xfrm>
          <a:custGeom>
            <a:avLst/>
            <a:gdLst/>
            <a:ahLst/>
            <a:cxnLst/>
            <a:rect l="l" t="t" r="r" b="b"/>
            <a:pathLst>
              <a:path w="15845321" h="2127737">
                <a:moveTo>
                  <a:pt x="0" y="0"/>
                </a:moveTo>
                <a:lnTo>
                  <a:pt x="15845321" y="0"/>
                </a:lnTo>
                <a:lnTo>
                  <a:pt x="15845321" y="2127736"/>
                </a:lnTo>
                <a:lnTo>
                  <a:pt x="0" y="21277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82843" b="-213314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566495" y="3984821"/>
            <a:ext cx="4447204" cy="1985408"/>
          </a:xfrm>
          <a:custGeom>
            <a:avLst/>
            <a:gdLst/>
            <a:ahLst/>
            <a:cxnLst/>
            <a:rect l="l" t="t" r="r" b="b"/>
            <a:pathLst>
              <a:path w="4447204" h="1985408">
                <a:moveTo>
                  <a:pt x="0" y="0"/>
                </a:moveTo>
                <a:lnTo>
                  <a:pt x="4447204" y="0"/>
                </a:lnTo>
                <a:lnTo>
                  <a:pt x="4447204" y="1985407"/>
                </a:lnTo>
                <a:lnTo>
                  <a:pt x="0" y="198540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11793" r="-3366" b="-11793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667397" y="4010747"/>
            <a:ext cx="2579820" cy="1959482"/>
          </a:xfrm>
          <a:custGeom>
            <a:avLst/>
            <a:gdLst/>
            <a:ahLst/>
            <a:cxnLst/>
            <a:rect l="l" t="t" r="r" b="b"/>
            <a:pathLst>
              <a:path w="2579820" h="1959482">
                <a:moveTo>
                  <a:pt x="0" y="0"/>
                </a:moveTo>
                <a:lnTo>
                  <a:pt x="2579821" y="0"/>
                </a:lnTo>
                <a:lnTo>
                  <a:pt x="2579821" y="1959481"/>
                </a:lnTo>
                <a:lnTo>
                  <a:pt x="0" y="195948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658139" y="3812782"/>
            <a:ext cx="1860604" cy="2157446"/>
          </a:xfrm>
          <a:custGeom>
            <a:avLst/>
            <a:gdLst/>
            <a:ahLst/>
            <a:cxnLst/>
            <a:rect l="l" t="t" r="r" b="b"/>
            <a:pathLst>
              <a:path w="1860604" h="2157446">
                <a:moveTo>
                  <a:pt x="0" y="0"/>
                </a:moveTo>
                <a:lnTo>
                  <a:pt x="1860604" y="0"/>
                </a:lnTo>
                <a:lnTo>
                  <a:pt x="1860604" y="2157446"/>
                </a:lnTo>
                <a:lnTo>
                  <a:pt x="0" y="215744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r="-15954"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915566" y="948679"/>
            <a:ext cx="10246296" cy="13875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9459"/>
              </a:lnSpc>
            </a:pPr>
            <a:r>
              <a:rPr lang="en-US" sz="12612" b="1" spc="693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РЕШЕНИЕ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49329" y="2708967"/>
            <a:ext cx="13861602" cy="6952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692"/>
              </a:lnSpc>
              <a:spcBef>
                <a:spcPct val="0"/>
              </a:spcBef>
            </a:pPr>
            <a:r>
              <a:rPr lang="en-US" sz="4065" spc="-170" dirty="0" err="1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PracticePort</a:t>
            </a:r>
            <a:r>
              <a:rPr lang="en-US" sz="4065" spc="-170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4065" spc="-170" dirty="0" err="1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решает</a:t>
            </a:r>
            <a:r>
              <a:rPr lang="en-US" sz="4065" spc="-170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4065" spc="-170" dirty="0" err="1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проблему</a:t>
            </a:r>
            <a:r>
              <a:rPr lang="en-US" sz="4065" spc="-170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4065" spc="-170" dirty="0" err="1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через</a:t>
            </a:r>
            <a:r>
              <a:rPr lang="en-US" sz="4065" spc="-170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4065" spc="-170" dirty="0" err="1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единый</a:t>
            </a:r>
            <a:r>
              <a:rPr lang="en-US" sz="4065" spc="-170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4065" spc="-170" dirty="0" err="1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цифровой</a:t>
            </a:r>
            <a:r>
              <a:rPr lang="en-US" sz="4065" spc="-170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4065" spc="-170" dirty="0" err="1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контур</a:t>
            </a:r>
            <a:endParaRPr lang="en-US" sz="4065" spc="-170" dirty="0">
              <a:solidFill>
                <a:srgbClr val="15191E"/>
              </a:solidFill>
              <a:latin typeface="TT Norms"/>
              <a:ea typeface="TT Norms"/>
              <a:cs typeface="TT Norms"/>
              <a:sym typeface="TT Norm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840854" y="5737818"/>
            <a:ext cx="1410372" cy="4648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  <a:spcBef>
                <a:spcPct val="0"/>
              </a:spcBef>
            </a:pPr>
            <a:r>
              <a:rPr lang="en-US" sz="2699" spc="-59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ЗАЯВКА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341611" y="5709242"/>
            <a:ext cx="1410372" cy="4648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  <a:spcBef>
                <a:spcPct val="0"/>
              </a:spcBef>
            </a:pPr>
            <a:r>
              <a:rPr lang="en-US" sz="2699" spc="-59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ПРОЕКТ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792526" y="5734131"/>
            <a:ext cx="1258899" cy="41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spc="-52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ЗАДАЧИ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847066" y="5734131"/>
            <a:ext cx="1990150" cy="41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spc="-52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РЕЗУЛЬТАТЫ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347824" y="5754716"/>
            <a:ext cx="1693593" cy="41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spc="-52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ПРОВЕРКА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326196" y="5756582"/>
            <a:ext cx="2444500" cy="41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spc="-52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ВЕРИФИКАЦИЯ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5826953" y="5731979"/>
            <a:ext cx="2144787" cy="41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spc="-52" dirty="0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ПОРТФОЛИО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654665" y="6562266"/>
            <a:ext cx="3767202" cy="1664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052"/>
              </a:lnSpc>
              <a:spcBef>
                <a:spcPct val="0"/>
              </a:spcBef>
            </a:pPr>
            <a:r>
              <a:rPr lang="en-US" sz="4323" b="1" spc="-181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Ценность:</a:t>
            </a:r>
          </a:p>
          <a:p>
            <a:pPr algn="r">
              <a:lnSpc>
                <a:spcPts val="3672"/>
              </a:lnSpc>
              <a:spcBef>
                <a:spcPct val="0"/>
              </a:spcBef>
            </a:pPr>
            <a:endParaRPr lang="en-US" sz="4323" b="1" spc="-181">
              <a:solidFill>
                <a:srgbClr val="54624D"/>
              </a:solidFill>
              <a:latin typeface="TT Norms Bold"/>
              <a:ea typeface="TT Norms Bold"/>
              <a:cs typeface="TT Norms Bold"/>
              <a:sym typeface="TT Norms Bold"/>
            </a:endParaRPr>
          </a:p>
          <a:p>
            <a:pPr algn="r">
              <a:lnSpc>
                <a:spcPts val="3672"/>
              </a:lnSpc>
              <a:spcBef>
                <a:spcPct val="0"/>
              </a:spcBef>
            </a:pPr>
            <a:endParaRPr lang="en-US" sz="4323" b="1" spc="-181">
              <a:solidFill>
                <a:srgbClr val="54624D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361039" y="7537810"/>
            <a:ext cx="12151222" cy="21622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60628" lvl="1" indent="-380314" algn="just">
              <a:lnSpc>
                <a:spcPts val="4932"/>
              </a:lnSpc>
              <a:buFont typeface="Arial"/>
              <a:buChar char="•"/>
            </a:pPr>
            <a:r>
              <a:rPr lang="en-US" sz="3523" spc="-147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студент получает подтверждённый опыт;</a:t>
            </a:r>
          </a:p>
          <a:p>
            <a:pPr marL="760628" lvl="1" indent="-380314" algn="just">
              <a:lnSpc>
                <a:spcPts val="4932"/>
              </a:lnSpc>
              <a:spcBef>
                <a:spcPct val="0"/>
              </a:spcBef>
              <a:buFont typeface="Arial"/>
              <a:buChar char="•"/>
            </a:pPr>
            <a:r>
              <a:rPr lang="en-US" sz="3523" spc="-228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организация получает прозрачный контроль практики;</a:t>
            </a:r>
          </a:p>
          <a:p>
            <a:pPr marL="760628" lvl="1" indent="-380314" algn="just">
              <a:lnSpc>
                <a:spcPts val="4932"/>
              </a:lnSpc>
              <a:spcBef>
                <a:spcPct val="0"/>
              </a:spcBef>
              <a:buFont typeface="Arial"/>
              <a:buChar char="•"/>
            </a:pPr>
            <a:r>
              <a:rPr lang="en-US" sz="3523" spc="-147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результаты фиксируются и могут использоваться дальше.</a:t>
            </a:r>
          </a:p>
          <a:p>
            <a:pPr algn="r">
              <a:lnSpc>
                <a:spcPts val="2412"/>
              </a:lnSpc>
              <a:spcBef>
                <a:spcPct val="0"/>
              </a:spcBef>
            </a:pPr>
            <a:endParaRPr lang="en-US" sz="3523" spc="-147">
              <a:solidFill>
                <a:srgbClr val="15191E"/>
              </a:solidFill>
              <a:latin typeface="TT Norms"/>
              <a:ea typeface="TT Norms"/>
              <a:cs typeface="TT Norms"/>
              <a:sym typeface="TT Norms"/>
            </a:endParaRPr>
          </a:p>
        </p:txBody>
      </p:sp>
      <p:sp>
        <p:nvSpPr>
          <p:cNvPr id="20" name="AutoShape 20"/>
          <p:cNvSpPr/>
          <p:nvPr/>
        </p:nvSpPr>
        <p:spPr>
          <a:xfrm>
            <a:off x="1033462" y="6338429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647700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647700" y="9848640"/>
            <a:ext cx="17855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586255" y="2953323"/>
            <a:ext cx="3592710" cy="2665861"/>
          </a:xfrm>
          <a:custGeom>
            <a:avLst/>
            <a:gdLst/>
            <a:ahLst/>
            <a:cxnLst/>
            <a:rect l="l" t="t" r="r" b="b"/>
            <a:pathLst>
              <a:path w="3592710" h="2665861">
                <a:moveTo>
                  <a:pt x="0" y="0"/>
                </a:moveTo>
                <a:lnTo>
                  <a:pt x="3592710" y="0"/>
                </a:lnTo>
                <a:lnTo>
                  <a:pt x="3592710" y="2665861"/>
                </a:lnTo>
                <a:lnTo>
                  <a:pt x="0" y="26658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0225" t="-5388" r="-6229" b="-9536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372765" y="2656293"/>
            <a:ext cx="3375191" cy="2839414"/>
          </a:xfrm>
          <a:custGeom>
            <a:avLst/>
            <a:gdLst/>
            <a:ahLst/>
            <a:cxnLst/>
            <a:rect l="l" t="t" r="r" b="b"/>
            <a:pathLst>
              <a:path w="3375191" h="2839414">
                <a:moveTo>
                  <a:pt x="0" y="0"/>
                </a:moveTo>
                <a:lnTo>
                  <a:pt x="3375191" y="0"/>
                </a:lnTo>
                <a:lnTo>
                  <a:pt x="3375191" y="2839413"/>
                </a:lnTo>
                <a:lnTo>
                  <a:pt x="0" y="283941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605" t="-14256" r="-2802" b="-14607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625859" y="2900355"/>
            <a:ext cx="3300012" cy="2660474"/>
          </a:xfrm>
          <a:custGeom>
            <a:avLst/>
            <a:gdLst/>
            <a:ahLst/>
            <a:cxnLst/>
            <a:rect l="l" t="t" r="r" b="b"/>
            <a:pathLst>
              <a:path w="3300012" h="2660474">
                <a:moveTo>
                  <a:pt x="0" y="0"/>
                </a:moveTo>
                <a:lnTo>
                  <a:pt x="3300012" y="0"/>
                </a:lnTo>
                <a:lnTo>
                  <a:pt x="3300012" y="2660473"/>
                </a:lnTo>
                <a:lnTo>
                  <a:pt x="0" y="266047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0251" b="-13787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473501" y="7090670"/>
            <a:ext cx="1818219" cy="1823441"/>
          </a:xfrm>
          <a:custGeom>
            <a:avLst/>
            <a:gdLst/>
            <a:ahLst/>
            <a:cxnLst/>
            <a:rect l="l" t="t" r="r" b="b"/>
            <a:pathLst>
              <a:path w="1818219" h="1823441">
                <a:moveTo>
                  <a:pt x="0" y="0"/>
                </a:moveTo>
                <a:lnTo>
                  <a:pt x="1818218" y="0"/>
                </a:lnTo>
                <a:lnTo>
                  <a:pt x="1818218" y="1823441"/>
                </a:lnTo>
                <a:lnTo>
                  <a:pt x="0" y="18234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43" r="-143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8478117" y="7190081"/>
            <a:ext cx="1595495" cy="1600077"/>
          </a:xfrm>
          <a:custGeom>
            <a:avLst/>
            <a:gdLst/>
            <a:ahLst/>
            <a:cxnLst/>
            <a:rect l="l" t="t" r="r" b="b"/>
            <a:pathLst>
              <a:path w="1595495" h="1600077">
                <a:moveTo>
                  <a:pt x="0" y="0"/>
                </a:moveTo>
                <a:lnTo>
                  <a:pt x="1595495" y="0"/>
                </a:lnTo>
                <a:lnTo>
                  <a:pt x="1595495" y="1600078"/>
                </a:lnTo>
                <a:lnTo>
                  <a:pt x="0" y="16000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43" r="-143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3718146" y="8002391"/>
            <a:ext cx="2889549" cy="742574"/>
          </a:xfrm>
          <a:custGeom>
            <a:avLst/>
            <a:gdLst/>
            <a:ahLst/>
            <a:cxnLst/>
            <a:rect l="l" t="t" r="r" b="b"/>
            <a:pathLst>
              <a:path w="2889549" h="742574">
                <a:moveTo>
                  <a:pt x="0" y="0"/>
                </a:moveTo>
                <a:lnTo>
                  <a:pt x="2889548" y="0"/>
                </a:lnTo>
                <a:lnTo>
                  <a:pt x="2889548" y="742573"/>
                </a:lnTo>
                <a:lnTo>
                  <a:pt x="0" y="74257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43" r="-143"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837500" y="202551"/>
            <a:ext cx="16336890" cy="1400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537"/>
              </a:lnSpc>
              <a:spcBef>
                <a:spcPct val="0"/>
              </a:spcBef>
            </a:pPr>
            <a:r>
              <a:rPr lang="en-US" sz="8241" b="1" spc="453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АНАЛИТИЧЕСКАЯ ОСНОВА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37500" y="1545802"/>
            <a:ext cx="10509480" cy="521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39"/>
              </a:lnSpc>
              <a:spcBef>
                <a:spcPct val="0"/>
              </a:spcBef>
            </a:pPr>
            <a:r>
              <a:rPr lang="en-US" sz="3099" spc="-68">
                <a:solidFill>
                  <a:srgbClr val="54624D"/>
                </a:solidFill>
                <a:latin typeface="TT Norms"/>
                <a:ea typeface="TT Norms"/>
                <a:cs typeface="TT Norms"/>
                <a:sym typeface="TT Norms"/>
              </a:rPr>
              <a:t>ЧТО ПОМОГЛО СФОРМИРОВАТЬ ТРЕБОВАНИЯ К MVP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364590" y="2139936"/>
            <a:ext cx="4421543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b="1" spc="-6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ЦЕЛЕВАЯ АУДИТОРИЯ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281269" y="5740624"/>
            <a:ext cx="2202682" cy="504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СТУДЕНТЫ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733004" y="5728520"/>
            <a:ext cx="3085719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ОРГАНИЗАЦИИ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4067776" y="5648804"/>
            <a:ext cx="2202681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КУРАТОРЫ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340420" y="6388878"/>
            <a:ext cx="2090792" cy="5238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 b="1" spc="-66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АНАЛОГИ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473500" y="9067486"/>
            <a:ext cx="1818219" cy="5559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 spc="-70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GITHUB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8120514" y="9067486"/>
            <a:ext cx="2310698" cy="537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 spc="-70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LINKEDIN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960891" y="9085561"/>
            <a:ext cx="2198940" cy="537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 spc="-70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MOODLE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90301" y="3047267"/>
            <a:ext cx="3421853" cy="2644929"/>
          </a:xfrm>
          <a:custGeom>
            <a:avLst/>
            <a:gdLst/>
            <a:ahLst/>
            <a:cxnLst/>
            <a:rect l="l" t="t" r="r" b="b"/>
            <a:pathLst>
              <a:path w="3421853" h="2644929">
                <a:moveTo>
                  <a:pt x="0" y="0"/>
                </a:moveTo>
                <a:lnTo>
                  <a:pt x="3421853" y="0"/>
                </a:lnTo>
                <a:lnTo>
                  <a:pt x="3421853" y="2644929"/>
                </a:lnTo>
                <a:lnTo>
                  <a:pt x="0" y="26449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684" t="-9004" r="-23430" b="-20415"/>
            </a:stretch>
          </a:blipFill>
        </p:spPr>
      </p:sp>
      <p:sp>
        <p:nvSpPr>
          <p:cNvPr id="3" name="AutoShape 3"/>
          <p:cNvSpPr/>
          <p:nvPr/>
        </p:nvSpPr>
        <p:spPr>
          <a:xfrm flipV="1">
            <a:off x="647700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 flipV="1">
            <a:off x="647700" y="9848640"/>
            <a:ext cx="17855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5813225" y="5143500"/>
            <a:ext cx="6374319" cy="3656305"/>
          </a:xfrm>
          <a:custGeom>
            <a:avLst/>
            <a:gdLst/>
            <a:ahLst/>
            <a:cxnLst/>
            <a:rect l="l" t="t" r="r" b="b"/>
            <a:pathLst>
              <a:path w="6374319" h="3656305">
                <a:moveTo>
                  <a:pt x="0" y="0"/>
                </a:moveTo>
                <a:lnTo>
                  <a:pt x="6374318" y="0"/>
                </a:lnTo>
                <a:lnTo>
                  <a:pt x="6374318" y="3656305"/>
                </a:lnTo>
                <a:lnTo>
                  <a:pt x="0" y="365630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b="-16225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6" name="Freeform 6"/>
          <p:cNvSpPr/>
          <p:nvPr/>
        </p:nvSpPr>
        <p:spPr>
          <a:xfrm>
            <a:off x="11874372" y="2687225"/>
            <a:ext cx="5614073" cy="3742716"/>
          </a:xfrm>
          <a:custGeom>
            <a:avLst/>
            <a:gdLst/>
            <a:ahLst/>
            <a:cxnLst/>
            <a:rect l="l" t="t" r="r" b="b"/>
            <a:pathLst>
              <a:path w="5614073" h="3742716">
                <a:moveTo>
                  <a:pt x="0" y="0"/>
                </a:moveTo>
                <a:lnTo>
                  <a:pt x="5614074" y="0"/>
                </a:lnTo>
                <a:lnTo>
                  <a:pt x="5614074" y="3742716"/>
                </a:lnTo>
                <a:lnTo>
                  <a:pt x="0" y="374271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218951" y="2542441"/>
            <a:ext cx="1895849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b="1" spc="-6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CUSTDEV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175969" y="5938748"/>
            <a:ext cx="4463225" cy="9823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899"/>
              </a:lnSpc>
              <a:spcBef>
                <a:spcPct val="0"/>
              </a:spcBef>
            </a:pPr>
            <a:r>
              <a:rPr lang="en-US" sz="2785" spc="-61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ПРОВЕРКА ПРОБЛЕМНЫХ ГИПОТЕЗ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31940" y="288786"/>
            <a:ext cx="16336890" cy="1400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537"/>
              </a:lnSpc>
              <a:spcBef>
                <a:spcPct val="0"/>
              </a:spcBef>
            </a:pPr>
            <a:r>
              <a:rPr lang="en-US" sz="8241" b="1" spc="453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АНАЛИТИЧЕСКАЯ ОСНОВА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37500" y="1698202"/>
            <a:ext cx="10509480" cy="521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39"/>
              </a:lnSpc>
              <a:spcBef>
                <a:spcPct val="0"/>
              </a:spcBef>
            </a:pPr>
            <a:r>
              <a:rPr lang="en-US" sz="3099" spc="-68">
                <a:solidFill>
                  <a:srgbClr val="54624D"/>
                </a:solidFill>
                <a:latin typeface="TT Norms"/>
                <a:ea typeface="TT Norms"/>
                <a:cs typeface="TT Norms"/>
                <a:sym typeface="TT Norms"/>
              </a:rPr>
              <a:t>ЧТО ПОМОГЛО СФОРМИРОВАТЬ ТРЕБОВАНИЯ К MVP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594842" y="4534459"/>
            <a:ext cx="1098314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b="1" spc="-6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MVP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193225" y="8877089"/>
            <a:ext cx="7901549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ГРАНИЦЫ ПЕРВОЙ ВЕРСИИ ПЛАТФОРМЫ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864931" y="2542441"/>
            <a:ext cx="3832767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b="1" spc="-6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РОЛЕВАЯ МОДЕЛЬ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874372" y="6372791"/>
            <a:ext cx="5832933" cy="1028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СТУДЕНТ, ОРГАНИЗАЦИЯ, КУРАТОР, АДМИНИСТРАТОР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647700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647700" y="8807344"/>
            <a:ext cx="17855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TextBox 4"/>
          <p:cNvSpPr txBox="1"/>
          <p:nvPr/>
        </p:nvSpPr>
        <p:spPr>
          <a:xfrm>
            <a:off x="831940" y="292827"/>
            <a:ext cx="17456060" cy="2210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77"/>
              </a:lnSpc>
              <a:spcBef>
                <a:spcPct val="0"/>
              </a:spcBef>
            </a:pPr>
            <a:r>
              <a:rPr lang="en-US" sz="6341" b="1" spc="348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ЦЕЛЬ И ЗАДАЧИ ФРОНТЕНД РАЗРАБОТКИ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480086" y="4933827"/>
            <a:ext cx="1339314" cy="41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 u="sng" spc="-52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ЗАДАЧИ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480086" y="3095320"/>
            <a:ext cx="958307" cy="4328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u="sng" spc="-5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ЦЕЛЬ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480086" y="3738432"/>
            <a:ext cx="14445711" cy="984004"/>
            <a:chOff x="0" y="-19050"/>
            <a:chExt cx="2672825" cy="25916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672825" cy="221062"/>
            </a:xfrm>
            <a:custGeom>
              <a:avLst/>
              <a:gdLst/>
              <a:ahLst/>
              <a:cxnLst/>
              <a:rect l="l" t="t" r="r" b="b"/>
              <a:pathLst>
                <a:path w="2672825" h="221062">
                  <a:moveTo>
                    <a:pt x="19072" y="0"/>
                  </a:moveTo>
                  <a:lnTo>
                    <a:pt x="2653754" y="0"/>
                  </a:lnTo>
                  <a:cubicBezTo>
                    <a:pt x="2658812" y="0"/>
                    <a:pt x="2663663" y="2009"/>
                    <a:pt x="2667239" y="5586"/>
                  </a:cubicBezTo>
                  <a:cubicBezTo>
                    <a:pt x="2670816" y="9163"/>
                    <a:pt x="2672825" y="14014"/>
                    <a:pt x="2672825" y="19072"/>
                  </a:cubicBezTo>
                  <a:lnTo>
                    <a:pt x="2672825" y="201990"/>
                  </a:lnTo>
                  <a:cubicBezTo>
                    <a:pt x="2672825" y="207048"/>
                    <a:pt x="2670816" y="211899"/>
                    <a:pt x="2667239" y="215476"/>
                  </a:cubicBezTo>
                  <a:cubicBezTo>
                    <a:pt x="2663663" y="219052"/>
                    <a:pt x="2658812" y="221062"/>
                    <a:pt x="2653754" y="221062"/>
                  </a:cubicBezTo>
                  <a:lnTo>
                    <a:pt x="19072" y="221062"/>
                  </a:lnTo>
                  <a:cubicBezTo>
                    <a:pt x="14014" y="221062"/>
                    <a:pt x="9163" y="219052"/>
                    <a:pt x="5586" y="215476"/>
                  </a:cubicBezTo>
                  <a:cubicBezTo>
                    <a:pt x="2009" y="211899"/>
                    <a:pt x="0" y="207048"/>
                    <a:pt x="0" y="201990"/>
                  </a:cubicBezTo>
                  <a:lnTo>
                    <a:pt x="0" y="19072"/>
                  </a:lnTo>
                  <a:cubicBezTo>
                    <a:pt x="0" y="14014"/>
                    <a:pt x="2009" y="9163"/>
                    <a:pt x="5586" y="5586"/>
                  </a:cubicBezTo>
                  <a:cubicBezTo>
                    <a:pt x="9163" y="2009"/>
                    <a:pt x="14014" y="0"/>
                    <a:pt x="19072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19050"/>
              <a:ext cx="2672825" cy="2591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just">
                <a:lnSpc>
                  <a:spcPts val="2520"/>
                </a:lnSpc>
                <a:spcBef>
                  <a:spcPct val="0"/>
                </a:spcBef>
              </a:pPr>
              <a:r>
                <a:rPr lang="en-US" sz="2000" spc="-104" dirty="0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СПРОЕКТИРОВАТЬ И РАЗРАБОТАТЬ КЛИЕНТСКУ</a:t>
              </a:r>
              <a:r>
                <a:rPr lang="en-US" sz="2000" u="none" strike="noStrike" spc="-104" dirty="0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Ю ЧАСТЬ PRACTICEPORT ДЛЯ УДОБНОЙ РАБОТЫ ПОЛЬЗОВАТЕЛЕЙ РАЗНЫХ РОЛЕЙ.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480087" y="5581815"/>
            <a:ext cx="14445707" cy="2286713"/>
            <a:chOff x="0" y="-19050"/>
            <a:chExt cx="2672825" cy="50751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672825" cy="469417"/>
            </a:xfrm>
            <a:custGeom>
              <a:avLst/>
              <a:gdLst/>
              <a:ahLst/>
              <a:cxnLst/>
              <a:rect l="l" t="t" r="r" b="b"/>
              <a:pathLst>
                <a:path w="2672825" h="469417">
                  <a:moveTo>
                    <a:pt x="19072" y="0"/>
                  </a:moveTo>
                  <a:lnTo>
                    <a:pt x="2653754" y="0"/>
                  </a:lnTo>
                  <a:cubicBezTo>
                    <a:pt x="2658812" y="0"/>
                    <a:pt x="2663663" y="2009"/>
                    <a:pt x="2667239" y="5586"/>
                  </a:cubicBezTo>
                  <a:cubicBezTo>
                    <a:pt x="2670816" y="9163"/>
                    <a:pt x="2672825" y="14014"/>
                    <a:pt x="2672825" y="19072"/>
                  </a:cubicBezTo>
                  <a:lnTo>
                    <a:pt x="2672825" y="450345"/>
                  </a:lnTo>
                  <a:cubicBezTo>
                    <a:pt x="2672825" y="460878"/>
                    <a:pt x="2664286" y="469417"/>
                    <a:pt x="2653754" y="469417"/>
                  </a:cubicBezTo>
                  <a:lnTo>
                    <a:pt x="19072" y="469417"/>
                  </a:lnTo>
                  <a:cubicBezTo>
                    <a:pt x="14014" y="469417"/>
                    <a:pt x="9163" y="467408"/>
                    <a:pt x="5586" y="463831"/>
                  </a:cubicBezTo>
                  <a:cubicBezTo>
                    <a:pt x="2009" y="460254"/>
                    <a:pt x="0" y="455404"/>
                    <a:pt x="0" y="450345"/>
                  </a:cubicBezTo>
                  <a:lnTo>
                    <a:pt x="0" y="19072"/>
                  </a:lnTo>
                  <a:cubicBezTo>
                    <a:pt x="0" y="14014"/>
                    <a:pt x="2009" y="9163"/>
                    <a:pt x="5586" y="5586"/>
                  </a:cubicBezTo>
                  <a:cubicBezTo>
                    <a:pt x="9163" y="2009"/>
                    <a:pt x="14014" y="0"/>
                    <a:pt x="19072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ABBBA0"/>
              </a:solidFill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19050"/>
              <a:ext cx="2672825" cy="5075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ОПРЕДЕ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ЛИТЬ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ТРЕБОВАНИЯ К КЛИЕНТСКОЙ ЧАСТИ;</a:t>
              </a: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СПРОЕКТИРОВАТЬ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ИНТЕРФЕЙС И СТРУКТУРУ FRONTEND;</a:t>
              </a: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РАЗРАБОТАТЬ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ПУБЛИЧНУЮ ЧАСТЬ И РОЛЕВЫЕ КАБИНЕТЫ;</a:t>
              </a: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РЕАЛИЗОВАТЬ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СЦЕНАРИИ ЗАЯВОК, ПРОЕКТОВ, ЗАДАЧ, ЧАТА И ПОРТФОЛИО;</a:t>
              </a: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 ОБЕСПЕЧИТЬ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АДАПТИВНОСТЬ И ПРОВЕРИТЬ РАБОТОСПОСОБНОСТЬ ИНТЕРФЕЙСА.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14938383" y="1343025"/>
            <a:ext cx="2320917" cy="2320917"/>
          </a:xfrm>
          <a:custGeom>
            <a:avLst/>
            <a:gdLst/>
            <a:ahLst/>
            <a:cxnLst/>
            <a:rect l="l" t="t" r="r" b="b"/>
            <a:pathLst>
              <a:path w="2320917" h="2320917">
                <a:moveTo>
                  <a:pt x="0" y="0"/>
                </a:moveTo>
                <a:lnTo>
                  <a:pt x="2320917" y="0"/>
                </a:lnTo>
                <a:lnTo>
                  <a:pt x="2320917" y="2320917"/>
                </a:lnTo>
                <a:lnTo>
                  <a:pt x="0" y="23209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647700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647700" y="9848640"/>
            <a:ext cx="17855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297127" y="4907402"/>
            <a:ext cx="7265240" cy="4127060"/>
          </a:xfrm>
          <a:custGeom>
            <a:avLst/>
            <a:gdLst/>
            <a:ahLst/>
            <a:cxnLst/>
            <a:rect l="l" t="t" r="r" b="b"/>
            <a:pathLst>
              <a:path w="7265240" h="4127060">
                <a:moveTo>
                  <a:pt x="0" y="0"/>
                </a:moveTo>
                <a:lnTo>
                  <a:pt x="7265241" y="0"/>
                </a:lnTo>
                <a:lnTo>
                  <a:pt x="7265241" y="4127060"/>
                </a:lnTo>
                <a:lnTo>
                  <a:pt x="0" y="41270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97127" y="1682718"/>
            <a:ext cx="7547431" cy="2266057"/>
          </a:xfrm>
          <a:custGeom>
            <a:avLst/>
            <a:gdLst/>
            <a:ahLst/>
            <a:cxnLst/>
            <a:rect l="l" t="t" r="r" b="b"/>
            <a:pathLst>
              <a:path w="7547431" h="2266057">
                <a:moveTo>
                  <a:pt x="0" y="0"/>
                </a:moveTo>
                <a:lnTo>
                  <a:pt x="7547431" y="0"/>
                </a:lnTo>
                <a:lnTo>
                  <a:pt x="7547431" y="2266057"/>
                </a:lnTo>
                <a:lnTo>
                  <a:pt x="0" y="2266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402914" y="1455124"/>
            <a:ext cx="4331325" cy="8220782"/>
          </a:xfrm>
          <a:custGeom>
            <a:avLst/>
            <a:gdLst/>
            <a:ahLst/>
            <a:cxnLst/>
            <a:rect l="l" t="t" r="r" b="b"/>
            <a:pathLst>
              <a:path w="4331325" h="8220782">
                <a:moveTo>
                  <a:pt x="0" y="0"/>
                </a:moveTo>
                <a:lnTo>
                  <a:pt x="4331324" y="0"/>
                </a:lnTo>
                <a:lnTo>
                  <a:pt x="4331324" y="8220782"/>
                </a:lnTo>
                <a:lnTo>
                  <a:pt x="0" y="82207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28575">
            <a:solidFill>
              <a:srgbClr val="54624D"/>
            </a:solidFill>
          </a:ln>
        </p:spPr>
      </p:sp>
      <p:sp>
        <p:nvSpPr>
          <p:cNvPr id="7" name="TextBox 7"/>
          <p:cNvSpPr txBox="1"/>
          <p:nvPr/>
        </p:nvSpPr>
        <p:spPr>
          <a:xfrm>
            <a:off x="831940" y="57376"/>
            <a:ext cx="17456060" cy="2662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97"/>
              </a:lnSpc>
            </a:pPr>
            <a:r>
              <a:rPr lang="en-US" sz="7141" b="1" spc="392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ПРОЕКТИРОВАНИЕ ИНТЕРФЕЙСА</a:t>
            </a:r>
          </a:p>
          <a:p>
            <a:pPr algn="l">
              <a:lnSpc>
                <a:spcPts val="11537"/>
              </a:lnSpc>
              <a:spcBef>
                <a:spcPct val="0"/>
              </a:spcBef>
            </a:pPr>
            <a:endParaRPr lang="en-US" sz="7141" b="1" spc="392">
              <a:solidFill>
                <a:srgbClr val="7E6FB5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909596" y="9179483"/>
            <a:ext cx="6274509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b="1" spc="-6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ЕДИНЫЙ ВИЗУАЛЬНЫЙ СТИЛЬ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939388" y="7362719"/>
            <a:ext cx="3141395" cy="20764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b="1" spc="-6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МАКЕТ ГЛАВНОЙ СТРАНИЦЫ В FIGMA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97493" y="4040872"/>
            <a:ext cx="8346698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b="1" spc="-6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РАЗРАБОТАННЫЙ ЛОГОТИП ПЛАТФОРМЫ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647700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647700" y="9848640"/>
            <a:ext cx="17855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025137" y="1849163"/>
            <a:ext cx="8756162" cy="3878110"/>
          </a:xfrm>
          <a:custGeom>
            <a:avLst/>
            <a:gdLst/>
            <a:ahLst/>
            <a:cxnLst/>
            <a:rect l="l" t="t" r="r" b="b"/>
            <a:pathLst>
              <a:path w="8756162" h="3878110">
                <a:moveTo>
                  <a:pt x="0" y="0"/>
                </a:moveTo>
                <a:lnTo>
                  <a:pt x="8756162" y="0"/>
                </a:lnTo>
                <a:lnTo>
                  <a:pt x="8756162" y="3878109"/>
                </a:lnTo>
                <a:lnTo>
                  <a:pt x="0" y="387810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2356" b="-44563"/>
            </a:stretch>
          </a:blipFill>
          <a:ln w="28575" cap="sq">
            <a:solidFill>
              <a:srgbClr val="54624D"/>
            </a:solidFill>
            <a:prstDash val="solid"/>
            <a:miter/>
          </a:ln>
        </p:spPr>
      </p:sp>
      <p:sp>
        <p:nvSpPr>
          <p:cNvPr id="5" name="TextBox 5"/>
          <p:cNvSpPr txBox="1"/>
          <p:nvPr/>
        </p:nvSpPr>
        <p:spPr>
          <a:xfrm>
            <a:off x="831940" y="57376"/>
            <a:ext cx="17456060" cy="1236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97"/>
              </a:lnSpc>
            </a:pPr>
            <a:r>
              <a:rPr lang="en-US" sz="7141" b="1" spc="392" dirty="0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ПРОЕКТИРОВАНИЕ ИНТЕРФЕЙСА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05663" y="8453437"/>
            <a:ext cx="5437935" cy="10579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МАКЕТЫ РОЛЕВЫХ КАБИНЕТОВ В FIGMA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5137" y="5841363"/>
            <a:ext cx="1337063" cy="349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spc="-4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СТУДЕНТ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376962" y="7320032"/>
            <a:ext cx="2424946" cy="7016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spc="-4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ПРЕДСТАВИТЕЛЬ ОРГАНИЗАЦИИ</a:t>
            </a:r>
          </a:p>
        </p:txBody>
      </p:sp>
      <p:sp>
        <p:nvSpPr>
          <p:cNvPr id="9" name="Freeform 9"/>
          <p:cNvSpPr/>
          <p:nvPr/>
        </p:nvSpPr>
        <p:spPr>
          <a:xfrm>
            <a:off x="3376962" y="3514007"/>
            <a:ext cx="8312060" cy="3761448"/>
          </a:xfrm>
          <a:custGeom>
            <a:avLst/>
            <a:gdLst/>
            <a:ahLst/>
            <a:cxnLst/>
            <a:rect l="l" t="t" r="r" b="b"/>
            <a:pathLst>
              <a:path w="8312060" h="3761448">
                <a:moveTo>
                  <a:pt x="0" y="0"/>
                </a:moveTo>
                <a:lnTo>
                  <a:pt x="8312060" y="0"/>
                </a:lnTo>
                <a:lnTo>
                  <a:pt x="8312060" y="3761448"/>
                </a:lnTo>
                <a:lnTo>
                  <a:pt x="0" y="37614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3194" b="-40387"/>
            </a:stretch>
          </a:blipFill>
          <a:ln w="28575" cap="sq">
            <a:solidFill>
              <a:srgbClr val="54624D"/>
            </a:solidFill>
            <a:prstDash val="solid"/>
            <a:miter/>
          </a:ln>
        </p:spPr>
      </p:sp>
      <p:sp>
        <p:nvSpPr>
          <p:cNvPr id="10" name="Freeform 10"/>
          <p:cNvSpPr/>
          <p:nvPr/>
        </p:nvSpPr>
        <p:spPr>
          <a:xfrm>
            <a:off x="6593966" y="4433943"/>
            <a:ext cx="7803834" cy="3786811"/>
          </a:xfrm>
          <a:custGeom>
            <a:avLst/>
            <a:gdLst/>
            <a:ahLst/>
            <a:cxnLst/>
            <a:rect l="l" t="t" r="r" b="b"/>
            <a:pathLst>
              <a:path w="7803834" h="3786811">
                <a:moveTo>
                  <a:pt x="0" y="0"/>
                </a:moveTo>
                <a:lnTo>
                  <a:pt x="7803834" y="0"/>
                </a:lnTo>
                <a:lnTo>
                  <a:pt x="7803834" y="3786811"/>
                </a:lnTo>
                <a:lnTo>
                  <a:pt x="0" y="37868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2055"/>
            </a:stretch>
          </a:blipFill>
          <a:ln w="28575" cap="sq">
            <a:solidFill>
              <a:srgbClr val="54624D"/>
            </a:solidFill>
            <a:prstDash val="solid"/>
            <a:miter/>
          </a:ln>
        </p:spPr>
      </p:sp>
      <p:sp>
        <p:nvSpPr>
          <p:cNvPr id="11" name="TextBox 11"/>
          <p:cNvSpPr txBox="1"/>
          <p:nvPr/>
        </p:nvSpPr>
        <p:spPr>
          <a:xfrm>
            <a:off x="6593966" y="8315108"/>
            <a:ext cx="1254631" cy="349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spc="-4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КУРАТОР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084425" y="9320904"/>
            <a:ext cx="2545022" cy="349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spc="-4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АДМИНИСТРАТОР</a:t>
            </a:r>
          </a:p>
        </p:txBody>
      </p:sp>
      <p:sp>
        <p:nvSpPr>
          <p:cNvPr id="13" name="Freeform 13"/>
          <p:cNvSpPr/>
          <p:nvPr/>
        </p:nvSpPr>
        <p:spPr>
          <a:xfrm>
            <a:off x="9084425" y="5516153"/>
            <a:ext cx="8519520" cy="3730185"/>
          </a:xfrm>
          <a:custGeom>
            <a:avLst/>
            <a:gdLst/>
            <a:ahLst/>
            <a:cxnLst/>
            <a:rect l="l" t="t" r="r" b="b"/>
            <a:pathLst>
              <a:path w="8519520" h="3730185">
                <a:moveTo>
                  <a:pt x="0" y="0"/>
                </a:moveTo>
                <a:lnTo>
                  <a:pt x="8519520" y="0"/>
                </a:lnTo>
                <a:lnTo>
                  <a:pt x="8519520" y="3730184"/>
                </a:lnTo>
                <a:lnTo>
                  <a:pt x="0" y="373018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4522" b="-44211"/>
            </a:stretch>
          </a:blipFill>
          <a:ln w="28575" cap="sq">
            <a:solidFill>
              <a:srgbClr val="54624D"/>
            </a:solidFill>
            <a:prstDash val="solid"/>
            <a:miter/>
          </a:ln>
        </p:spPr>
      </p:sp>
      <p:sp>
        <p:nvSpPr>
          <p:cNvPr id="14" name="TextBox 14"/>
          <p:cNvSpPr txBox="1"/>
          <p:nvPr/>
        </p:nvSpPr>
        <p:spPr>
          <a:xfrm>
            <a:off x="10975003" y="1394055"/>
            <a:ext cx="7175823" cy="23139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  <a:spcBef>
                <a:spcPct val="0"/>
              </a:spcBef>
            </a:pPr>
            <a:r>
              <a:rPr lang="en-US" sz="1900" spc="-41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В FIGMA БЫЛА СОБРАНА СТРУКТУРА ВСЕЙ КЛИЕНТСКОЙ ЧАСТИ: ПУБЛИЧНАЯ ЗОНА, РЕГИСТРАЦИЯ И АВТОРИЗАЦИЯ, А ТАКЖЕ КАБИНЕТЫ ВСЕХ РОЛЕЙ. ПОДГОТОВЛЕНО БОЛЕЕ 30 МАКЕТОВ И СОСТОЯНИЙ ИНТЕРФЕЙСА: ЭКРАНЫ, ФОРМЫ, КАРТОЧКИ, ФИЛЬТРЫ, СТАТУСЫ И UI-КОМПОНЕНТЫ. ЭТО ПОЗВОЛИЛО ЗАРАНЕЕ УВИДЕТЬ ПЛАТФОРМУ КАК ЕДИНУЮ СИСТЕМУ.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647700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647700" y="9848640"/>
            <a:ext cx="17855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831940" y="1898421"/>
            <a:ext cx="5685507" cy="7359879"/>
          </a:xfrm>
          <a:custGeom>
            <a:avLst/>
            <a:gdLst/>
            <a:ahLst/>
            <a:cxnLst/>
            <a:rect l="l" t="t" r="r" b="b"/>
            <a:pathLst>
              <a:path w="5685507" h="7359879">
                <a:moveTo>
                  <a:pt x="0" y="0"/>
                </a:moveTo>
                <a:lnTo>
                  <a:pt x="5685507" y="0"/>
                </a:lnTo>
                <a:lnTo>
                  <a:pt x="5685507" y="7359879"/>
                </a:lnTo>
                <a:lnTo>
                  <a:pt x="0" y="73598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28575">
            <a:solidFill>
              <a:srgbClr val="54624D"/>
            </a:solidFill>
          </a:ln>
        </p:spPr>
      </p:sp>
      <p:sp>
        <p:nvSpPr>
          <p:cNvPr id="5" name="Freeform 5"/>
          <p:cNvSpPr/>
          <p:nvPr/>
        </p:nvSpPr>
        <p:spPr>
          <a:xfrm>
            <a:off x="6858233" y="1898421"/>
            <a:ext cx="5147316" cy="7359879"/>
          </a:xfrm>
          <a:custGeom>
            <a:avLst/>
            <a:gdLst/>
            <a:ahLst/>
            <a:cxnLst/>
            <a:rect l="l" t="t" r="r" b="b"/>
            <a:pathLst>
              <a:path w="5147316" h="7359879">
                <a:moveTo>
                  <a:pt x="0" y="0"/>
                </a:moveTo>
                <a:lnTo>
                  <a:pt x="5147315" y="0"/>
                </a:lnTo>
                <a:lnTo>
                  <a:pt x="5147315" y="7359879"/>
                </a:lnTo>
                <a:lnTo>
                  <a:pt x="0" y="73598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28575">
            <a:solidFill>
              <a:srgbClr val="54624D"/>
            </a:solidFill>
          </a:ln>
        </p:spPr>
      </p:sp>
      <p:sp>
        <p:nvSpPr>
          <p:cNvPr id="6" name="Freeform 6"/>
          <p:cNvSpPr/>
          <p:nvPr/>
        </p:nvSpPr>
        <p:spPr>
          <a:xfrm>
            <a:off x="12348448" y="1898421"/>
            <a:ext cx="5777505" cy="7359879"/>
          </a:xfrm>
          <a:custGeom>
            <a:avLst/>
            <a:gdLst/>
            <a:ahLst/>
            <a:cxnLst/>
            <a:rect l="l" t="t" r="r" b="b"/>
            <a:pathLst>
              <a:path w="5777505" h="7359879">
                <a:moveTo>
                  <a:pt x="0" y="0"/>
                </a:moveTo>
                <a:lnTo>
                  <a:pt x="5777506" y="0"/>
                </a:lnTo>
                <a:lnTo>
                  <a:pt x="5777506" y="7359879"/>
                </a:lnTo>
                <a:lnTo>
                  <a:pt x="0" y="73598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28575">
            <a:solidFill>
              <a:srgbClr val="54624D"/>
            </a:solidFill>
          </a:ln>
        </p:spPr>
      </p:sp>
      <p:sp>
        <p:nvSpPr>
          <p:cNvPr id="7" name="TextBox 7"/>
          <p:cNvSpPr txBox="1"/>
          <p:nvPr/>
        </p:nvSpPr>
        <p:spPr>
          <a:xfrm>
            <a:off x="831940" y="210918"/>
            <a:ext cx="17456060" cy="2662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97"/>
              </a:lnSpc>
            </a:pPr>
            <a:r>
              <a:rPr lang="en-US" sz="7141" b="1" spc="392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ПРОЕКТИРОВАНИЕ ИНТЕРФЕЙСА</a:t>
            </a:r>
          </a:p>
          <a:p>
            <a:pPr algn="l">
              <a:lnSpc>
                <a:spcPts val="11537"/>
              </a:lnSpc>
              <a:spcBef>
                <a:spcPct val="0"/>
              </a:spcBef>
            </a:pPr>
            <a:endParaRPr lang="en-US" sz="7141" b="1" spc="392">
              <a:solidFill>
                <a:srgbClr val="7E6FB5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663916" y="9378845"/>
            <a:ext cx="2021554" cy="349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spc="-4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АВТОРИЗАЦИЯ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454983" y="9352651"/>
            <a:ext cx="1953815" cy="349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spc="-4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РЕГИСТРАЦИЯ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781118" y="9352651"/>
            <a:ext cx="4912163" cy="349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spc="-4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ПУБЛИЧНОЕ ПОРТФОЛИО СТУДЕНТА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647700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647700" y="9848640"/>
            <a:ext cx="17855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460201" y="2798061"/>
            <a:ext cx="1646164" cy="1505065"/>
          </a:xfrm>
          <a:custGeom>
            <a:avLst/>
            <a:gdLst/>
            <a:ahLst/>
            <a:cxnLst/>
            <a:rect l="l" t="t" r="r" b="b"/>
            <a:pathLst>
              <a:path w="1646164" h="1505065">
                <a:moveTo>
                  <a:pt x="0" y="0"/>
                </a:moveTo>
                <a:lnTo>
                  <a:pt x="1646164" y="0"/>
                </a:lnTo>
                <a:lnTo>
                  <a:pt x="1646164" y="1505065"/>
                </a:lnTo>
                <a:lnTo>
                  <a:pt x="0" y="15050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60201" y="6798677"/>
            <a:ext cx="1583605" cy="1583605"/>
          </a:xfrm>
          <a:custGeom>
            <a:avLst/>
            <a:gdLst/>
            <a:ahLst/>
            <a:cxnLst/>
            <a:rect l="l" t="t" r="r" b="b"/>
            <a:pathLst>
              <a:path w="1583605" h="1583605">
                <a:moveTo>
                  <a:pt x="0" y="0"/>
                </a:moveTo>
                <a:lnTo>
                  <a:pt x="1583605" y="0"/>
                </a:lnTo>
                <a:lnTo>
                  <a:pt x="1583605" y="1583606"/>
                </a:lnTo>
                <a:lnTo>
                  <a:pt x="0" y="15836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540416" y="2798061"/>
            <a:ext cx="1505065" cy="1505065"/>
          </a:xfrm>
          <a:custGeom>
            <a:avLst/>
            <a:gdLst/>
            <a:ahLst/>
            <a:cxnLst/>
            <a:rect l="l" t="t" r="r" b="b"/>
            <a:pathLst>
              <a:path w="1505065" h="1505065">
                <a:moveTo>
                  <a:pt x="0" y="0"/>
                </a:moveTo>
                <a:lnTo>
                  <a:pt x="1505064" y="0"/>
                </a:lnTo>
                <a:lnTo>
                  <a:pt x="1505064" y="1505065"/>
                </a:lnTo>
                <a:lnTo>
                  <a:pt x="0" y="15050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540416" y="6798677"/>
            <a:ext cx="1583605" cy="1583605"/>
          </a:xfrm>
          <a:custGeom>
            <a:avLst/>
            <a:gdLst/>
            <a:ahLst/>
            <a:cxnLst/>
            <a:rect l="l" t="t" r="r" b="b"/>
            <a:pathLst>
              <a:path w="1583605" h="1583605">
                <a:moveTo>
                  <a:pt x="0" y="0"/>
                </a:moveTo>
                <a:lnTo>
                  <a:pt x="1583605" y="0"/>
                </a:lnTo>
                <a:lnTo>
                  <a:pt x="1583605" y="1583606"/>
                </a:lnTo>
                <a:lnTo>
                  <a:pt x="0" y="158360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314612" y="2798061"/>
            <a:ext cx="3010129" cy="1505065"/>
          </a:xfrm>
          <a:custGeom>
            <a:avLst/>
            <a:gdLst/>
            <a:ahLst/>
            <a:cxnLst/>
            <a:rect l="l" t="t" r="r" b="b"/>
            <a:pathLst>
              <a:path w="3010129" h="1505065">
                <a:moveTo>
                  <a:pt x="0" y="0"/>
                </a:moveTo>
                <a:lnTo>
                  <a:pt x="3010129" y="0"/>
                </a:lnTo>
                <a:lnTo>
                  <a:pt x="3010129" y="1505065"/>
                </a:lnTo>
                <a:lnTo>
                  <a:pt x="0" y="15050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454653" y="2798061"/>
            <a:ext cx="1505065" cy="1505065"/>
          </a:xfrm>
          <a:custGeom>
            <a:avLst/>
            <a:gdLst/>
            <a:ahLst/>
            <a:cxnLst/>
            <a:rect l="l" t="t" r="r" b="b"/>
            <a:pathLst>
              <a:path w="1505065" h="1505065">
                <a:moveTo>
                  <a:pt x="0" y="0"/>
                </a:moveTo>
                <a:lnTo>
                  <a:pt x="1505064" y="0"/>
                </a:lnTo>
                <a:lnTo>
                  <a:pt x="1505064" y="1505065"/>
                </a:lnTo>
                <a:lnTo>
                  <a:pt x="0" y="150506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5335425" y="2719521"/>
            <a:ext cx="1411683" cy="1583605"/>
          </a:xfrm>
          <a:custGeom>
            <a:avLst/>
            <a:gdLst/>
            <a:ahLst/>
            <a:cxnLst/>
            <a:rect l="l" t="t" r="r" b="b"/>
            <a:pathLst>
              <a:path w="1411683" h="1583605">
                <a:moveTo>
                  <a:pt x="0" y="0"/>
                </a:moveTo>
                <a:lnTo>
                  <a:pt x="1411683" y="0"/>
                </a:lnTo>
                <a:lnTo>
                  <a:pt x="1411683" y="1583605"/>
                </a:lnTo>
                <a:lnTo>
                  <a:pt x="0" y="158360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77493" t="-27425" r="-79544" b="-1462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831940" y="57376"/>
            <a:ext cx="17456060" cy="2662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97"/>
              </a:lnSpc>
            </a:pPr>
            <a:r>
              <a:rPr lang="en-US" sz="7141" b="1" spc="392" dirty="0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FRONTEND-РЕАЛИЗАЦИЯ</a:t>
            </a:r>
          </a:p>
          <a:p>
            <a:pPr algn="l">
              <a:lnSpc>
                <a:spcPts val="11537"/>
              </a:lnSpc>
              <a:spcBef>
                <a:spcPct val="0"/>
              </a:spcBef>
            </a:pPr>
            <a:endParaRPr lang="en-US" sz="7141" b="1" spc="392" dirty="0">
              <a:solidFill>
                <a:srgbClr val="7E6FB5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831940" y="1174136"/>
            <a:ext cx="10521859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54624D"/>
                </a:solidFill>
                <a:latin typeface="TT Norms"/>
                <a:ea typeface="TT Norms"/>
                <a:cs typeface="TT Norms"/>
                <a:sym typeface="TT Norms"/>
              </a:rPr>
              <a:t>КЛИЕНТСКАЯ ЧАСТЬ ВЕБ-ПЛАТФОРМЫ PRACTICEPORT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77912" y="4579351"/>
            <a:ext cx="3210742" cy="1028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REACT/REACT CONTEXT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711977" y="2051345"/>
            <a:ext cx="2864045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b="1" spc="-6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ТЕХНОЛОГИИ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44926" y="8619796"/>
            <a:ext cx="2276713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TYPESCRIPT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808376" y="4638674"/>
            <a:ext cx="969144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VITE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868099" y="8565420"/>
            <a:ext cx="2849697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REACT ROUTER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8157558" y="4590731"/>
            <a:ext cx="1261524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AXIOS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130443" y="4541252"/>
            <a:ext cx="4153484" cy="1028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TANSTACK REACT QUERY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4601357" y="4623461"/>
            <a:ext cx="2879818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CSS MODULES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7640861" y="5832056"/>
            <a:ext cx="10238963" cy="818089"/>
            <a:chOff x="0" y="-23813"/>
            <a:chExt cx="2696682" cy="215464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696682" cy="167839"/>
            </a:xfrm>
            <a:custGeom>
              <a:avLst/>
              <a:gdLst/>
              <a:ahLst/>
              <a:cxnLst/>
              <a:rect l="l" t="t" r="r" b="b"/>
              <a:pathLst>
                <a:path w="2696682" h="167839">
                  <a:moveTo>
                    <a:pt x="18903" y="0"/>
                  </a:moveTo>
                  <a:lnTo>
                    <a:pt x="2677779" y="0"/>
                  </a:lnTo>
                  <a:cubicBezTo>
                    <a:pt x="2688218" y="0"/>
                    <a:pt x="2696682" y="8463"/>
                    <a:pt x="2696682" y="18903"/>
                  </a:cubicBezTo>
                  <a:lnTo>
                    <a:pt x="2696682" y="148936"/>
                  </a:lnTo>
                  <a:cubicBezTo>
                    <a:pt x="2696682" y="159376"/>
                    <a:pt x="2688218" y="167839"/>
                    <a:pt x="2677779" y="167839"/>
                  </a:cubicBezTo>
                  <a:lnTo>
                    <a:pt x="18903" y="167839"/>
                  </a:lnTo>
                  <a:cubicBezTo>
                    <a:pt x="8463" y="167839"/>
                    <a:pt x="0" y="159376"/>
                    <a:pt x="0" y="148936"/>
                  </a:cubicBezTo>
                  <a:lnTo>
                    <a:pt x="0" y="18903"/>
                  </a:lnTo>
                  <a:cubicBezTo>
                    <a:pt x="0" y="8463"/>
                    <a:pt x="8463" y="0"/>
                    <a:pt x="18903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0" y="-23813"/>
              <a:ext cx="2696682" cy="215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b="1" spc="-44" dirty="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REACT + TYPESCRIPT — </a:t>
              </a:r>
              <a:r>
                <a:rPr lang="en-US" sz="2000" b="1" u="none" strike="noStrike" spc="-44" dirty="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КОМПОНЕНТНАЯ СТРУКТУРА И ТИПИЗАЦИЯ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7644515" y="6587414"/>
            <a:ext cx="10238963" cy="818089"/>
            <a:chOff x="0" y="-23813"/>
            <a:chExt cx="2696682" cy="215464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696682" cy="167839"/>
            </a:xfrm>
            <a:custGeom>
              <a:avLst/>
              <a:gdLst/>
              <a:ahLst/>
              <a:cxnLst/>
              <a:rect l="l" t="t" r="r" b="b"/>
              <a:pathLst>
                <a:path w="2696682" h="167839">
                  <a:moveTo>
                    <a:pt x="18903" y="0"/>
                  </a:moveTo>
                  <a:lnTo>
                    <a:pt x="2677779" y="0"/>
                  </a:lnTo>
                  <a:cubicBezTo>
                    <a:pt x="2688218" y="0"/>
                    <a:pt x="2696682" y="8463"/>
                    <a:pt x="2696682" y="18903"/>
                  </a:cubicBezTo>
                  <a:lnTo>
                    <a:pt x="2696682" y="148936"/>
                  </a:lnTo>
                  <a:cubicBezTo>
                    <a:pt x="2696682" y="159376"/>
                    <a:pt x="2688218" y="167839"/>
                    <a:pt x="2677779" y="167839"/>
                  </a:cubicBezTo>
                  <a:lnTo>
                    <a:pt x="18903" y="167839"/>
                  </a:lnTo>
                  <a:cubicBezTo>
                    <a:pt x="8463" y="167839"/>
                    <a:pt x="0" y="159376"/>
                    <a:pt x="0" y="148936"/>
                  </a:cubicBezTo>
                  <a:lnTo>
                    <a:pt x="0" y="18903"/>
                  </a:lnTo>
                  <a:cubicBezTo>
                    <a:pt x="0" y="8463"/>
                    <a:pt x="8463" y="0"/>
                    <a:pt x="18903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0" y="-23813"/>
              <a:ext cx="2696682" cy="215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b="1" spc="-44" dirty="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REACT ROUTER — </a:t>
              </a:r>
              <a:r>
                <a:rPr lang="en-US" sz="2000" b="1" u="none" strike="noStrike" spc="-44" dirty="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МАРШРУТИЗАЦИЯ И РАЗДЕЛЕНИЕ ДОСТУПА ПО РОЛЯМ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7651912" y="7363917"/>
            <a:ext cx="10246583" cy="818089"/>
            <a:chOff x="0" y="-23505"/>
            <a:chExt cx="2698689" cy="290462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2696682" cy="242837"/>
            </a:xfrm>
            <a:custGeom>
              <a:avLst/>
              <a:gdLst/>
              <a:ahLst/>
              <a:cxnLst/>
              <a:rect l="l" t="t" r="r" b="b"/>
              <a:pathLst>
                <a:path w="2696682" h="242837">
                  <a:moveTo>
                    <a:pt x="18903" y="0"/>
                  </a:moveTo>
                  <a:lnTo>
                    <a:pt x="2677779" y="0"/>
                  </a:lnTo>
                  <a:cubicBezTo>
                    <a:pt x="2688218" y="0"/>
                    <a:pt x="2696682" y="8463"/>
                    <a:pt x="2696682" y="18903"/>
                  </a:cubicBezTo>
                  <a:lnTo>
                    <a:pt x="2696682" y="223933"/>
                  </a:lnTo>
                  <a:cubicBezTo>
                    <a:pt x="2696682" y="234373"/>
                    <a:pt x="2688218" y="242837"/>
                    <a:pt x="2677779" y="242837"/>
                  </a:cubicBezTo>
                  <a:lnTo>
                    <a:pt x="18903" y="242837"/>
                  </a:lnTo>
                  <a:cubicBezTo>
                    <a:pt x="8463" y="242837"/>
                    <a:pt x="0" y="234373"/>
                    <a:pt x="0" y="223933"/>
                  </a:cubicBezTo>
                  <a:lnTo>
                    <a:pt x="0" y="18903"/>
                  </a:lnTo>
                  <a:cubicBezTo>
                    <a:pt x="0" y="8463"/>
                    <a:pt x="8463" y="0"/>
                    <a:pt x="18903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2007" y="-23505"/>
              <a:ext cx="2696682" cy="2904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b="1" spc="-44" dirty="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AXIOS + TANSTACK REACT QUERY — Р</a:t>
              </a:r>
              <a:r>
                <a:rPr lang="en-US" sz="2000" b="1" u="none" strike="noStrike" spc="-44" dirty="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АБОТА С API И СЕРВЕРНЫМ СОСТОЯНИЕМ</a:t>
              </a: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7640861" y="8147362"/>
            <a:ext cx="10239764" cy="818089"/>
            <a:chOff x="-211" y="-23813"/>
            <a:chExt cx="2696893" cy="215464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696682" cy="167839"/>
            </a:xfrm>
            <a:custGeom>
              <a:avLst/>
              <a:gdLst/>
              <a:ahLst/>
              <a:cxnLst/>
              <a:rect l="l" t="t" r="r" b="b"/>
              <a:pathLst>
                <a:path w="2696682" h="167839">
                  <a:moveTo>
                    <a:pt x="18903" y="0"/>
                  </a:moveTo>
                  <a:lnTo>
                    <a:pt x="2677779" y="0"/>
                  </a:lnTo>
                  <a:cubicBezTo>
                    <a:pt x="2688218" y="0"/>
                    <a:pt x="2696682" y="8463"/>
                    <a:pt x="2696682" y="18903"/>
                  </a:cubicBezTo>
                  <a:lnTo>
                    <a:pt x="2696682" y="148936"/>
                  </a:lnTo>
                  <a:cubicBezTo>
                    <a:pt x="2696682" y="159376"/>
                    <a:pt x="2688218" y="167839"/>
                    <a:pt x="2677779" y="167839"/>
                  </a:cubicBezTo>
                  <a:lnTo>
                    <a:pt x="18903" y="167839"/>
                  </a:lnTo>
                  <a:cubicBezTo>
                    <a:pt x="8463" y="167839"/>
                    <a:pt x="0" y="159376"/>
                    <a:pt x="0" y="148936"/>
                  </a:cubicBezTo>
                  <a:lnTo>
                    <a:pt x="0" y="18903"/>
                  </a:lnTo>
                  <a:cubicBezTo>
                    <a:pt x="0" y="8463"/>
                    <a:pt x="8463" y="0"/>
                    <a:pt x="18903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32" name="TextBox 32"/>
            <p:cNvSpPr txBox="1"/>
            <p:nvPr/>
          </p:nvSpPr>
          <p:spPr>
            <a:xfrm>
              <a:off x="-211" y="-23813"/>
              <a:ext cx="2696682" cy="215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b="1" spc="-44" dirty="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CSS MODULES — С</a:t>
              </a:r>
              <a:r>
                <a:rPr lang="en-US" sz="2000" b="1" u="none" strike="noStrike" spc="-44" dirty="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ТИЛИЗАЦИЯ КОМПОНЕНТОВ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7644292" y="8911209"/>
            <a:ext cx="10246583" cy="818089"/>
            <a:chOff x="0" y="-23206"/>
            <a:chExt cx="2698689" cy="215464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2696682" cy="167839"/>
            </a:xfrm>
            <a:custGeom>
              <a:avLst/>
              <a:gdLst/>
              <a:ahLst/>
              <a:cxnLst/>
              <a:rect l="l" t="t" r="r" b="b"/>
              <a:pathLst>
                <a:path w="2696682" h="167839">
                  <a:moveTo>
                    <a:pt x="18903" y="0"/>
                  </a:moveTo>
                  <a:lnTo>
                    <a:pt x="2677779" y="0"/>
                  </a:lnTo>
                  <a:cubicBezTo>
                    <a:pt x="2688218" y="0"/>
                    <a:pt x="2696682" y="8463"/>
                    <a:pt x="2696682" y="18903"/>
                  </a:cubicBezTo>
                  <a:lnTo>
                    <a:pt x="2696682" y="148936"/>
                  </a:lnTo>
                  <a:cubicBezTo>
                    <a:pt x="2696682" y="159376"/>
                    <a:pt x="2688218" y="167839"/>
                    <a:pt x="2677779" y="167839"/>
                  </a:cubicBezTo>
                  <a:lnTo>
                    <a:pt x="18903" y="167839"/>
                  </a:lnTo>
                  <a:cubicBezTo>
                    <a:pt x="8463" y="167839"/>
                    <a:pt x="0" y="159376"/>
                    <a:pt x="0" y="148936"/>
                  </a:cubicBezTo>
                  <a:lnTo>
                    <a:pt x="0" y="18903"/>
                  </a:lnTo>
                  <a:cubicBezTo>
                    <a:pt x="0" y="8463"/>
                    <a:pt x="8463" y="0"/>
                    <a:pt x="18903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35" name="TextBox 35"/>
            <p:cNvSpPr txBox="1"/>
            <p:nvPr/>
          </p:nvSpPr>
          <p:spPr>
            <a:xfrm>
              <a:off x="2007" y="-23206"/>
              <a:ext cx="2696682" cy="215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b="1" spc="-44" dirty="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VITE — СБОРК</a:t>
              </a:r>
              <a:r>
                <a:rPr lang="en-US" sz="2000" b="1" u="none" strike="noStrike" spc="-44" dirty="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А И ЗАПУСК ПРОЕКТА</a:t>
              </a: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647700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1641512" y="2125985"/>
            <a:ext cx="6299625" cy="3741096"/>
          </a:xfrm>
          <a:custGeom>
            <a:avLst/>
            <a:gdLst/>
            <a:ahLst/>
            <a:cxnLst/>
            <a:rect l="l" t="t" r="r" b="b"/>
            <a:pathLst>
              <a:path w="6299625" h="3741096">
                <a:moveTo>
                  <a:pt x="0" y="0"/>
                </a:moveTo>
                <a:lnTo>
                  <a:pt x="6299626" y="0"/>
                </a:lnTo>
                <a:lnTo>
                  <a:pt x="6299626" y="3741096"/>
                </a:lnTo>
                <a:lnTo>
                  <a:pt x="0" y="37410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6719"/>
            </a:stretch>
          </a:blipFill>
          <a:ln w="28575">
            <a:solidFill>
              <a:srgbClr val="54624D"/>
            </a:solidFill>
          </a:ln>
        </p:spPr>
      </p:sp>
      <p:sp>
        <p:nvSpPr>
          <p:cNvPr id="4" name="Freeform 4"/>
          <p:cNvSpPr/>
          <p:nvPr/>
        </p:nvSpPr>
        <p:spPr>
          <a:xfrm>
            <a:off x="9894879" y="2125985"/>
            <a:ext cx="6441209" cy="3741096"/>
          </a:xfrm>
          <a:custGeom>
            <a:avLst/>
            <a:gdLst/>
            <a:ahLst/>
            <a:cxnLst/>
            <a:rect l="l" t="t" r="r" b="b"/>
            <a:pathLst>
              <a:path w="6441209" h="3741096">
                <a:moveTo>
                  <a:pt x="0" y="0"/>
                </a:moveTo>
                <a:lnTo>
                  <a:pt x="6441209" y="0"/>
                </a:lnTo>
                <a:lnTo>
                  <a:pt x="6441209" y="3741096"/>
                </a:lnTo>
                <a:lnTo>
                  <a:pt x="0" y="37410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6535"/>
            </a:stretch>
          </a:blipFill>
          <a:ln w="28575">
            <a:solidFill>
              <a:srgbClr val="54624D"/>
            </a:solidFill>
          </a:ln>
        </p:spPr>
      </p:sp>
      <p:sp>
        <p:nvSpPr>
          <p:cNvPr id="5" name="Freeform 5"/>
          <p:cNvSpPr/>
          <p:nvPr/>
        </p:nvSpPr>
        <p:spPr>
          <a:xfrm>
            <a:off x="1357096" y="6273237"/>
            <a:ext cx="7786904" cy="3905160"/>
          </a:xfrm>
          <a:custGeom>
            <a:avLst/>
            <a:gdLst/>
            <a:ahLst/>
            <a:cxnLst/>
            <a:rect l="l" t="t" r="r" b="b"/>
            <a:pathLst>
              <a:path w="7786904" h="3905160">
                <a:moveTo>
                  <a:pt x="0" y="0"/>
                </a:moveTo>
                <a:lnTo>
                  <a:pt x="7786904" y="0"/>
                </a:lnTo>
                <a:lnTo>
                  <a:pt x="7786904" y="3905159"/>
                </a:lnTo>
                <a:lnTo>
                  <a:pt x="0" y="39051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3051"/>
            </a:stretch>
          </a:blipFill>
          <a:ln w="28575">
            <a:solidFill>
              <a:srgbClr val="54624D"/>
            </a:solidFill>
          </a:ln>
        </p:spPr>
      </p:sp>
      <p:sp>
        <p:nvSpPr>
          <p:cNvPr id="6" name="Freeform 6"/>
          <p:cNvSpPr/>
          <p:nvPr/>
        </p:nvSpPr>
        <p:spPr>
          <a:xfrm>
            <a:off x="9894879" y="6273237"/>
            <a:ext cx="7276695" cy="3905160"/>
          </a:xfrm>
          <a:custGeom>
            <a:avLst/>
            <a:gdLst/>
            <a:ahLst/>
            <a:cxnLst/>
            <a:rect l="l" t="t" r="r" b="b"/>
            <a:pathLst>
              <a:path w="7276695" h="3905160">
                <a:moveTo>
                  <a:pt x="0" y="0"/>
                </a:moveTo>
                <a:lnTo>
                  <a:pt x="7276695" y="0"/>
                </a:lnTo>
                <a:lnTo>
                  <a:pt x="7276695" y="3905159"/>
                </a:lnTo>
                <a:lnTo>
                  <a:pt x="0" y="390515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28575">
            <a:solidFill>
              <a:srgbClr val="54624D"/>
            </a:solidFill>
          </a:ln>
        </p:spPr>
      </p:sp>
      <p:sp>
        <p:nvSpPr>
          <p:cNvPr id="7" name="TextBox 7"/>
          <p:cNvSpPr txBox="1"/>
          <p:nvPr/>
        </p:nvSpPr>
        <p:spPr>
          <a:xfrm>
            <a:off x="831940" y="57376"/>
            <a:ext cx="17456060" cy="2662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97"/>
              </a:lnSpc>
            </a:pPr>
            <a:r>
              <a:rPr lang="en-US" sz="7141" b="1" spc="392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РОЛЕВЫЕ КАБИНЕТЫ</a:t>
            </a:r>
          </a:p>
          <a:p>
            <a:pPr algn="l">
              <a:lnSpc>
                <a:spcPts val="11537"/>
              </a:lnSpc>
              <a:spcBef>
                <a:spcPct val="0"/>
              </a:spcBef>
            </a:pPr>
            <a:endParaRPr lang="en-US" sz="7141" b="1" spc="392">
              <a:solidFill>
                <a:srgbClr val="7E6FB5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31940" y="1174136"/>
            <a:ext cx="10902858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54624D"/>
                </a:solidFill>
                <a:latin typeface="TT Norms"/>
                <a:ea typeface="TT Norms"/>
                <a:cs typeface="TT Norms"/>
                <a:sym typeface="TT Norms"/>
              </a:rPr>
              <a:t>ИНТЕРФЕЙС АДАПТИРОВАН ПОД ЗАДАЧИ КАЖДОЙ РОЛИ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28700" y="1776735"/>
            <a:ext cx="1193301" cy="349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spc="-4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СТУДЕНТ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694258" y="1776735"/>
            <a:ext cx="4335942" cy="349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spc="-4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ПРЕДСТАВИТЕЛЬ ОРГАНИЗАЦИИ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61022" y="5871721"/>
            <a:ext cx="1301175" cy="349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spc="-4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КУРАТОР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143999" y="5871721"/>
            <a:ext cx="2430709" cy="349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spc="-4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АДМИНИСТРАТОР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333309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11971635" y="3092334"/>
            <a:ext cx="6093995" cy="5617281"/>
          </a:xfrm>
          <a:custGeom>
            <a:avLst/>
            <a:gdLst/>
            <a:ahLst/>
            <a:cxnLst/>
            <a:rect l="l" t="t" r="r" b="b"/>
            <a:pathLst>
              <a:path w="6093995" h="5617281">
                <a:moveTo>
                  <a:pt x="0" y="0"/>
                </a:moveTo>
                <a:lnTo>
                  <a:pt x="6093995" y="0"/>
                </a:lnTo>
                <a:lnTo>
                  <a:pt x="6093995" y="5617281"/>
                </a:lnTo>
                <a:lnTo>
                  <a:pt x="0" y="561728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030" t="-11637" r="-28931"/>
            </a:stretch>
          </a:blipFill>
          <a:ln w="28575">
            <a:solidFill>
              <a:srgbClr val="54624D"/>
            </a:solidFill>
          </a:ln>
        </p:spPr>
      </p:sp>
      <p:sp>
        <p:nvSpPr>
          <p:cNvPr id="4" name="Freeform 4"/>
          <p:cNvSpPr/>
          <p:nvPr/>
        </p:nvSpPr>
        <p:spPr>
          <a:xfrm>
            <a:off x="7000289" y="3543300"/>
            <a:ext cx="4469803" cy="6117531"/>
          </a:xfrm>
          <a:custGeom>
            <a:avLst/>
            <a:gdLst/>
            <a:ahLst/>
            <a:cxnLst/>
            <a:rect l="l" t="t" r="r" b="b"/>
            <a:pathLst>
              <a:path w="4469803" h="6117531">
                <a:moveTo>
                  <a:pt x="0" y="0"/>
                </a:moveTo>
                <a:lnTo>
                  <a:pt x="4469803" y="0"/>
                </a:lnTo>
                <a:lnTo>
                  <a:pt x="4469803" y="6117531"/>
                </a:lnTo>
                <a:lnTo>
                  <a:pt x="0" y="61175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28575">
            <a:solidFill>
              <a:srgbClr val="54624D"/>
            </a:solidFill>
          </a:ln>
        </p:spPr>
      </p:sp>
      <p:sp>
        <p:nvSpPr>
          <p:cNvPr id="5" name="Freeform 5"/>
          <p:cNvSpPr/>
          <p:nvPr/>
        </p:nvSpPr>
        <p:spPr>
          <a:xfrm>
            <a:off x="726126" y="3246034"/>
            <a:ext cx="5718017" cy="5066317"/>
          </a:xfrm>
          <a:custGeom>
            <a:avLst/>
            <a:gdLst/>
            <a:ahLst/>
            <a:cxnLst/>
            <a:rect l="l" t="t" r="r" b="b"/>
            <a:pathLst>
              <a:path w="5718017" h="5066317">
                <a:moveTo>
                  <a:pt x="0" y="0"/>
                </a:moveTo>
                <a:lnTo>
                  <a:pt x="5718017" y="0"/>
                </a:lnTo>
                <a:lnTo>
                  <a:pt x="5718017" y="5066317"/>
                </a:lnTo>
                <a:lnTo>
                  <a:pt x="0" y="50663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0236" t="-13650" r="-47311" b="-11643"/>
            </a:stretch>
          </a:blipFill>
          <a:ln w="28575">
            <a:solidFill>
              <a:srgbClr val="54624D"/>
            </a:solidFill>
          </a:ln>
        </p:spPr>
      </p:sp>
      <p:sp>
        <p:nvSpPr>
          <p:cNvPr id="6" name="TextBox 6"/>
          <p:cNvSpPr txBox="1"/>
          <p:nvPr/>
        </p:nvSpPr>
        <p:spPr>
          <a:xfrm>
            <a:off x="415970" y="53347"/>
            <a:ext cx="17456060" cy="1236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97"/>
              </a:lnSpc>
            </a:pPr>
            <a:r>
              <a:rPr lang="en-US" sz="7141" b="1" spc="392" dirty="0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ИНТЕРАКТИВНЫЕ СЦЕНАРИИ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15970" y="1193329"/>
            <a:ext cx="16437117" cy="5193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54624D"/>
                </a:solidFill>
                <a:latin typeface="TT Norms"/>
                <a:ea typeface="TT Norms"/>
                <a:cs typeface="TT Norms"/>
                <a:sym typeface="TT Norms"/>
              </a:rPr>
              <a:t>FRONTEND ПОДДЕРЖИВАЕТ ЖИВОЕ ВЗАИМОДЕЙСТВИЕ ПОЛЬЗОВАТЕЛЕЙ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69899" y="8661990"/>
            <a:ext cx="6648011" cy="1108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 b="1" spc="11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УВЕДОМЛЕНИЯ</a:t>
            </a:r>
          </a:p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 b="1" spc="11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СТАТУСЫ ЗАЯВОК, ЗАДАЧ, ПРОЕКТОВ И СООБЩЕНИЙ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376185" y="2221465"/>
            <a:ext cx="5718010" cy="11087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 b="1" spc="11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ПРОЕКТНЫЙ ЧАТ</a:t>
            </a:r>
          </a:p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 b="1" spc="11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ОБЩЕНИЕ СТУДЕНТА И КУРАТОРА ВНУТРИ ПРОЕКТА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927928" y="8877300"/>
            <a:ext cx="6190173" cy="11087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 b="1" spc="11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ФАЙЛЫ И РЕЗУЛЬТАТЫ</a:t>
            </a:r>
          </a:p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 b="1" spc="11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ЗАГРУЗКА МАТЕРИАЛОВ И ПРОВЕРКА ВЫПОЛНЕННЫХ ЗАДАЧ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647700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647700" y="9848640"/>
            <a:ext cx="17855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1887200" y="2336333"/>
            <a:ext cx="4046174" cy="4046174"/>
          </a:xfrm>
          <a:custGeom>
            <a:avLst/>
            <a:gdLst/>
            <a:ahLst/>
            <a:cxnLst/>
            <a:rect l="l" t="t" r="r" b="b"/>
            <a:pathLst>
              <a:path w="4046174" h="4046174">
                <a:moveTo>
                  <a:pt x="0" y="0"/>
                </a:moveTo>
                <a:lnTo>
                  <a:pt x="4046174" y="0"/>
                </a:lnTo>
                <a:lnTo>
                  <a:pt x="4046174" y="4046174"/>
                </a:lnTo>
                <a:lnTo>
                  <a:pt x="0" y="40461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437525" y="2202836"/>
            <a:ext cx="7981983" cy="6838945"/>
          </a:xfrm>
          <a:custGeom>
            <a:avLst/>
            <a:gdLst/>
            <a:ahLst/>
            <a:cxnLst/>
            <a:rect l="l" t="t" r="r" b="b"/>
            <a:pathLst>
              <a:path w="7981983" h="6838945">
                <a:moveTo>
                  <a:pt x="0" y="0"/>
                </a:moveTo>
                <a:lnTo>
                  <a:pt x="7981983" y="0"/>
                </a:lnTo>
                <a:lnTo>
                  <a:pt x="7981983" y="6838946"/>
                </a:lnTo>
                <a:lnTo>
                  <a:pt x="0" y="68389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204" r="-4128"/>
            </a:stretch>
          </a:blipFill>
          <a:ln w="28575">
            <a:solidFill>
              <a:srgbClr val="54624D"/>
            </a:solidFill>
          </a:ln>
        </p:spPr>
      </p:sp>
      <p:sp>
        <p:nvSpPr>
          <p:cNvPr id="6" name="TextBox 6"/>
          <p:cNvSpPr txBox="1"/>
          <p:nvPr/>
        </p:nvSpPr>
        <p:spPr>
          <a:xfrm>
            <a:off x="831940" y="57376"/>
            <a:ext cx="17456060" cy="1236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97"/>
              </a:lnSpc>
            </a:pPr>
            <a:r>
              <a:rPr lang="en-US" sz="7141" b="1" spc="392" dirty="0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ПУБЛИЧНОЕ ПОРТФОЛИО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0" y="1174136"/>
            <a:ext cx="16697293" cy="5193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54624D"/>
                </a:solidFill>
                <a:latin typeface="TT Norms"/>
                <a:ea typeface="TT Norms"/>
                <a:cs typeface="TT Norms"/>
                <a:sym typeface="TT Norms"/>
              </a:rPr>
              <a:t>ПОДТВЕРЖДЁННЫЕ РЕЗУЛЬТАТЫ ПРАКТИКИ ДОСТУПНЫ ПО ССЫЛКЕ И QR-КОДУ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149341" y="7395049"/>
            <a:ext cx="8097716" cy="1406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  <a:spcBef>
                <a:spcPct val="0"/>
              </a:spcBef>
            </a:pPr>
            <a:r>
              <a:rPr lang="en-US" sz="2000" spc="-4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–  ОТОБРАЖАЮТСЯ ТОЛЬКО ВЕРИФИЦИРОВАННЫЕ ПРОЕКТЫ;</a:t>
            </a:r>
          </a:p>
          <a:p>
            <a:pPr algn="l">
              <a:lnSpc>
                <a:spcPts val="2800"/>
              </a:lnSpc>
              <a:spcBef>
                <a:spcPct val="0"/>
              </a:spcBef>
            </a:pPr>
            <a:r>
              <a:rPr lang="en-US" sz="2000" spc="-4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–  ПОРТФОЛИО ДОСТУПНО БЕЗ АВТОРИЗАЦИИ;</a:t>
            </a:r>
          </a:p>
          <a:p>
            <a:pPr algn="l">
              <a:lnSpc>
                <a:spcPts val="2800"/>
              </a:lnSpc>
              <a:spcBef>
                <a:spcPct val="0"/>
              </a:spcBef>
            </a:pPr>
            <a:r>
              <a:rPr lang="en-US" sz="2000" spc="-4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–  ССЫЛКОЙ МОЖНО ПОДЕЛИТЬСЯ С РАБОТОДАТЕЛЕМ;</a:t>
            </a:r>
          </a:p>
          <a:p>
            <a:pPr algn="l">
              <a:lnSpc>
                <a:spcPts val="2800"/>
              </a:lnSpc>
              <a:spcBef>
                <a:spcPct val="0"/>
              </a:spcBef>
            </a:pPr>
            <a:r>
              <a:rPr lang="en-US" sz="2000" spc="-4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– QR-КОД УПРОЩАЕТ БЫСТРЫЙ ПЕРЕХОД.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31939" y="9201150"/>
            <a:ext cx="15865349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 dirty="0">
                <a:solidFill>
                  <a:srgbClr val="514285"/>
                </a:solidFill>
                <a:latin typeface="TT Norms"/>
                <a:ea typeface="TT Norms"/>
                <a:cs typeface="TT Norms"/>
                <a:sym typeface="TT Norms"/>
              </a:rPr>
              <a:t>ОТ ВЫПОЛНЕННЫХ ЗАДАЧ — К ПОДТВЕРЖДЁННОМУ ЦИФРОВОМУ СЛЕДУ СТУДЕНТА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342009" y="6559769"/>
            <a:ext cx="7136556" cy="519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b="1" spc="-65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QR-КОД ПУБЛИЧНОГО ПОРТФОЛИО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647700" y="-416396"/>
            <a:ext cx="0" cy="11119792"/>
          </a:xfrm>
          <a:prstGeom prst="line">
            <a:avLst/>
          </a:prstGeom>
          <a:ln w="38100" cap="flat">
            <a:solidFill>
              <a:srgbClr val="7B8D7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647700" y="9848640"/>
            <a:ext cx="17855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0663143" y="2223125"/>
            <a:ext cx="3659730" cy="6590373"/>
          </a:xfrm>
          <a:custGeom>
            <a:avLst/>
            <a:gdLst/>
            <a:ahLst/>
            <a:cxnLst/>
            <a:rect l="l" t="t" r="r" b="b"/>
            <a:pathLst>
              <a:path w="3659730" h="6590373">
                <a:moveTo>
                  <a:pt x="0" y="0"/>
                </a:moveTo>
                <a:lnTo>
                  <a:pt x="3659730" y="0"/>
                </a:lnTo>
                <a:lnTo>
                  <a:pt x="3659730" y="6590373"/>
                </a:lnTo>
                <a:lnTo>
                  <a:pt x="0" y="65903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28575" cap="sq">
            <a:solidFill>
              <a:srgbClr val="54624D"/>
            </a:solidFill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5134116" y="2223125"/>
            <a:ext cx="1944457" cy="6590373"/>
          </a:xfrm>
          <a:custGeom>
            <a:avLst/>
            <a:gdLst/>
            <a:ahLst/>
            <a:cxnLst/>
            <a:rect l="l" t="t" r="r" b="b"/>
            <a:pathLst>
              <a:path w="1944457" h="6590373">
                <a:moveTo>
                  <a:pt x="0" y="0"/>
                </a:moveTo>
                <a:lnTo>
                  <a:pt x="1944457" y="0"/>
                </a:lnTo>
                <a:lnTo>
                  <a:pt x="1944457" y="6590373"/>
                </a:lnTo>
                <a:lnTo>
                  <a:pt x="0" y="65903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28575" cap="sq">
            <a:solidFill>
              <a:srgbClr val="54624D"/>
            </a:solidFill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>
            <a:off x="1492184" y="2420615"/>
            <a:ext cx="8345525" cy="6195393"/>
          </a:xfrm>
          <a:custGeom>
            <a:avLst/>
            <a:gdLst/>
            <a:ahLst/>
            <a:cxnLst/>
            <a:rect l="l" t="t" r="r" b="b"/>
            <a:pathLst>
              <a:path w="8345525" h="6195393">
                <a:moveTo>
                  <a:pt x="0" y="0"/>
                </a:moveTo>
                <a:lnTo>
                  <a:pt x="8345525" y="0"/>
                </a:lnTo>
                <a:lnTo>
                  <a:pt x="8345525" y="6195393"/>
                </a:lnTo>
                <a:lnTo>
                  <a:pt x="0" y="61953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28575" cap="sq">
            <a:solidFill>
              <a:srgbClr val="54624D"/>
            </a:solidFill>
            <a:prstDash val="solid"/>
            <a:miter/>
          </a:ln>
        </p:spPr>
      </p:sp>
      <p:sp>
        <p:nvSpPr>
          <p:cNvPr id="7" name="TextBox 7"/>
          <p:cNvSpPr txBox="1"/>
          <p:nvPr/>
        </p:nvSpPr>
        <p:spPr>
          <a:xfrm>
            <a:off x="798475" y="230111"/>
            <a:ext cx="17456060" cy="2662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97"/>
              </a:lnSpc>
            </a:pPr>
            <a:r>
              <a:rPr lang="en-US" sz="7141" b="1" spc="392" dirty="0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АДАПТИВНЫЙ ИНТЕРФЕЙС</a:t>
            </a:r>
          </a:p>
          <a:p>
            <a:pPr algn="l">
              <a:lnSpc>
                <a:spcPts val="11537"/>
              </a:lnSpc>
              <a:spcBef>
                <a:spcPct val="0"/>
              </a:spcBef>
            </a:pPr>
            <a:endParaRPr lang="en-US" sz="7141" b="1" spc="392" dirty="0">
              <a:solidFill>
                <a:srgbClr val="7E6FB5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-590949" y="9201150"/>
            <a:ext cx="16697293" cy="1028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65">
                <a:solidFill>
                  <a:srgbClr val="54624D"/>
                </a:solidFill>
                <a:latin typeface="TT Norms"/>
                <a:ea typeface="TT Norms"/>
                <a:cs typeface="TT Norms"/>
                <a:sym typeface="TT Norms"/>
              </a:rPr>
              <a:t>КОРРЕКТНАЯ РАБОТА НА КОМПЬЮТЕРАХ, ПЛАНШЕТАХ И СМАРТФОНАХ</a:t>
            </a:r>
          </a:p>
          <a:p>
            <a:pPr algn="ctr">
              <a:lnSpc>
                <a:spcPts val="4199"/>
              </a:lnSpc>
              <a:spcBef>
                <a:spcPct val="0"/>
              </a:spcBef>
            </a:pPr>
            <a:endParaRPr lang="en-US" sz="2999" spc="-65">
              <a:solidFill>
                <a:srgbClr val="54624D"/>
              </a:solidFill>
              <a:latin typeface="TT Norms"/>
              <a:ea typeface="TT Norms"/>
              <a:cs typeface="TT Norms"/>
              <a:sym typeface="TT Nor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685927" y="3100922"/>
            <a:ext cx="5502043" cy="6450952"/>
          </a:xfrm>
          <a:custGeom>
            <a:avLst/>
            <a:gdLst/>
            <a:ahLst/>
            <a:cxnLst/>
            <a:rect l="l" t="t" r="r" b="b"/>
            <a:pathLst>
              <a:path w="5502043" h="6450952">
                <a:moveTo>
                  <a:pt x="0" y="0"/>
                </a:moveTo>
                <a:lnTo>
                  <a:pt x="5502043" y="0"/>
                </a:lnTo>
                <a:lnTo>
                  <a:pt x="5502043" y="6450952"/>
                </a:lnTo>
                <a:lnTo>
                  <a:pt x="0" y="64509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613"/>
            </a:stretch>
          </a:blipFill>
        </p:spPr>
      </p:sp>
      <p:sp>
        <p:nvSpPr>
          <p:cNvPr id="3" name="AutoShape 3"/>
          <p:cNvSpPr/>
          <p:nvPr/>
        </p:nvSpPr>
        <p:spPr>
          <a:xfrm flipV="1">
            <a:off x="1185862" y="-1639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1185863" y="9808265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TextBox 5"/>
          <p:cNvSpPr txBox="1"/>
          <p:nvPr/>
        </p:nvSpPr>
        <p:spPr>
          <a:xfrm>
            <a:off x="1446436" y="304800"/>
            <a:ext cx="15395129" cy="30574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656"/>
              </a:lnSpc>
            </a:pPr>
            <a:r>
              <a:rPr lang="en-US" sz="12400" b="1" spc="682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БИЗНЕС-МОДЕЛЬ</a:t>
            </a:r>
          </a:p>
        </p:txBody>
      </p:sp>
      <p:sp>
        <p:nvSpPr>
          <p:cNvPr id="6" name="Freeform 6"/>
          <p:cNvSpPr/>
          <p:nvPr/>
        </p:nvSpPr>
        <p:spPr>
          <a:xfrm>
            <a:off x="14339121" y="393704"/>
            <a:ext cx="1733526" cy="1733526"/>
          </a:xfrm>
          <a:custGeom>
            <a:avLst/>
            <a:gdLst/>
            <a:ahLst/>
            <a:cxnLst/>
            <a:rect l="l" t="t" r="r" b="b"/>
            <a:pathLst>
              <a:path w="1733526" h="1733526">
                <a:moveTo>
                  <a:pt x="0" y="0"/>
                </a:moveTo>
                <a:lnTo>
                  <a:pt x="1733526" y="0"/>
                </a:lnTo>
                <a:lnTo>
                  <a:pt x="1733526" y="1733526"/>
                </a:lnTo>
                <a:lnTo>
                  <a:pt x="0" y="173352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746032" y="2911335"/>
            <a:ext cx="5862402" cy="6830126"/>
          </a:xfrm>
          <a:custGeom>
            <a:avLst/>
            <a:gdLst/>
            <a:ahLst/>
            <a:cxnLst/>
            <a:rect l="l" t="t" r="r" b="b"/>
            <a:pathLst>
              <a:path w="5862402" h="6830126">
                <a:moveTo>
                  <a:pt x="0" y="0"/>
                </a:moveTo>
                <a:lnTo>
                  <a:pt x="5862402" y="0"/>
                </a:lnTo>
                <a:lnTo>
                  <a:pt x="5862402" y="6830126"/>
                </a:lnTo>
                <a:lnTo>
                  <a:pt x="0" y="683012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b="-28827"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28700" y="9353550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4" name="Group 4"/>
          <p:cNvGrpSpPr/>
          <p:nvPr/>
        </p:nvGrpSpPr>
        <p:grpSpPr>
          <a:xfrm>
            <a:off x="3420001" y="3304094"/>
            <a:ext cx="4311313" cy="2861937"/>
            <a:chOff x="0" y="0"/>
            <a:chExt cx="1135490" cy="75376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35490" cy="753761"/>
            </a:xfrm>
            <a:custGeom>
              <a:avLst/>
              <a:gdLst/>
              <a:ahLst/>
              <a:cxnLst/>
              <a:rect l="l" t="t" r="r" b="b"/>
              <a:pathLst>
                <a:path w="1135490" h="753761">
                  <a:moveTo>
                    <a:pt x="44893" y="0"/>
                  </a:moveTo>
                  <a:lnTo>
                    <a:pt x="1090597" y="0"/>
                  </a:lnTo>
                  <a:cubicBezTo>
                    <a:pt x="1102503" y="0"/>
                    <a:pt x="1113922" y="4730"/>
                    <a:pt x="1122341" y="13149"/>
                  </a:cubicBezTo>
                  <a:cubicBezTo>
                    <a:pt x="1130760" y="21568"/>
                    <a:pt x="1135490" y="32987"/>
                    <a:pt x="1135490" y="44893"/>
                  </a:cubicBezTo>
                  <a:lnTo>
                    <a:pt x="1135490" y="708868"/>
                  </a:lnTo>
                  <a:cubicBezTo>
                    <a:pt x="1135490" y="720775"/>
                    <a:pt x="1130760" y="732193"/>
                    <a:pt x="1122341" y="740612"/>
                  </a:cubicBezTo>
                  <a:cubicBezTo>
                    <a:pt x="1113922" y="749032"/>
                    <a:pt x="1102503" y="753761"/>
                    <a:pt x="1090597" y="753761"/>
                  </a:cubicBezTo>
                  <a:lnTo>
                    <a:pt x="44893" y="753761"/>
                  </a:lnTo>
                  <a:cubicBezTo>
                    <a:pt x="32987" y="753761"/>
                    <a:pt x="21568" y="749032"/>
                    <a:pt x="13149" y="740612"/>
                  </a:cubicBezTo>
                  <a:cubicBezTo>
                    <a:pt x="4730" y="732193"/>
                    <a:pt x="0" y="720775"/>
                    <a:pt x="0" y="708868"/>
                  </a:cubicBezTo>
                  <a:lnTo>
                    <a:pt x="0" y="44893"/>
                  </a:lnTo>
                  <a:cubicBezTo>
                    <a:pt x="0" y="32987"/>
                    <a:pt x="4730" y="21568"/>
                    <a:pt x="13149" y="13149"/>
                  </a:cubicBezTo>
                  <a:cubicBezTo>
                    <a:pt x="21568" y="4730"/>
                    <a:pt x="32987" y="0"/>
                    <a:pt x="44893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1135490" cy="79186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 b="1" spc="-54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 ЗАПРОС НА ЗАПУСК</a:t>
              </a:r>
            </a:p>
            <a:p>
              <a:pPr algn="ctr">
                <a:lnSpc>
                  <a:spcPts val="3499"/>
                </a:lnSpc>
              </a:pPr>
              <a:endParaRPr lang="en-US" sz="2499" b="1" spc="-54">
                <a:solidFill>
                  <a:srgbClr val="F7F7F3"/>
                </a:solidFill>
                <a:latin typeface="TT Norms Bold"/>
                <a:ea typeface="TT Norms Bold"/>
                <a:cs typeface="TT Norms Bold"/>
                <a:sym typeface="TT Norms Bold"/>
              </a:endParaRPr>
            </a:p>
            <a:p>
              <a:pPr algn="ctr">
                <a:lnSpc>
                  <a:spcPts val="3499"/>
                </a:lnSpc>
              </a:pPr>
              <a:r>
                <a:rPr lang="en-US" sz="2499" b="1" spc="-54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2 664 000 ₽ </a:t>
              </a:r>
            </a:p>
            <a:p>
              <a:pPr algn="ctr">
                <a:lnSpc>
                  <a:spcPts val="3499"/>
                </a:lnSpc>
              </a:pPr>
              <a:endParaRPr lang="en-US" sz="2499" b="1" spc="-54">
                <a:solidFill>
                  <a:srgbClr val="F7F7F3"/>
                </a:solidFill>
                <a:latin typeface="TT Norms Bold"/>
                <a:ea typeface="TT Norms Bold"/>
                <a:cs typeface="TT Norms Bold"/>
                <a:sym typeface="TT Norms Bold"/>
              </a:endParaRPr>
            </a:p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r>
                <a:rPr lang="en-US" sz="2499" b="1" spc="-54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 ПЕРВОНАЧАЛЬНЫЕ ИНВЕСТИЦИИ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419670" y="520549"/>
            <a:ext cx="11663766" cy="2683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43"/>
              </a:lnSpc>
            </a:pPr>
            <a:r>
              <a:rPr lang="en-US" sz="12100" b="1" spc="665">
                <a:solidFill>
                  <a:srgbClr val="7E6FB5"/>
                </a:solidFill>
                <a:latin typeface="TT Norms Ultra-Bold"/>
                <a:ea typeface="TT Norms Ultra-Bold"/>
                <a:cs typeface="TT Norms Ultra-Bold"/>
                <a:sym typeface="TT Norms Ultra-Bold"/>
              </a:rPr>
              <a:t>ФИНАНСЫ И ЗАПРОС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0927780" y="3304094"/>
            <a:ext cx="4311313" cy="671458"/>
            <a:chOff x="0" y="0"/>
            <a:chExt cx="1135490" cy="17684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35490" cy="176845"/>
            </a:xfrm>
            <a:custGeom>
              <a:avLst/>
              <a:gdLst/>
              <a:ahLst/>
              <a:cxnLst/>
              <a:rect l="l" t="t" r="r" b="b"/>
              <a:pathLst>
                <a:path w="1135490" h="176845">
                  <a:moveTo>
                    <a:pt x="44893" y="0"/>
                  </a:moveTo>
                  <a:lnTo>
                    <a:pt x="1090597" y="0"/>
                  </a:lnTo>
                  <a:cubicBezTo>
                    <a:pt x="1102503" y="0"/>
                    <a:pt x="1113922" y="4730"/>
                    <a:pt x="1122341" y="13149"/>
                  </a:cubicBezTo>
                  <a:cubicBezTo>
                    <a:pt x="1130760" y="21568"/>
                    <a:pt x="1135490" y="32987"/>
                    <a:pt x="1135490" y="44893"/>
                  </a:cubicBezTo>
                  <a:lnTo>
                    <a:pt x="1135490" y="131952"/>
                  </a:lnTo>
                  <a:cubicBezTo>
                    <a:pt x="1135490" y="143858"/>
                    <a:pt x="1130760" y="155277"/>
                    <a:pt x="1122341" y="163696"/>
                  </a:cubicBezTo>
                  <a:cubicBezTo>
                    <a:pt x="1113922" y="172115"/>
                    <a:pt x="1102503" y="176845"/>
                    <a:pt x="1090597" y="176845"/>
                  </a:cubicBezTo>
                  <a:lnTo>
                    <a:pt x="44893" y="176845"/>
                  </a:lnTo>
                  <a:cubicBezTo>
                    <a:pt x="32987" y="176845"/>
                    <a:pt x="21568" y="172115"/>
                    <a:pt x="13149" y="163696"/>
                  </a:cubicBezTo>
                  <a:cubicBezTo>
                    <a:pt x="4730" y="155277"/>
                    <a:pt x="0" y="143858"/>
                    <a:pt x="0" y="131952"/>
                  </a:cubicBezTo>
                  <a:lnTo>
                    <a:pt x="0" y="44893"/>
                  </a:lnTo>
                  <a:cubicBezTo>
                    <a:pt x="0" y="32987"/>
                    <a:pt x="4730" y="21568"/>
                    <a:pt x="13149" y="13149"/>
                  </a:cubicBezTo>
                  <a:cubicBezTo>
                    <a:pt x="21568" y="4730"/>
                    <a:pt x="32987" y="0"/>
                    <a:pt x="44893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135490" cy="2149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99"/>
                </a:lnSpc>
                <a:spcBef>
                  <a:spcPct val="0"/>
                </a:spcBef>
              </a:pPr>
              <a:r>
                <a:rPr lang="en-US" sz="2499" b="1" u="none" strike="noStrike" spc="-54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КЛЮЧЕВЫЕ МЕТРИКИ</a:t>
              </a:r>
            </a:p>
          </p:txBody>
        </p:sp>
      </p:grpSp>
      <p:sp>
        <p:nvSpPr>
          <p:cNvPr id="11" name="Freeform 11"/>
          <p:cNvSpPr/>
          <p:nvPr/>
        </p:nvSpPr>
        <p:spPr>
          <a:xfrm rot="-7741113" flipH="1">
            <a:off x="6022410" y="6700490"/>
            <a:ext cx="1130640" cy="216678"/>
          </a:xfrm>
          <a:custGeom>
            <a:avLst/>
            <a:gdLst/>
            <a:ahLst/>
            <a:cxnLst/>
            <a:rect l="l" t="t" r="r" b="b"/>
            <a:pathLst>
              <a:path w="1130640" h="216678">
                <a:moveTo>
                  <a:pt x="1130640" y="0"/>
                </a:moveTo>
                <a:lnTo>
                  <a:pt x="0" y="0"/>
                </a:lnTo>
                <a:lnTo>
                  <a:pt x="0" y="216679"/>
                </a:lnTo>
                <a:lnTo>
                  <a:pt x="1130640" y="216679"/>
                </a:lnTo>
                <a:lnTo>
                  <a:pt x="113064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4692"/>
            </a:stretch>
          </a:blipFill>
        </p:spPr>
      </p:sp>
      <p:sp>
        <p:nvSpPr>
          <p:cNvPr id="12" name="Freeform 12"/>
          <p:cNvSpPr/>
          <p:nvPr/>
        </p:nvSpPr>
        <p:spPr>
          <a:xfrm rot="7874490">
            <a:off x="4131426" y="6707377"/>
            <a:ext cx="1179654" cy="226071"/>
          </a:xfrm>
          <a:custGeom>
            <a:avLst/>
            <a:gdLst/>
            <a:ahLst/>
            <a:cxnLst/>
            <a:rect l="l" t="t" r="r" b="b"/>
            <a:pathLst>
              <a:path w="1179654" h="226071">
                <a:moveTo>
                  <a:pt x="0" y="0"/>
                </a:moveTo>
                <a:lnTo>
                  <a:pt x="1179654" y="0"/>
                </a:lnTo>
                <a:lnTo>
                  <a:pt x="1179654" y="226072"/>
                </a:lnTo>
                <a:lnTo>
                  <a:pt x="0" y="2260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4692"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6467294" y="7338443"/>
            <a:ext cx="2340565" cy="1626978"/>
            <a:chOff x="0" y="0"/>
            <a:chExt cx="786003" cy="54636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86003" cy="546364"/>
            </a:xfrm>
            <a:custGeom>
              <a:avLst/>
              <a:gdLst/>
              <a:ahLst/>
              <a:cxnLst/>
              <a:rect l="l" t="t" r="r" b="b"/>
              <a:pathLst>
                <a:path w="786003" h="546364">
                  <a:moveTo>
                    <a:pt x="786003" y="82693"/>
                  </a:moveTo>
                  <a:lnTo>
                    <a:pt x="786003" y="463671"/>
                  </a:lnTo>
                  <a:cubicBezTo>
                    <a:pt x="786003" y="485603"/>
                    <a:pt x="777291" y="506636"/>
                    <a:pt x="761783" y="522144"/>
                  </a:cubicBezTo>
                  <a:cubicBezTo>
                    <a:pt x="746275" y="537652"/>
                    <a:pt x="725242" y="546364"/>
                    <a:pt x="703310" y="546364"/>
                  </a:cubicBezTo>
                  <a:lnTo>
                    <a:pt x="82693" y="546364"/>
                  </a:lnTo>
                  <a:cubicBezTo>
                    <a:pt x="37023" y="546364"/>
                    <a:pt x="0" y="509341"/>
                    <a:pt x="0" y="463671"/>
                  </a:cubicBezTo>
                  <a:lnTo>
                    <a:pt x="0" y="82693"/>
                  </a:lnTo>
                  <a:cubicBezTo>
                    <a:pt x="0" y="37023"/>
                    <a:pt x="37023" y="0"/>
                    <a:pt x="82693" y="0"/>
                  </a:cubicBezTo>
                  <a:lnTo>
                    <a:pt x="703310" y="0"/>
                  </a:lnTo>
                  <a:cubicBezTo>
                    <a:pt x="748980" y="0"/>
                    <a:pt x="786003" y="37023"/>
                    <a:pt x="786003" y="82693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47625"/>
              <a:ext cx="786003" cy="5939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ФОНД </a:t>
              </a: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ЗАРПЛАТ</a:t>
              </a: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НА 1-Й ГОД</a:t>
              </a: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endParaRPr lang="en-US" sz="2000" u="none" strike="noStrike" spc="-44">
                <a:solidFill>
                  <a:srgbClr val="F7F7F3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1 100 000 ₽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2497686" y="7338443"/>
            <a:ext cx="2340565" cy="1626978"/>
            <a:chOff x="0" y="0"/>
            <a:chExt cx="786003" cy="54636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86003" cy="546364"/>
            </a:xfrm>
            <a:custGeom>
              <a:avLst/>
              <a:gdLst/>
              <a:ahLst/>
              <a:cxnLst/>
              <a:rect l="l" t="t" r="r" b="b"/>
              <a:pathLst>
                <a:path w="786003" h="546364">
                  <a:moveTo>
                    <a:pt x="786003" y="82693"/>
                  </a:moveTo>
                  <a:lnTo>
                    <a:pt x="786003" y="463671"/>
                  </a:lnTo>
                  <a:cubicBezTo>
                    <a:pt x="786003" y="485603"/>
                    <a:pt x="777291" y="506636"/>
                    <a:pt x="761783" y="522144"/>
                  </a:cubicBezTo>
                  <a:cubicBezTo>
                    <a:pt x="746275" y="537652"/>
                    <a:pt x="725242" y="546364"/>
                    <a:pt x="703310" y="546364"/>
                  </a:cubicBezTo>
                  <a:lnTo>
                    <a:pt x="82693" y="546364"/>
                  </a:lnTo>
                  <a:cubicBezTo>
                    <a:pt x="37023" y="546364"/>
                    <a:pt x="0" y="509341"/>
                    <a:pt x="0" y="463671"/>
                  </a:cubicBezTo>
                  <a:lnTo>
                    <a:pt x="0" y="82693"/>
                  </a:lnTo>
                  <a:cubicBezTo>
                    <a:pt x="0" y="37023"/>
                    <a:pt x="37023" y="0"/>
                    <a:pt x="82693" y="0"/>
                  </a:cubicBezTo>
                  <a:lnTo>
                    <a:pt x="703310" y="0"/>
                  </a:lnTo>
                  <a:cubicBezTo>
                    <a:pt x="748980" y="0"/>
                    <a:pt x="786003" y="37023"/>
                    <a:pt x="786003" y="82693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786003" cy="5939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РАЗРАБОТКА</a:t>
              </a: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ПЕРВОЙ ВЕРСИИ</a:t>
              </a: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endParaRPr lang="en-US" sz="2000" u="none" strike="noStrike" spc="-44">
                <a:solidFill>
                  <a:srgbClr val="F7F7F3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0" lvl="0" indent="0"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 u="none" strike="noStrike" spc="-44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1 564 000 ₽</a:t>
              </a:r>
            </a:p>
          </p:txBody>
        </p:sp>
      </p:grpSp>
      <p:sp>
        <p:nvSpPr>
          <p:cNvPr id="19" name="Freeform 19"/>
          <p:cNvSpPr/>
          <p:nvPr/>
        </p:nvSpPr>
        <p:spPr>
          <a:xfrm>
            <a:off x="13690579" y="6982443"/>
            <a:ext cx="4458413" cy="2261569"/>
          </a:xfrm>
          <a:custGeom>
            <a:avLst/>
            <a:gdLst/>
            <a:ahLst/>
            <a:cxnLst/>
            <a:rect l="l" t="t" r="r" b="b"/>
            <a:pathLst>
              <a:path w="4458413" h="2261569">
                <a:moveTo>
                  <a:pt x="0" y="0"/>
                </a:moveTo>
                <a:lnTo>
                  <a:pt x="4458413" y="0"/>
                </a:lnTo>
                <a:lnTo>
                  <a:pt x="4458413" y="2261569"/>
                </a:lnTo>
                <a:lnTo>
                  <a:pt x="0" y="22615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6362" b="-14980"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0847591" y="4188331"/>
            <a:ext cx="5216300" cy="23896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96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точка безубыточности — 408 030 руб. в месяц;</a:t>
            </a:r>
          </a:p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96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необходимо около 32 заказов в месяц;</a:t>
            </a:r>
          </a:p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96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NPV — 1 844 130,79 руб.;</a:t>
            </a:r>
          </a:p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96">
                <a:solidFill>
                  <a:srgbClr val="303030"/>
                </a:solidFill>
                <a:latin typeface="TT Norms"/>
                <a:ea typeface="TT Norms"/>
                <a:cs typeface="TT Norms"/>
                <a:sym typeface="TT Norms"/>
              </a:rPr>
              <a:t> IRR — 43,63%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847591" y="6903561"/>
            <a:ext cx="5685976" cy="4126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499"/>
              </a:lnSpc>
              <a:spcBef>
                <a:spcPct val="0"/>
              </a:spcBef>
            </a:pPr>
            <a:r>
              <a:rPr lang="en-US" sz="2499" b="1" spc="-104">
                <a:solidFill>
                  <a:srgbClr val="514285"/>
                </a:solidFill>
                <a:latin typeface="TT Norms Bold"/>
                <a:ea typeface="TT Norms Bold"/>
                <a:cs typeface="TT Norms Bold"/>
                <a:sym typeface="TT Norms Bold"/>
              </a:rPr>
              <a:t> Окупаемость проекта  около 3 лет</a:t>
            </a:r>
          </a:p>
        </p:txBody>
      </p:sp>
      <p:sp>
        <p:nvSpPr>
          <p:cNvPr id="22" name="Freeform 22"/>
          <p:cNvSpPr/>
          <p:nvPr/>
        </p:nvSpPr>
        <p:spPr>
          <a:xfrm>
            <a:off x="15147448" y="514844"/>
            <a:ext cx="2275394" cy="2275394"/>
          </a:xfrm>
          <a:custGeom>
            <a:avLst/>
            <a:gdLst/>
            <a:ahLst/>
            <a:cxnLst/>
            <a:rect l="l" t="t" r="r" b="b"/>
            <a:pathLst>
              <a:path w="2275394" h="2275394">
                <a:moveTo>
                  <a:pt x="0" y="0"/>
                </a:moveTo>
                <a:lnTo>
                  <a:pt x="2275394" y="0"/>
                </a:lnTo>
                <a:lnTo>
                  <a:pt x="2275394" y="2275394"/>
                </a:lnTo>
                <a:lnTo>
                  <a:pt x="0" y="22753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8742831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5835216" y="1028700"/>
            <a:ext cx="1733526" cy="1733526"/>
          </a:xfrm>
          <a:custGeom>
            <a:avLst/>
            <a:gdLst/>
            <a:ahLst/>
            <a:cxnLst/>
            <a:rect l="l" t="t" r="r" b="b"/>
            <a:pathLst>
              <a:path w="1733526" h="1733526">
                <a:moveTo>
                  <a:pt x="0" y="0"/>
                </a:moveTo>
                <a:lnTo>
                  <a:pt x="1733526" y="0"/>
                </a:lnTo>
                <a:lnTo>
                  <a:pt x="1733526" y="1733526"/>
                </a:lnTo>
                <a:lnTo>
                  <a:pt x="0" y="17335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8091" y="119321"/>
            <a:ext cx="14367575" cy="27345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977"/>
              </a:lnSpc>
              <a:spcBef>
                <a:spcPct val="0"/>
              </a:spcBef>
            </a:pPr>
            <a:r>
              <a:rPr lang="en-US" sz="7841" b="1" spc="431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ЦЕЛЬ И ЗАДАЧИ БЕКЕНД РАЗРАБОТКИ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480086" y="4879696"/>
            <a:ext cx="1386818" cy="41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 u="sng" spc="-52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ЗАДАЧИ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80086" y="3095320"/>
            <a:ext cx="958305" cy="4328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u="sng" spc="-5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ЦЕЛЬ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480087" y="3558890"/>
            <a:ext cx="15207708" cy="1249578"/>
            <a:chOff x="0" y="-19050"/>
            <a:chExt cx="3456330" cy="25916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456329" cy="221062"/>
            </a:xfrm>
            <a:custGeom>
              <a:avLst/>
              <a:gdLst/>
              <a:ahLst/>
              <a:cxnLst/>
              <a:rect l="l" t="t" r="r" b="b"/>
              <a:pathLst>
                <a:path w="3456329" h="221062">
                  <a:moveTo>
                    <a:pt x="14748" y="0"/>
                  </a:moveTo>
                  <a:lnTo>
                    <a:pt x="3441581" y="0"/>
                  </a:lnTo>
                  <a:cubicBezTo>
                    <a:pt x="3449726" y="0"/>
                    <a:pt x="3456329" y="6603"/>
                    <a:pt x="3456329" y="14748"/>
                  </a:cubicBezTo>
                  <a:lnTo>
                    <a:pt x="3456329" y="206313"/>
                  </a:lnTo>
                  <a:cubicBezTo>
                    <a:pt x="3456329" y="214458"/>
                    <a:pt x="3449726" y="221062"/>
                    <a:pt x="3441581" y="221062"/>
                  </a:cubicBezTo>
                  <a:lnTo>
                    <a:pt x="14748" y="221062"/>
                  </a:lnTo>
                  <a:cubicBezTo>
                    <a:pt x="6603" y="221062"/>
                    <a:pt x="0" y="214458"/>
                    <a:pt x="0" y="206313"/>
                  </a:cubicBezTo>
                  <a:lnTo>
                    <a:pt x="0" y="14748"/>
                  </a:lnTo>
                  <a:cubicBezTo>
                    <a:pt x="0" y="6603"/>
                    <a:pt x="6603" y="0"/>
                    <a:pt x="14748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3456330" cy="2591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just">
                <a:lnSpc>
                  <a:spcPts val="2520"/>
                </a:lnSpc>
                <a:spcBef>
                  <a:spcPct val="0"/>
                </a:spcBef>
              </a:pPr>
              <a:r>
                <a:rPr lang="en-US" sz="2000" spc="-104" dirty="0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РАЗРАБОТАТЬ СЕРВЕРНУ</a:t>
              </a:r>
              <a:r>
                <a:rPr lang="en-US" sz="2000" u="none" strike="noStrike" spc="-104" dirty="0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Ю ЧАСТЬ ВЕБ-ПЛАТФОРМЫ PRACTICEPORT. ОНА ДОЛЖНА ХРАНИТЬ ДАННЫЕ, ОБРАБАТЫВАТЬ ДЕЙСТВИЯ ПОЛЬЗОВАТЕЛЕЙ, РАЗДЕЛЯТЬ ПРАВА ДОСТУПА, РАБОТАТЬ С ФАЙЛАМИ И ЗАПУСКАТЬСЯ НА VPS-СЕРВЕРЕ.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480083" y="5462122"/>
            <a:ext cx="15207700" cy="2241304"/>
            <a:chOff x="-1" y="-19340"/>
            <a:chExt cx="3456330" cy="59030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456329" cy="552202"/>
            </a:xfrm>
            <a:custGeom>
              <a:avLst/>
              <a:gdLst/>
              <a:ahLst/>
              <a:cxnLst/>
              <a:rect l="l" t="t" r="r" b="b"/>
              <a:pathLst>
                <a:path w="3456329" h="552202">
                  <a:moveTo>
                    <a:pt x="14748" y="0"/>
                  </a:moveTo>
                  <a:lnTo>
                    <a:pt x="3441581" y="0"/>
                  </a:lnTo>
                  <a:cubicBezTo>
                    <a:pt x="3449726" y="0"/>
                    <a:pt x="3456329" y="6603"/>
                    <a:pt x="3456329" y="14748"/>
                  </a:cubicBezTo>
                  <a:lnTo>
                    <a:pt x="3456329" y="537454"/>
                  </a:lnTo>
                  <a:cubicBezTo>
                    <a:pt x="3456329" y="545599"/>
                    <a:pt x="3449726" y="552202"/>
                    <a:pt x="3441581" y="552202"/>
                  </a:cubicBezTo>
                  <a:lnTo>
                    <a:pt x="14748" y="552202"/>
                  </a:lnTo>
                  <a:cubicBezTo>
                    <a:pt x="6603" y="552202"/>
                    <a:pt x="0" y="545599"/>
                    <a:pt x="0" y="537454"/>
                  </a:cubicBezTo>
                  <a:lnTo>
                    <a:pt x="0" y="14748"/>
                  </a:lnTo>
                  <a:cubicBezTo>
                    <a:pt x="0" y="6603"/>
                    <a:pt x="6603" y="0"/>
                    <a:pt x="14748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ABBBA0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-1" y="-19340"/>
              <a:ext cx="3456330" cy="590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ИЗУЧИТЬ</a:t>
              </a:r>
              <a:r>
                <a:rPr lang="en-US" sz="2000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ПРОЦЕСС ПРОИЗВОДСТВЕННОЙ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ПРАКТИКИ И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СФОРМУЛИРОВАТЬ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ТРЕБОВАНИЯ К MVP ПЛАТФОРМЫ PRACTICEPORT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ВЫБРАТЬ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ТЕХНИЧЕСКИЕ СРЕДСТВА ДЛЯ СЕРВЕРНОЙ ЧАСТИ И БАЗЫ ДАННЫХ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СПРОЕКТИРОВАТЬ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И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СОЗДАТЬ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СТРУКТУРУ БАЗЫ ДАННЫХ ПЛАТФОРМЫ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РАЗРАБОТАТЬ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СЕРВЕРНУЮ ЛОГИКУ И WEB API ДЛЯ ОСНОВНЫХ РОЛЕЙ И ДЕЙСТВИЙ ПОЛЬЗОВАТЕЛЕЙ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ПРОВЕРИТЬ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API И </a:t>
              </a: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 panose="020B0604020202020204" charset="0"/>
                  <a:ea typeface="TT Norms"/>
                  <a:cs typeface="TT Norms"/>
                  <a:sym typeface="TT Norms"/>
                </a:rPr>
                <a:t>ЗАПУСТИТЬ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ПРОЕКТ НА VPS-СЕРВЕРЕ.</a:t>
              </a: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461968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6777410" y="2536658"/>
            <a:ext cx="5843764" cy="2089889"/>
          </a:xfrm>
          <a:custGeom>
            <a:avLst/>
            <a:gdLst/>
            <a:ahLst/>
            <a:cxnLst/>
            <a:rect l="l" t="t" r="r" b="b"/>
            <a:pathLst>
              <a:path w="5843764" h="2089889">
                <a:moveTo>
                  <a:pt x="0" y="0"/>
                </a:moveTo>
                <a:lnTo>
                  <a:pt x="5843764" y="0"/>
                </a:lnTo>
                <a:lnTo>
                  <a:pt x="5843764" y="2089888"/>
                </a:lnTo>
                <a:lnTo>
                  <a:pt x="0" y="20898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764950" y="5595784"/>
            <a:ext cx="14011345" cy="3665919"/>
          </a:xfrm>
          <a:custGeom>
            <a:avLst/>
            <a:gdLst/>
            <a:ahLst/>
            <a:cxnLst/>
            <a:rect l="l" t="t" r="r" b="b"/>
            <a:pathLst>
              <a:path w="14011345" h="3665919">
                <a:moveTo>
                  <a:pt x="0" y="0"/>
                </a:moveTo>
                <a:lnTo>
                  <a:pt x="14011345" y="0"/>
                </a:lnTo>
                <a:lnTo>
                  <a:pt x="14011345" y="3665919"/>
                </a:lnTo>
                <a:lnTo>
                  <a:pt x="0" y="366591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258091" y="414596"/>
            <a:ext cx="16882402" cy="3028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41"/>
              </a:lnSpc>
            </a:pPr>
            <a:r>
              <a:rPr lang="en-US" sz="7841" b="1" spc="431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РЕАЛИЗАЦИЯ БАЗЫ ДАННЫХ PRACTICEPORT</a:t>
            </a:r>
          </a:p>
          <a:p>
            <a:pPr algn="l">
              <a:lnSpc>
                <a:spcPts val="7841"/>
              </a:lnSpc>
            </a:pPr>
            <a:endParaRPr lang="en-US" sz="7841" b="1" spc="431">
              <a:solidFill>
                <a:srgbClr val="7E6FB5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4796875" y="5011091"/>
            <a:ext cx="9804833" cy="4648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  <a:spcBef>
                <a:spcPct val="0"/>
              </a:spcBef>
            </a:pPr>
            <a:r>
              <a:rPr lang="en-US" sz="2699" b="1" spc="-59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ПРОЦЕСС ФОРМИРОВАНИЯ СТРУКТУРЫ БАЗЫ ДАННЫХ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2584760" y="2151986"/>
            <a:ext cx="14229064" cy="7585870"/>
          </a:xfrm>
          <a:custGeom>
            <a:avLst/>
            <a:gdLst/>
            <a:ahLst/>
            <a:cxnLst/>
            <a:rect l="l" t="t" r="r" b="b"/>
            <a:pathLst>
              <a:path w="14229064" h="7585870">
                <a:moveTo>
                  <a:pt x="0" y="0"/>
                </a:moveTo>
                <a:lnTo>
                  <a:pt x="14229064" y="0"/>
                </a:lnTo>
                <a:lnTo>
                  <a:pt x="14229064" y="7585870"/>
                </a:lnTo>
                <a:lnTo>
                  <a:pt x="0" y="75858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8091" y="395546"/>
            <a:ext cx="16882402" cy="16590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41"/>
              </a:lnSpc>
            </a:pPr>
            <a:r>
              <a:rPr lang="en-US" sz="6441" b="1" spc="354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ПРОЕКТИРОВАНИЕ БАЗЫ ДАННЫХ PRACTICEPORT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792668" y="1804100"/>
            <a:ext cx="2987593" cy="1479922"/>
          </a:xfrm>
          <a:custGeom>
            <a:avLst/>
            <a:gdLst/>
            <a:ahLst/>
            <a:cxnLst/>
            <a:rect l="l" t="t" r="r" b="b"/>
            <a:pathLst>
              <a:path w="2987593" h="1479922">
                <a:moveTo>
                  <a:pt x="0" y="0"/>
                </a:moveTo>
                <a:lnTo>
                  <a:pt x="2987593" y="0"/>
                </a:lnTo>
                <a:lnTo>
                  <a:pt x="2987593" y="1479923"/>
                </a:lnTo>
                <a:lnTo>
                  <a:pt x="0" y="14799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855358" y="1804100"/>
            <a:ext cx="3357573" cy="1479922"/>
          </a:xfrm>
          <a:custGeom>
            <a:avLst/>
            <a:gdLst/>
            <a:ahLst/>
            <a:cxnLst/>
            <a:rect l="l" t="t" r="r" b="b"/>
            <a:pathLst>
              <a:path w="3357573" h="1479922">
                <a:moveTo>
                  <a:pt x="0" y="0"/>
                </a:moveTo>
                <a:lnTo>
                  <a:pt x="3357573" y="0"/>
                </a:lnTo>
                <a:lnTo>
                  <a:pt x="3357573" y="1479923"/>
                </a:lnTo>
                <a:lnTo>
                  <a:pt x="0" y="14799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021215" y="3114153"/>
            <a:ext cx="7915036" cy="5039182"/>
          </a:xfrm>
          <a:custGeom>
            <a:avLst/>
            <a:gdLst/>
            <a:ahLst/>
            <a:cxnLst/>
            <a:rect l="l" t="t" r="r" b="b"/>
            <a:pathLst>
              <a:path w="7648221" h="4869312">
                <a:moveTo>
                  <a:pt x="0" y="0"/>
                </a:moveTo>
                <a:lnTo>
                  <a:pt x="7648222" y="0"/>
                </a:lnTo>
                <a:lnTo>
                  <a:pt x="7648222" y="4869312"/>
                </a:lnTo>
                <a:lnTo>
                  <a:pt x="0" y="48693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258091" y="395546"/>
            <a:ext cx="16882402" cy="849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41"/>
              </a:lnSpc>
            </a:pPr>
            <a:r>
              <a:rPr lang="en-US" sz="6441" b="1" spc="354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АРХИТЕКТУРА WEB API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080577" y="2144584"/>
            <a:ext cx="474464" cy="849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41"/>
              </a:lnSpc>
              <a:spcBef>
                <a:spcPct val="0"/>
              </a:spcBef>
            </a:pPr>
            <a:r>
              <a:rPr lang="en-US" sz="6441" b="1" spc="354" dirty="0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+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40327" y="3909701"/>
            <a:ext cx="8429427" cy="3112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41"/>
              </a:lnSpc>
              <a:spcBef>
                <a:spcPct val="0"/>
              </a:spcBef>
            </a:pPr>
            <a:r>
              <a:rPr lang="en-US" sz="2341" b="1" spc="128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ФУНКЦИОНАЛЬНЫЕ МОДУЛИ СЕРВЕРНОЙ ЧАСТИ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466474" y="2715592"/>
            <a:ext cx="5028858" cy="3985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941"/>
              </a:lnSpc>
              <a:spcBef>
                <a:spcPct val="0"/>
              </a:spcBef>
            </a:pPr>
            <a:r>
              <a:rPr lang="en-US" sz="2941" b="1" u="none" strike="noStrike" spc="161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REST API АРХИТЕКТУРА</a:t>
            </a:r>
          </a:p>
        </p:txBody>
      </p:sp>
      <p:sp>
        <p:nvSpPr>
          <p:cNvPr id="12" name="Freeform 12"/>
          <p:cNvSpPr/>
          <p:nvPr/>
        </p:nvSpPr>
        <p:spPr>
          <a:xfrm>
            <a:off x="15985420" y="334179"/>
            <a:ext cx="1469921" cy="1469921"/>
          </a:xfrm>
          <a:custGeom>
            <a:avLst/>
            <a:gdLst/>
            <a:ahLst/>
            <a:cxnLst/>
            <a:rect l="l" t="t" r="r" b="b"/>
            <a:pathLst>
              <a:path w="1469921" h="1469921">
                <a:moveTo>
                  <a:pt x="0" y="0"/>
                </a:moveTo>
                <a:lnTo>
                  <a:pt x="1469921" y="0"/>
                </a:lnTo>
                <a:lnTo>
                  <a:pt x="1469921" y="1469921"/>
                </a:lnTo>
                <a:lnTo>
                  <a:pt x="0" y="146992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A5E4348-99CD-43F5-A041-49BAF39942A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" r="208" b="1903"/>
          <a:stretch/>
        </p:blipFill>
        <p:spPr>
          <a:xfrm>
            <a:off x="1470845" y="4413491"/>
            <a:ext cx="8146228" cy="4880080"/>
          </a:xfrm>
          <a:prstGeom prst="roundRect">
            <a:avLst>
              <a:gd name="adj" fmla="val 8453"/>
            </a:avLst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143000" y="1922141"/>
            <a:ext cx="16688246" cy="7885197"/>
          </a:xfrm>
          <a:custGeom>
            <a:avLst/>
            <a:gdLst/>
            <a:ahLst/>
            <a:cxnLst/>
            <a:rect l="l" t="t" r="r" b="b"/>
            <a:pathLst>
              <a:path w="16194457" h="7651881">
                <a:moveTo>
                  <a:pt x="0" y="0"/>
                </a:moveTo>
                <a:lnTo>
                  <a:pt x="16194457" y="0"/>
                </a:lnTo>
                <a:lnTo>
                  <a:pt x="16194457" y="7651881"/>
                </a:lnTo>
                <a:lnTo>
                  <a:pt x="0" y="765188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5" name="TextBox 5"/>
          <p:cNvSpPr txBox="1"/>
          <p:nvPr/>
        </p:nvSpPr>
        <p:spPr>
          <a:xfrm>
            <a:off x="1258091" y="395546"/>
            <a:ext cx="16882402" cy="16590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41"/>
              </a:lnSpc>
            </a:pPr>
            <a:r>
              <a:rPr lang="en-US" sz="6441" b="1" spc="354" dirty="0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РОЛЕВАЯ МОДЕЛЬ И КОНТРОЛЬ ДАННЫХ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7301855" y="3588949"/>
            <a:ext cx="10750943" cy="5959324"/>
          </a:xfrm>
          <a:custGeom>
            <a:avLst/>
            <a:gdLst/>
            <a:ahLst/>
            <a:cxnLst/>
            <a:rect l="l" t="t" r="r" b="b"/>
            <a:pathLst>
              <a:path w="10750943" h="5959324">
                <a:moveTo>
                  <a:pt x="0" y="0"/>
                </a:moveTo>
                <a:lnTo>
                  <a:pt x="10750943" y="0"/>
                </a:lnTo>
                <a:lnTo>
                  <a:pt x="10750943" y="5959325"/>
                </a:lnTo>
                <a:lnTo>
                  <a:pt x="0" y="59593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8091" y="395546"/>
            <a:ext cx="16882402" cy="16590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41"/>
              </a:lnSpc>
            </a:pPr>
            <a:r>
              <a:rPr lang="en-US" sz="6441" b="1" spc="354" dirty="0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РАЗВЁРТЫВАНИЕ ПЛАТФОРМЫ НА VPS-СЕРВЕРЕ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443779" y="2324100"/>
            <a:ext cx="10289385" cy="782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41"/>
              </a:lnSpc>
              <a:spcBef>
                <a:spcPct val="0"/>
              </a:spcBef>
            </a:pPr>
            <a:r>
              <a:rPr lang="en-US" sz="3041" b="1" u="none" strike="noStrike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СХЕМА ФУНКЦИОНИРОВАНИЯ СИСТЕМЫ ПОСЛЕ РАЗВЁРТЫВАНИЯ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604732" y="2324596"/>
            <a:ext cx="5149835" cy="4054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041"/>
              </a:lnSpc>
              <a:spcBef>
                <a:spcPct val="0"/>
              </a:spcBef>
            </a:pPr>
            <a:r>
              <a:rPr lang="en-US" sz="3041" b="1" u="none" strike="noStrike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ХАРАКТЕРИСТИКИ VPS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556430" y="2809069"/>
            <a:ext cx="5223685" cy="637263"/>
            <a:chOff x="0" y="0"/>
            <a:chExt cx="1375785" cy="16783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75786" cy="167839"/>
            </a:xfrm>
            <a:custGeom>
              <a:avLst/>
              <a:gdLst/>
              <a:ahLst/>
              <a:cxnLst/>
              <a:rect l="l" t="t" r="r" b="b"/>
              <a:pathLst>
                <a:path w="1375786" h="167839">
                  <a:moveTo>
                    <a:pt x="37052" y="0"/>
                  </a:moveTo>
                  <a:lnTo>
                    <a:pt x="1338733" y="0"/>
                  </a:lnTo>
                  <a:cubicBezTo>
                    <a:pt x="1348560" y="0"/>
                    <a:pt x="1357985" y="3904"/>
                    <a:pt x="1364933" y="10852"/>
                  </a:cubicBezTo>
                  <a:cubicBezTo>
                    <a:pt x="1371882" y="17801"/>
                    <a:pt x="1375786" y="27225"/>
                    <a:pt x="1375786" y="37052"/>
                  </a:cubicBezTo>
                  <a:lnTo>
                    <a:pt x="1375786" y="130787"/>
                  </a:lnTo>
                  <a:cubicBezTo>
                    <a:pt x="1375786" y="140614"/>
                    <a:pt x="1371882" y="150038"/>
                    <a:pt x="1364933" y="156987"/>
                  </a:cubicBezTo>
                  <a:cubicBezTo>
                    <a:pt x="1357985" y="163935"/>
                    <a:pt x="1348560" y="167839"/>
                    <a:pt x="1338733" y="167839"/>
                  </a:cubicBezTo>
                  <a:lnTo>
                    <a:pt x="37052" y="167839"/>
                  </a:lnTo>
                  <a:cubicBezTo>
                    <a:pt x="27225" y="167839"/>
                    <a:pt x="17801" y="163935"/>
                    <a:pt x="10852" y="156987"/>
                  </a:cubicBezTo>
                  <a:cubicBezTo>
                    <a:pt x="3904" y="150038"/>
                    <a:pt x="0" y="140614"/>
                    <a:pt x="0" y="130787"/>
                  </a:cubicBezTo>
                  <a:lnTo>
                    <a:pt x="0" y="37052"/>
                  </a:lnTo>
                  <a:cubicBezTo>
                    <a:pt x="0" y="27225"/>
                    <a:pt x="3904" y="17801"/>
                    <a:pt x="10852" y="10852"/>
                  </a:cubicBezTo>
                  <a:cubicBezTo>
                    <a:pt x="17801" y="3904"/>
                    <a:pt x="27225" y="0"/>
                    <a:pt x="37052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1375785" cy="215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 b="1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ЛО</a:t>
              </a:r>
              <a:r>
                <a:rPr lang="en-US" sz="2299" b="1" u="none" strike="noStrike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КАЦИЯ: МОСКВА, РОССИЯ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574252" y="3532058"/>
            <a:ext cx="5223685" cy="1026985"/>
            <a:chOff x="0" y="0"/>
            <a:chExt cx="1375785" cy="27048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375786" cy="270482"/>
            </a:xfrm>
            <a:custGeom>
              <a:avLst/>
              <a:gdLst/>
              <a:ahLst/>
              <a:cxnLst/>
              <a:rect l="l" t="t" r="r" b="b"/>
              <a:pathLst>
                <a:path w="1375786" h="270482">
                  <a:moveTo>
                    <a:pt x="37052" y="0"/>
                  </a:moveTo>
                  <a:lnTo>
                    <a:pt x="1338733" y="0"/>
                  </a:lnTo>
                  <a:cubicBezTo>
                    <a:pt x="1348560" y="0"/>
                    <a:pt x="1357985" y="3904"/>
                    <a:pt x="1364933" y="10852"/>
                  </a:cubicBezTo>
                  <a:cubicBezTo>
                    <a:pt x="1371882" y="17801"/>
                    <a:pt x="1375786" y="27225"/>
                    <a:pt x="1375786" y="37052"/>
                  </a:cubicBezTo>
                  <a:lnTo>
                    <a:pt x="1375786" y="233430"/>
                  </a:lnTo>
                  <a:cubicBezTo>
                    <a:pt x="1375786" y="243257"/>
                    <a:pt x="1371882" y="252681"/>
                    <a:pt x="1364933" y="259629"/>
                  </a:cubicBezTo>
                  <a:cubicBezTo>
                    <a:pt x="1357985" y="266578"/>
                    <a:pt x="1348560" y="270482"/>
                    <a:pt x="1338733" y="270482"/>
                  </a:cubicBezTo>
                  <a:lnTo>
                    <a:pt x="37052" y="270482"/>
                  </a:lnTo>
                  <a:cubicBezTo>
                    <a:pt x="27225" y="270482"/>
                    <a:pt x="17801" y="266578"/>
                    <a:pt x="10852" y="259629"/>
                  </a:cubicBezTo>
                  <a:cubicBezTo>
                    <a:pt x="3904" y="252681"/>
                    <a:pt x="0" y="243257"/>
                    <a:pt x="0" y="233430"/>
                  </a:cubicBezTo>
                  <a:lnTo>
                    <a:pt x="0" y="37052"/>
                  </a:lnTo>
                  <a:cubicBezTo>
                    <a:pt x="0" y="27225"/>
                    <a:pt x="3904" y="17801"/>
                    <a:pt x="10852" y="10852"/>
                  </a:cubicBezTo>
                  <a:cubicBezTo>
                    <a:pt x="17801" y="3904"/>
                    <a:pt x="27225" y="0"/>
                    <a:pt x="37052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1375785" cy="3181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 b="1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ПРО</a:t>
              </a:r>
              <a:r>
                <a:rPr lang="en-US" sz="2299" b="1" u="none" strike="noStrike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ЦЕССОР: INTEL(R) XEON(R) CPU E5-2696V4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574252" y="4644768"/>
            <a:ext cx="5223685" cy="1026985"/>
            <a:chOff x="0" y="0"/>
            <a:chExt cx="1375785" cy="270482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375786" cy="270482"/>
            </a:xfrm>
            <a:custGeom>
              <a:avLst/>
              <a:gdLst/>
              <a:ahLst/>
              <a:cxnLst/>
              <a:rect l="l" t="t" r="r" b="b"/>
              <a:pathLst>
                <a:path w="1375786" h="270482">
                  <a:moveTo>
                    <a:pt x="37052" y="0"/>
                  </a:moveTo>
                  <a:lnTo>
                    <a:pt x="1338733" y="0"/>
                  </a:lnTo>
                  <a:cubicBezTo>
                    <a:pt x="1348560" y="0"/>
                    <a:pt x="1357985" y="3904"/>
                    <a:pt x="1364933" y="10852"/>
                  </a:cubicBezTo>
                  <a:cubicBezTo>
                    <a:pt x="1371882" y="17801"/>
                    <a:pt x="1375786" y="27225"/>
                    <a:pt x="1375786" y="37052"/>
                  </a:cubicBezTo>
                  <a:lnTo>
                    <a:pt x="1375786" y="233430"/>
                  </a:lnTo>
                  <a:cubicBezTo>
                    <a:pt x="1375786" y="243257"/>
                    <a:pt x="1371882" y="252681"/>
                    <a:pt x="1364933" y="259629"/>
                  </a:cubicBezTo>
                  <a:cubicBezTo>
                    <a:pt x="1357985" y="266578"/>
                    <a:pt x="1348560" y="270482"/>
                    <a:pt x="1338733" y="270482"/>
                  </a:cubicBezTo>
                  <a:lnTo>
                    <a:pt x="37052" y="270482"/>
                  </a:lnTo>
                  <a:cubicBezTo>
                    <a:pt x="27225" y="270482"/>
                    <a:pt x="17801" y="266578"/>
                    <a:pt x="10852" y="259629"/>
                  </a:cubicBezTo>
                  <a:cubicBezTo>
                    <a:pt x="3904" y="252681"/>
                    <a:pt x="0" y="243257"/>
                    <a:pt x="0" y="233430"/>
                  </a:cubicBezTo>
                  <a:lnTo>
                    <a:pt x="0" y="37052"/>
                  </a:lnTo>
                  <a:cubicBezTo>
                    <a:pt x="0" y="27225"/>
                    <a:pt x="3904" y="17801"/>
                    <a:pt x="10852" y="10852"/>
                  </a:cubicBezTo>
                  <a:cubicBezTo>
                    <a:pt x="17801" y="3904"/>
                    <a:pt x="27225" y="0"/>
                    <a:pt x="37052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1375785" cy="3181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 b="1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КОЛИЧ</a:t>
              </a:r>
              <a:r>
                <a:rPr lang="en-US" sz="2299" b="1" u="none" strike="noStrike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ЕСТВО ЯДЕР ЦПУ: 4 (2.20GHZ)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556430" y="5757478"/>
            <a:ext cx="5223685" cy="1026985"/>
            <a:chOff x="0" y="0"/>
            <a:chExt cx="1375785" cy="27048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375786" cy="270482"/>
            </a:xfrm>
            <a:custGeom>
              <a:avLst/>
              <a:gdLst/>
              <a:ahLst/>
              <a:cxnLst/>
              <a:rect l="l" t="t" r="r" b="b"/>
              <a:pathLst>
                <a:path w="1375786" h="270482">
                  <a:moveTo>
                    <a:pt x="37052" y="0"/>
                  </a:moveTo>
                  <a:lnTo>
                    <a:pt x="1338733" y="0"/>
                  </a:lnTo>
                  <a:cubicBezTo>
                    <a:pt x="1348560" y="0"/>
                    <a:pt x="1357985" y="3904"/>
                    <a:pt x="1364933" y="10852"/>
                  </a:cubicBezTo>
                  <a:cubicBezTo>
                    <a:pt x="1371882" y="17801"/>
                    <a:pt x="1375786" y="27225"/>
                    <a:pt x="1375786" y="37052"/>
                  </a:cubicBezTo>
                  <a:lnTo>
                    <a:pt x="1375786" y="233430"/>
                  </a:lnTo>
                  <a:cubicBezTo>
                    <a:pt x="1375786" y="243257"/>
                    <a:pt x="1371882" y="252681"/>
                    <a:pt x="1364933" y="259629"/>
                  </a:cubicBezTo>
                  <a:cubicBezTo>
                    <a:pt x="1357985" y="266578"/>
                    <a:pt x="1348560" y="270482"/>
                    <a:pt x="1338733" y="270482"/>
                  </a:cubicBezTo>
                  <a:lnTo>
                    <a:pt x="37052" y="270482"/>
                  </a:lnTo>
                  <a:cubicBezTo>
                    <a:pt x="27225" y="270482"/>
                    <a:pt x="17801" y="266578"/>
                    <a:pt x="10852" y="259629"/>
                  </a:cubicBezTo>
                  <a:cubicBezTo>
                    <a:pt x="3904" y="252681"/>
                    <a:pt x="0" y="243257"/>
                    <a:pt x="0" y="233430"/>
                  </a:cubicBezTo>
                  <a:lnTo>
                    <a:pt x="0" y="37052"/>
                  </a:lnTo>
                  <a:cubicBezTo>
                    <a:pt x="0" y="27225"/>
                    <a:pt x="3904" y="17801"/>
                    <a:pt x="10852" y="10852"/>
                  </a:cubicBezTo>
                  <a:cubicBezTo>
                    <a:pt x="17801" y="3904"/>
                    <a:pt x="27225" y="0"/>
                    <a:pt x="37052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19" name="TextBox 19"/>
            <p:cNvSpPr txBox="1"/>
            <p:nvPr/>
          </p:nvSpPr>
          <p:spPr>
            <a:xfrm>
              <a:off x="0" y="-47625"/>
              <a:ext cx="1375785" cy="3181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 b="1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ОБЪЕМ ОП</a:t>
              </a:r>
              <a:r>
                <a:rPr lang="en-US" sz="2299" b="1" u="none" strike="noStrike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ЕРАТИВНОЙ ПАМЯТИ: 4GB DDR4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574252" y="6870189"/>
            <a:ext cx="5223685" cy="1026985"/>
            <a:chOff x="0" y="0"/>
            <a:chExt cx="1375785" cy="27048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375786" cy="270482"/>
            </a:xfrm>
            <a:custGeom>
              <a:avLst/>
              <a:gdLst/>
              <a:ahLst/>
              <a:cxnLst/>
              <a:rect l="l" t="t" r="r" b="b"/>
              <a:pathLst>
                <a:path w="1375786" h="270482">
                  <a:moveTo>
                    <a:pt x="37052" y="0"/>
                  </a:moveTo>
                  <a:lnTo>
                    <a:pt x="1338733" y="0"/>
                  </a:lnTo>
                  <a:cubicBezTo>
                    <a:pt x="1348560" y="0"/>
                    <a:pt x="1357985" y="3904"/>
                    <a:pt x="1364933" y="10852"/>
                  </a:cubicBezTo>
                  <a:cubicBezTo>
                    <a:pt x="1371882" y="17801"/>
                    <a:pt x="1375786" y="27225"/>
                    <a:pt x="1375786" y="37052"/>
                  </a:cubicBezTo>
                  <a:lnTo>
                    <a:pt x="1375786" y="233430"/>
                  </a:lnTo>
                  <a:cubicBezTo>
                    <a:pt x="1375786" y="243257"/>
                    <a:pt x="1371882" y="252681"/>
                    <a:pt x="1364933" y="259629"/>
                  </a:cubicBezTo>
                  <a:cubicBezTo>
                    <a:pt x="1357985" y="266578"/>
                    <a:pt x="1348560" y="270482"/>
                    <a:pt x="1338733" y="270482"/>
                  </a:cubicBezTo>
                  <a:lnTo>
                    <a:pt x="37052" y="270482"/>
                  </a:lnTo>
                  <a:cubicBezTo>
                    <a:pt x="27225" y="270482"/>
                    <a:pt x="17801" y="266578"/>
                    <a:pt x="10852" y="259629"/>
                  </a:cubicBezTo>
                  <a:cubicBezTo>
                    <a:pt x="3904" y="252681"/>
                    <a:pt x="0" y="243257"/>
                    <a:pt x="0" y="233430"/>
                  </a:cubicBezTo>
                  <a:lnTo>
                    <a:pt x="0" y="37052"/>
                  </a:lnTo>
                  <a:cubicBezTo>
                    <a:pt x="0" y="27225"/>
                    <a:pt x="3904" y="17801"/>
                    <a:pt x="10852" y="10852"/>
                  </a:cubicBezTo>
                  <a:cubicBezTo>
                    <a:pt x="17801" y="3904"/>
                    <a:pt x="27225" y="0"/>
                    <a:pt x="37052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47625"/>
              <a:ext cx="1375785" cy="3181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 b="1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ОП</a:t>
              </a:r>
              <a:r>
                <a:rPr lang="en-US" sz="2299" b="1" u="none" strike="noStrike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ЕРАЦИОННАЯ СИСТЕМА: UBUNTU 24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556430" y="7982899"/>
            <a:ext cx="5223685" cy="1026985"/>
            <a:chOff x="0" y="0"/>
            <a:chExt cx="1375785" cy="270482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375786" cy="270482"/>
            </a:xfrm>
            <a:custGeom>
              <a:avLst/>
              <a:gdLst/>
              <a:ahLst/>
              <a:cxnLst/>
              <a:rect l="l" t="t" r="r" b="b"/>
              <a:pathLst>
                <a:path w="1375786" h="270482">
                  <a:moveTo>
                    <a:pt x="37052" y="0"/>
                  </a:moveTo>
                  <a:lnTo>
                    <a:pt x="1338733" y="0"/>
                  </a:lnTo>
                  <a:cubicBezTo>
                    <a:pt x="1348560" y="0"/>
                    <a:pt x="1357985" y="3904"/>
                    <a:pt x="1364933" y="10852"/>
                  </a:cubicBezTo>
                  <a:cubicBezTo>
                    <a:pt x="1371882" y="17801"/>
                    <a:pt x="1375786" y="27225"/>
                    <a:pt x="1375786" y="37052"/>
                  </a:cubicBezTo>
                  <a:lnTo>
                    <a:pt x="1375786" y="233430"/>
                  </a:lnTo>
                  <a:cubicBezTo>
                    <a:pt x="1375786" y="243257"/>
                    <a:pt x="1371882" y="252681"/>
                    <a:pt x="1364933" y="259629"/>
                  </a:cubicBezTo>
                  <a:cubicBezTo>
                    <a:pt x="1357985" y="266578"/>
                    <a:pt x="1348560" y="270482"/>
                    <a:pt x="1338733" y="270482"/>
                  </a:cubicBezTo>
                  <a:lnTo>
                    <a:pt x="37052" y="270482"/>
                  </a:lnTo>
                  <a:cubicBezTo>
                    <a:pt x="27225" y="270482"/>
                    <a:pt x="17801" y="266578"/>
                    <a:pt x="10852" y="259629"/>
                  </a:cubicBezTo>
                  <a:cubicBezTo>
                    <a:pt x="3904" y="252681"/>
                    <a:pt x="0" y="243257"/>
                    <a:pt x="0" y="233430"/>
                  </a:cubicBezTo>
                  <a:lnTo>
                    <a:pt x="0" y="37052"/>
                  </a:lnTo>
                  <a:cubicBezTo>
                    <a:pt x="0" y="27225"/>
                    <a:pt x="3904" y="17801"/>
                    <a:pt x="10852" y="10852"/>
                  </a:cubicBezTo>
                  <a:cubicBezTo>
                    <a:pt x="17801" y="3904"/>
                    <a:pt x="27225" y="0"/>
                    <a:pt x="37052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47625"/>
              <a:ext cx="1375785" cy="3181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 b="1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ОБЪ</a:t>
              </a:r>
              <a:r>
                <a:rPr lang="en-US" sz="2299" b="1" u="none" strike="noStrike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ЕМ ЖЁСТКОГО ДИСКА: 120GB NVME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556430" y="9095609"/>
            <a:ext cx="5223685" cy="637263"/>
            <a:chOff x="0" y="0"/>
            <a:chExt cx="1375785" cy="167839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375786" cy="167839"/>
            </a:xfrm>
            <a:custGeom>
              <a:avLst/>
              <a:gdLst/>
              <a:ahLst/>
              <a:cxnLst/>
              <a:rect l="l" t="t" r="r" b="b"/>
              <a:pathLst>
                <a:path w="1375786" h="167839">
                  <a:moveTo>
                    <a:pt x="37052" y="0"/>
                  </a:moveTo>
                  <a:lnTo>
                    <a:pt x="1338733" y="0"/>
                  </a:lnTo>
                  <a:cubicBezTo>
                    <a:pt x="1348560" y="0"/>
                    <a:pt x="1357985" y="3904"/>
                    <a:pt x="1364933" y="10852"/>
                  </a:cubicBezTo>
                  <a:cubicBezTo>
                    <a:pt x="1371882" y="17801"/>
                    <a:pt x="1375786" y="27225"/>
                    <a:pt x="1375786" y="37052"/>
                  </a:cubicBezTo>
                  <a:lnTo>
                    <a:pt x="1375786" y="130787"/>
                  </a:lnTo>
                  <a:cubicBezTo>
                    <a:pt x="1375786" y="140614"/>
                    <a:pt x="1371882" y="150038"/>
                    <a:pt x="1364933" y="156987"/>
                  </a:cubicBezTo>
                  <a:cubicBezTo>
                    <a:pt x="1357985" y="163935"/>
                    <a:pt x="1348560" y="167839"/>
                    <a:pt x="1338733" y="167839"/>
                  </a:cubicBezTo>
                  <a:lnTo>
                    <a:pt x="37052" y="167839"/>
                  </a:lnTo>
                  <a:cubicBezTo>
                    <a:pt x="27225" y="167839"/>
                    <a:pt x="17801" y="163935"/>
                    <a:pt x="10852" y="156987"/>
                  </a:cubicBezTo>
                  <a:cubicBezTo>
                    <a:pt x="3904" y="150038"/>
                    <a:pt x="0" y="140614"/>
                    <a:pt x="0" y="130787"/>
                  </a:cubicBezTo>
                  <a:lnTo>
                    <a:pt x="0" y="37052"/>
                  </a:lnTo>
                  <a:cubicBezTo>
                    <a:pt x="0" y="27225"/>
                    <a:pt x="3904" y="17801"/>
                    <a:pt x="10852" y="10852"/>
                  </a:cubicBezTo>
                  <a:cubicBezTo>
                    <a:pt x="17801" y="3904"/>
                    <a:pt x="27225" y="0"/>
                    <a:pt x="37052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</p:sp>
        <p:sp>
          <p:nvSpPr>
            <p:cNvPr id="28" name="TextBox 28"/>
            <p:cNvSpPr txBox="1"/>
            <p:nvPr/>
          </p:nvSpPr>
          <p:spPr>
            <a:xfrm>
              <a:off x="0" y="-47625"/>
              <a:ext cx="1375785" cy="215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 b="1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С</a:t>
              </a:r>
              <a:r>
                <a:rPr lang="en-US" sz="2299" b="1" u="none" strike="noStrike" spc="-50">
                  <a:solidFill>
                    <a:srgbClr val="F7F7F3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ЕТЕВОЙ КАНАЛ: 1 ГБИТ/С</a:t>
              </a: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TextBox 3"/>
          <p:cNvSpPr txBox="1"/>
          <p:nvPr/>
        </p:nvSpPr>
        <p:spPr>
          <a:xfrm>
            <a:off x="1258091" y="395546"/>
            <a:ext cx="16882402" cy="3278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41"/>
              </a:lnSpc>
            </a:pPr>
            <a:r>
              <a:rPr lang="en-US" sz="6441" b="1" spc="354" dirty="0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ЦЕЛЬ И ЗАДАЧИ ПРОДУКТОВОЙ ПРОРАБОТКИ И КОНТРОЛЯ КАЧЕСТВА</a:t>
            </a:r>
          </a:p>
          <a:p>
            <a:pPr algn="l">
              <a:lnSpc>
                <a:spcPts val="6441"/>
              </a:lnSpc>
            </a:pPr>
            <a:endParaRPr lang="en-US" sz="6441" b="1" spc="354" dirty="0">
              <a:solidFill>
                <a:srgbClr val="7E6FB5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4" name="AutoShape 4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15010159" y="1040416"/>
            <a:ext cx="2458234" cy="2458234"/>
          </a:xfrm>
          <a:custGeom>
            <a:avLst/>
            <a:gdLst/>
            <a:ahLst/>
            <a:cxnLst/>
            <a:rect l="l" t="t" r="r" b="b"/>
            <a:pathLst>
              <a:path w="2458234" h="2458234">
                <a:moveTo>
                  <a:pt x="0" y="0"/>
                </a:moveTo>
                <a:lnTo>
                  <a:pt x="2458233" y="0"/>
                </a:lnTo>
                <a:lnTo>
                  <a:pt x="2458233" y="2458234"/>
                </a:lnTo>
                <a:lnTo>
                  <a:pt x="0" y="245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500101" y="4671234"/>
            <a:ext cx="1386818" cy="41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 u="sng" spc="-52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ЗАДАЧИ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80086" y="3095320"/>
            <a:ext cx="1034513" cy="4328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 u="sng" spc="-54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ЦЕЛЬ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500101" y="3673829"/>
            <a:ext cx="14739177" cy="781924"/>
            <a:chOff x="0" y="-19433"/>
            <a:chExt cx="2063714" cy="20593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063714" cy="167839"/>
            </a:xfrm>
            <a:custGeom>
              <a:avLst/>
              <a:gdLst/>
              <a:ahLst/>
              <a:cxnLst/>
              <a:rect l="l" t="t" r="r" b="b"/>
              <a:pathLst>
                <a:path w="2063714" h="167839">
                  <a:moveTo>
                    <a:pt x="24701" y="0"/>
                  </a:moveTo>
                  <a:lnTo>
                    <a:pt x="2039013" y="0"/>
                  </a:lnTo>
                  <a:cubicBezTo>
                    <a:pt x="2052655" y="0"/>
                    <a:pt x="2063714" y="11059"/>
                    <a:pt x="2063714" y="24701"/>
                  </a:cubicBezTo>
                  <a:lnTo>
                    <a:pt x="2063714" y="143138"/>
                  </a:lnTo>
                  <a:cubicBezTo>
                    <a:pt x="2063714" y="156780"/>
                    <a:pt x="2052655" y="167839"/>
                    <a:pt x="2039013" y="167839"/>
                  </a:cubicBezTo>
                  <a:lnTo>
                    <a:pt x="24701" y="167839"/>
                  </a:lnTo>
                  <a:cubicBezTo>
                    <a:pt x="11059" y="167839"/>
                    <a:pt x="0" y="156780"/>
                    <a:pt x="0" y="143138"/>
                  </a:cubicBezTo>
                  <a:lnTo>
                    <a:pt x="0" y="24701"/>
                  </a:lnTo>
                  <a:cubicBezTo>
                    <a:pt x="0" y="11059"/>
                    <a:pt x="11059" y="0"/>
                    <a:pt x="24701" y="0"/>
                  </a:cubicBezTo>
                  <a:close/>
                </a:path>
              </a:pathLst>
            </a:custGeom>
            <a:solidFill>
              <a:srgbClr val="ABBBA0"/>
            </a:solidFill>
            <a:ln w="38100" cap="rnd">
              <a:solidFill>
                <a:srgbClr val="54624D"/>
              </a:solidFill>
              <a:prstDash val="solid"/>
              <a:rou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433"/>
              <a:ext cx="2063714" cy="2059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just">
                <a:lnSpc>
                  <a:spcPts val="2520"/>
                </a:lnSpc>
                <a:spcBef>
                  <a:spcPct val="0"/>
                </a:spcBef>
              </a:pPr>
              <a:r>
                <a:rPr lang="en-US" sz="2000" spc="-104" dirty="0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РАЗРАБОТКА И ПРОВЕРКА</a:t>
              </a:r>
              <a:r>
                <a:rPr lang="en-US" sz="2000" u="none" strike="noStrike" spc="-104" dirty="0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 КАЧЕСТВА ВЕБ-ПЛАТФОРМЫ PRACTICEPORT</a:t>
              </a:r>
              <a:r>
                <a:rPr lang="ru-RU" sz="2000" u="none" strike="noStrike" spc="-104" dirty="0">
                  <a:solidFill>
                    <a:srgbClr val="F7F7F3"/>
                  </a:solidFill>
                  <a:latin typeface="TT Norms"/>
                  <a:ea typeface="TT Norms"/>
                  <a:cs typeface="TT Norms"/>
                  <a:sym typeface="TT Norms"/>
                </a:rPr>
                <a:t>.</a:t>
              </a:r>
              <a:endParaRPr lang="en-US" sz="2000" u="none" strike="noStrike" spc="-104" dirty="0">
                <a:solidFill>
                  <a:srgbClr val="F7F7F3"/>
                </a:solidFill>
                <a:latin typeface="TT Norms"/>
                <a:ea typeface="TT Norms"/>
                <a:cs typeface="TT Norms"/>
                <a:sym typeface="TT Norms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504924" y="5295569"/>
            <a:ext cx="14734352" cy="3498604"/>
            <a:chOff x="0" y="-19050"/>
            <a:chExt cx="2752315" cy="92144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52315" cy="883343"/>
            </a:xfrm>
            <a:custGeom>
              <a:avLst/>
              <a:gdLst/>
              <a:ahLst/>
              <a:cxnLst/>
              <a:rect l="l" t="t" r="r" b="b"/>
              <a:pathLst>
                <a:path w="2752315" h="883343">
                  <a:moveTo>
                    <a:pt x="18521" y="0"/>
                  </a:moveTo>
                  <a:lnTo>
                    <a:pt x="2733794" y="0"/>
                  </a:lnTo>
                  <a:cubicBezTo>
                    <a:pt x="2744022" y="0"/>
                    <a:pt x="2752315" y="8292"/>
                    <a:pt x="2752315" y="18521"/>
                  </a:cubicBezTo>
                  <a:lnTo>
                    <a:pt x="2752315" y="864822"/>
                  </a:lnTo>
                  <a:cubicBezTo>
                    <a:pt x="2752315" y="875051"/>
                    <a:pt x="2744022" y="883343"/>
                    <a:pt x="2733794" y="883343"/>
                  </a:cubicBezTo>
                  <a:lnTo>
                    <a:pt x="18521" y="883343"/>
                  </a:lnTo>
                  <a:cubicBezTo>
                    <a:pt x="8292" y="883343"/>
                    <a:pt x="0" y="875051"/>
                    <a:pt x="0" y="864822"/>
                  </a:cubicBezTo>
                  <a:lnTo>
                    <a:pt x="0" y="18521"/>
                  </a:lnTo>
                  <a:cubicBezTo>
                    <a:pt x="0" y="8292"/>
                    <a:pt x="8292" y="0"/>
                    <a:pt x="18521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ABBBA0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2752315" cy="9214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</a:t>
              </a:r>
              <a:r>
                <a:rPr lang="en-US" sz="2000" b="1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АНАЛИЗ</a:t>
              </a:r>
              <a:r>
                <a:rPr lang="en-US" sz="2000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ПРЕДМЕТНОЙ ОБЛАСТИ И ПРОИЗВОДСТВЕННОЙ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ПРАКТИКИ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ФОРМИРОВАНИЕ 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ТЕХНИЧЕСКОГО ЗАДАНИЯ С УЧЕТОМ РОЛЕЙ И ПОЛЬЗОВАТЕЛЬСКИХ СЦЕНАРИЕВ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ПОДГОТОВКА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ТЕСТОВОЙ ДОКУМЕНТАЦИИ ДЛЯ СЕРВЕРНОЙ ЧАСТИ И ИНТЕРФЕЙСА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ПРОВЕРКА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СЕРВЕРНОЙ ЧАСТИ И API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ПРОВЕРКА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ПОЛЬЗОВАТЕЛЬСКОГО ИНТЕРФЕЙСА И СКВОЗНЫХ БИЗНЕС-СЦЕНАРИЕВ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ПРОВЕРКА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ДОПОЛНИТЕЛЬНЫХ ХАРАКТЕРИСТИК: НАГРУЗКА И ПРОИЗВОДИТЕЛЬНОСТЬ СЕРВЕРНОЙ ЧАСТИ, ПРОИЗВОДИТЕЛЬНОСТЬ ПОЛЬЗОВАТЕЛЬСКОЙ ЧАСТИ, АДАПТИВНОСТЬ, КРОССБРАУЗЕРНОСТЬ, БАЗОВЫЙ АУДИТ БЕЗОПАСНОСТИ ВЕБ-СЕРВИСА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;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  <a:p>
              <a:pPr marL="388622" lvl="1" indent="-194311" algn="just">
                <a:lnSpc>
                  <a:spcPts val="2520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2000" b="1" u="none" strike="noStrike" spc="-104" dirty="0">
                  <a:solidFill>
                    <a:srgbClr val="00000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ФИКСАЦИЯ</a:t>
              </a:r>
              <a:r>
                <a:rPr lang="en-US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 ДЕФЕКТОВ И АНАЛИЗ РЕЗУЛЬТАТОВ ТЕСТИРОВАНИЯ</a:t>
              </a:r>
              <a:r>
                <a:rPr lang="ru-RU" sz="2000" u="none" strike="noStrike" spc="-104" dirty="0">
                  <a:solidFill>
                    <a:srgbClr val="000000"/>
                  </a:solidFill>
                  <a:latin typeface="TT Norms"/>
                  <a:ea typeface="TT Norms"/>
                  <a:cs typeface="TT Norms"/>
                  <a:sym typeface="TT Norms"/>
                </a:rPr>
                <a:t>.</a:t>
              </a:r>
              <a:endParaRPr lang="en-US" sz="2000" u="none" strike="noStrike" spc="-104" dirty="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endParaRP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920356" y="1859812"/>
            <a:ext cx="15841339" cy="7851364"/>
          </a:xfrm>
          <a:custGeom>
            <a:avLst/>
            <a:gdLst/>
            <a:ahLst/>
            <a:cxnLst/>
            <a:rect l="l" t="t" r="r" b="b"/>
            <a:pathLst>
              <a:path w="15841339" h="7851364">
                <a:moveTo>
                  <a:pt x="0" y="0"/>
                </a:moveTo>
                <a:lnTo>
                  <a:pt x="15841339" y="0"/>
                </a:lnTo>
                <a:lnTo>
                  <a:pt x="15841339" y="7851364"/>
                </a:lnTo>
                <a:lnTo>
                  <a:pt x="0" y="78513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195790" y="314850"/>
            <a:ext cx="16882402" cy="24686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41"/>
              </a:lnSpc>
            </a:pPr>
            <a:r>
              <a:rPr lang="en-US" sz="6441" b="1" spc="354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ИТЕРАЦИОННЫЙ ПРОЦЕСС РАЗРАБОТКИ И КОНТРОЛЯ КАЧЕСТВА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2661281" y="2200583"/>
            <a:ext cx="14076021" cy="7413094"/>
          </a:xfrm>
          <a:custGeom>
            <a:avLst/>
            <a:gdLst/>
            <a:ahLst/>
            <a:cxnLst/>
            <a:rect l="l" t="t" r="r" b="b"/>
            <a:pathLst>
              <a:path w="14076021" h="7413094">
                <a:moveTo>
                  <a:pt x="0" y="0"/>
                </a:moveTo>
                <a:lnTo>
                  <a:pt x="14076022" y="0"/>
                </a:lnTo>
                <a:lnTo>
                  <a:pt x="14076022" y="7413093"/>
                </a:lnTo>
                <a:lnTo>
                  <a:pt x="0" y="74130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791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8091" y="395546"/>
            <a:ext cx="16882402" cy="24686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41"/>
              </a:lnSpc>
            </a:pPr>
            <a:r>
              <a:rPr lang="en-US" sz="6441" b="1" spc="354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ОРГАНИЗАЦИЯ КОНТУРОВ ТЕСТИРОВАНИЯ</a:t>
            </a:r>
          </a:p>
          <a:p>
            <a:pPr algn="l">
              <a:lnSpc>
                <a:spcPts val="6441"/>
              </a:lnSpc>
            </a:pPr>
            <a:endParaRPr lang="en-US" sz="6441" b="1" spc="354">
              <a:solidFill>
                <a:srgbClr val="7E6FB5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3413579" y="2498936"/>
            <a:ext cx="12954021" cy="6759364"/>
          </a:xfrm>
          <a:custGeom>
            <a:avLst/>
            <a:gdLst/>
            <a:ahLst/>
            <a:cxnLst/>
            <a:rect l="l" t="t" r="r" b="b"/>
            <a:pathLst>
              <a:path w="12954021" h="6759364">
                <a:moveTo>
                  <a:pt x="0" y="0"/>
                </a:moveTo>
                <a:lnTo>
                  <a:pt x="12954021" y="0"/>
                </a:lnTo>
                <a:lnTo>
                  <a:pt x="12954021" y="6759364"/>
                </a:lnTo>
                <a:lnTo>
                  <a:pt x="0" y="67593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8091" y="395546"/>
            <a:ext cx="16882402" cy="16590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41"/>
              </a:lnSpc>
            </a:pPr>
            <a:r>
              <a:rPr lang="en-US" sz="6441" b="1" spc="354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КОМПЛЕКС ПРОВЕРОК ВЕБ-ПЛАТФОРМЫ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3789595" y="2294340"/>
            <a:ext cx="12094453" cy="6963960"/>
          </a:xfrm>
          <a:custGeom>
            <a:avLst/>
            <a:gdLst/>
            <a:ahLst/>
            <a:cxnLst/>
            <a:rect l="l" t="t" r="r" b="b"/>
            <a:pathLst>
              <a:path w="12094453" h="6963960">
                <a:moveTo>
                  <a:pt x="0" y="0"/>
                </a:moveTo>
                <a:lnTo>
                  <a:pt x="12094453" y="0"/>
                </a:lnTo>
                <a:lnTo>
                  <a:pt x="12094453" y="6963960"/>
                </a:lnTo>
                <a:lnTo>
                  <a:pt x="0" y="69639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8091" y="395546"/>
            <a:ext cx="16882402" cy="16590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41"/>
              </a:lnSpc>
            </a:pPr>
            <a:r>
              <a:rPr lang="en-US" sz="6441" b="1" spc="354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АВТОМАТИЗИРОВАННАЯ ПРОВЕРКА API И СЕРВЕРНОЙ ЛОГИКИ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723527" y="2278673"/>
            <a:ext cx="15951531" cy="7327734"/>
          </a:xfrm>
          <a:custGeom>
            <a:avLst/>
            <a:gdLst/>
            <a:ahLst/>
            <a:cxnLst/>
            <a:rect l="l" t="t" r="r" b="b"/>
            <a:pathLst>
              <a:path w="15951531" h="7327734">
                <a:moveTo>
                  <a:pt x="0" y="0"/>
                </a:moveTo>
                <a:lnTo>
                  <a:pt x="15951530" y="0"/>
                </a:lnTo>
                <a:lnTo>
                  <a:pt x="15951530" y="7327734"/>
                </a:lnTo>
                <a:lnTo>
                  <a:pt x="0" y="73277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8091" y="395546"/>
            <a:ext cx="16882402" cy="16590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41"/>
              </a:lnSpc>
            </a:pPr>
            <a:r>
              <a:rPr lang="en-US" sz="6441" b="1" spc="354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НАГРУЗОЧНОЕ ТЕСТИРОВАНИЕ СЕРВЕРНОЙ ЧАСТИ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4490405" y="2400640"/>
            <a:ext cx="11337389" cy="7083800"/>
          </a:xfrm>
          <a:custGeom>
            <a:avLst/>
            <a:gdLst/>
            <a:ahLst/>
            <a:cxnLst/>
            <a:rect l="l" t="t" r="r" b="b"/>
            <a:pathLst>
              <a:path w="11337389" h="7083800">
                <a:moveTo>
                  <a:pt x="0" y="0"/>
                </a:moveTo>
                <a:lnTo>
                  <a:pt x="11337389" y="0"/>
                </a:lnTo>
                <a:lnTo>
                  <a:pt x="11337389" y="7083800"/>
                </a:lnTo>
                <a:lnTo>
                  <a:pt x="0" y="70838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8091" y="395546"/>
            <a:ext cx="16882402" cy="16590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41"/>
              </a:lnSpc>
            </a:pPr>
            <a:r>
              <a:rPr lang="en-US" sz="6441" b="1" spc="354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НАГРУЗОЧНОЕ ТЕСТИРОВАНИЕ СЕРВЕРНОЙ ЧАСТИ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3015867" y="2827115"/>
            <a:ext cx="12256266" cy="6901810"/>
          </a:xfrm>
          <a:custGeom>
            <a:avLst/>
            <a:gdLst/>
            <a:ahLst/>
            <a:cxnLst/>
            <a:rect l="l" t="t" r="r" b="b"/>
            <a:pathLst>
              <a:path w="13014911" h="7329022">
                <a:moveTo>
                  <a:pt x="0" y="0"/>
                </a:moveTo>
                <a:lnTo>
                  <a:pt x="13014912" y="0"/>
                </a:lnTo>
                <a:lnTo>
                  <a:pt x="13014912" y="7329022"/>
                </a:lnTo>
                <a:lnTo>
                  <a:pt x="0" y="73290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8091" y="395546"/>
            <a:ext cx="16882402" cy="16158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41"/>
              </a:lnSpc>
            </a:pPr>
            <a:r>
              <a:rPr lang="en-US" sz="6241" b="1" spc="343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ФУНКЦИОНАЛЬНОЕ ТЕСТИРОВАНИЕ ПОЛЬЗОВАТЕЛЬСКОГО ИНТЕРФЕЙСА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583004" y="3263513"/>
            <a:ext cx="7231711" cy="5423783"/>
          </a:xfrm>
          <a:custGeom>
            <a:avLst/>
            <a:gdLst/>
            <a:ahLst/>
            <a:cxnLst/>
            <a:rect l="l" t="t" r="r" b="b"/>
            <a:pathLst>
              <a:path w="7231711" h="5423783">
                <a:moveTo>
                  <a:pt x="0" y="0"/>
                </a:moveTo>
                <a:lnTo>
                  <a:pt x="7231711" y="0"/>
                </a:lnTo>
                <a:lnTo>
                  <a:pt x="7231711" y="5423783"/>
                </a:lnTo>
                <a:lnTo>
                  <a:pt x="0" y="54237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814715" y="3911820"/>
            <a:ext cx="9160093" cy="4127169"/>
          </a:xfrm>
          <a:custGeom>
            <a:avLst/>
            <a:gdLst/>
            <a:ahLst/>
            <a:cxnLst/>
            <a:rect l="l" t="t" r="r" b="b"/>
            <a:pathLst>
              <a:path w="9160093" h="4127169">
                <a:moveTo>
                  <a:pt x="0" y="0"/>
                </a:moveTo>
                <a:lnTo>
                  <a:pt x="9160093" y="0"/>
                </a:lnTo>
                <a:lnTo>
                  <a:pt x="9160093" y="4127169"/>
                </a:lnTo>
                <a:lnTo>
                  <a:pt x="0" y="412716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258091" y="504659"/>
            <a:ext cx="17029909" cy="16158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41"/>
              </a:lnSpc>
            </a:pPr>
            <a:r>
              <a:rPr lang="en-US" sz="6241" b="1" spc="343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ПРОВЕРКА АДАПТИВНОСТИ ИНТЕРФЕЙСА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2818690" y="1806743"/>
            <a:ext cx="13908712" cy="7823651"/>
          </a:xfrm>
          <a:custGeom>
            <a:avLst/>
            <a:gdLst/>
            <a:ahLst/>
            <a:cxnLst/>
            <a:rect l="l" t="t" r="r" b="b"/>
            <a:pathLst>
              <a:path w="13908712" h="7823651">
                <a:moveTo>
                  <a:pt x="0" y="0"/>
                </a:moveTo>
                <a:lnTo>
                  <a:pt x="13908712" y="0"/>
                </a:lnTo>
                <a:lnTo>
                  <a:pt x="13908712" y="7823651"/>
                </a:lnTo>
                <a:lnTo>
                  <a:pt x="0" y="782365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8091" y="513428"/>
            <a:ext cx="17029909" cy="825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41"/>
              </a:lnSpc>
            </a:pPr>
            <a:r>
              <a:rPr lang="en-US" sz="6241" b="1" spc="343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КРОССБРАУЗЕРНОСТЬ ИНТЕРФЕЙСА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727714" y="2703414"/>
            <a:ext cx="8349033" cy="6255469"/>
          </a:xfrm>
          <a:custGeom>
            <a:avLst/>
            <a:gdLst/>
            <a:ahLst/>
            <a:cxnLst/>
            <a:rect l="l" t="t" r="r" b="b"/>
            <a:pathLst>
              <a:path w="8349033" h="6255469">
                <a:moveTo>
                  <a:pt x="0" y="0"/>
                </a:moveTo>
                <a:lnTo>
                  <a:pt x="8349033" y="0"/>
                </a:lnTo>
                <a:lnTo>
                  <a:pt x="8349033" y="6255468"/>
                </a:lnTo>
                <a:lnTo>
                  <a:pt x="0" y="62554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464153" y="3091463"/>
            <a:ext cx="7301120" cy="5479370"/>
          </a:xfrm>
          <a:custGeom>
            <a:avLst/>
            <a:gdLst/>
            <a:ahLst/>
            <a:cxnLst/>
            <a:rect l="l" t="t" r="r" b="b"/>
            <a:pathLst>
              <a:path w="7301120" h="5479370">
                <a:moveTo>
                  <a:pt x="0" y="0"/>
                </a:moveTo>
                <a:lnTo>
                  <a:pt x="7301120" y="0"/>
                </a:lnTo>
                <a:lnTo>
                  <a:pt x="7301120" y="5479370"/>
                </a:lnTo>
                <a:lnTo>
                  <a:pt x="0" y="54793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258091" y="552722"/>
            <a:ext cx="17029909" cy="16158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41"/>
              </a:lnSpc>
            </a:pPr>
            <a:r>
              <a:rPr lang="en-US" sz="6241" b="1" spc="343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ОЦЕНКА ПРОИЗВОДИТЕЛЬНОСТИ ПОЛЬЗОВАТЕЛЬСКОЙ ЧАСТИ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427222" y="3751633"/>
            <a:ext cx="8162752" cy="4669854"/>
          </a:xfrm>
          <a:custGeom>
            <a:avLst/>
            <a:gdLst/>
            <a:ahLst/>
            <a:cxnLst/>
            <a:rect l="l" t="t" r="r" b="b"/>
            <a:pathLst>
              <a:path w="8162752" h="4669854">
                <a:moveTo>
                  <a:pt x="0" y="0"/>
                </a:moveTo>
                <a:lnTo>
                  <a:pt x="8162753" y="0"/>
                </a:lnTo>
                <a:lnTo>
                  <a:pt x="8162753" y="4669854"/>
                </a:lnTo>
                <a:lnTo>
                  <a:pt x="0" y="46698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589975" y="2811943"/>
            <a:ext cx="8339352" cy="6218013"/>
          </a:xfrm>
          <a:custGeom>
            <a:avLst/>
            <a:gdLst/>
            <a:ahLst/>
            <a:cxnLst/>
            <a:rect l="l" t="t" r="r" b="b"/>
            <a:pathLst>
              <a:path w="8339352" h="6218013">
                <a:moveTo>
                  <a:pt x="0" y="0"/>
                </a:moveTo>
                <a:lnTo>
                  <a:pt x="8339351" y="0"/>
                </a:lnTo>
                <a:lnTo>
                  <a:pt x="8339351" y="6218013"/>
                </a:lnTo>
                <a:lnTo>
                  <a:pt x="0" y="621801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258091" y="572369"/>
            <a:ext cx="17029909" cy="2406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41"/>
              </a:lnSpc>
            </a:pPr>
            <a:r>
              <a:rPr lang="en-US" sz="6241" b="1" spc="343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E2E-ТЕСТИРОВАНИЕ БИЗНЕС-СЦЕНАРИЕВ</a:t>
            </a:r>
          </a:p>
          <a:p>
            <a:pPr algn="l">
              <a:lnSpc>
                <a:spcPts val="6241"/>
              </a:lnSpc>
            </a:pPr>
            <a:endParaRPr lang="en-US" sz="6241" b="1" spc="343">
              <a:solidFill>
                <a:srgbClr val="7E6FB5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638883" y="2624627"/>
            <a:ext cx="11136367" cy="6045927"/>
          </a:xfrm>
          <a:custGeom>
            <a:avLst/>
            <a:gdLst/>
            <a:ahLst/>
            <a:cxnLst/>
            <a:rect l="l" t="t" r="r" b="b"/>
            <a:pathLst>
              <a:path w="11136367" h="6045927">
                <a:moveTo>
                  <a:pt x="0" y="0"/>
                </a:moveTo>
                <a:lnTo>
                  <a:pt x="11136368" y="0"/>
                </a:lnTo>
                <a:lnTo>
                  <a:pt x="11136368" y="6045928"/>
                </a:lnTo>
                <a:lnTo>
                  <a:pt x="0" y="604592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28575">
            <a:solidFill>
              <a:srgbClr val="54624D"/>
            </a:solidFill>
          </a:ln>
        </p:spPr>
      </p:sp>
      <p:sp>
        <p:nvSpPr>
          <p:cNvPr id="5" name="Freeform 5"/>
          <p:cNvSpPr/>
          <p:nvPr/>
        </p:nvSpPr>
        <p:spPr>
          <a:xfrm>
            <a:off x="13361621" y="2482464"/>
            <a:ext cx="4217482" cy="6330254"/>
          </a:xfrm>
          <a:custGeom>
            <a:avLst/>
            <a:gdLst/>
            <a:ahLst/>
            <a:cxnLst/>
            <a:rect l="l" t="t" r="r" b="b"/>
            <a:pathLst>
              <a:path w="4217482" h="6330254">
                <a:moveTo>
                  <a:pt x="0" y="0"/>
                </a:moveTo>
                <a:lnTo>
                  <a:pt x="4217482" y="0"/>
                </a:lnTo>
                <a:lnTo>
                  <a:pt x="4217482" y="6330254"/>
                </a:lnTo>
                <a:lnTo>
                  <a:pt x="0" y="63302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258091" y="638010"/>
            <a:ext cx="17029909" cy="825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41"/>
              </a:lnSpc>
            </a:pPr>
            <a:r>
              <a:rPr lang="en-US" sz="6241" b="1" spc="343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БАЗОВЫЙ АУДИТ БЕЗОПАСНОСТИ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556786" y="1848648"/>
            <a:ext cx="8062182" cy="6037084"/>
          </a:xfrm>
          <a:custGeom>
            <a:avLst/>
            <a:gdLst/>
            <a:ahLst/>
            <a:cxnLst/>
            <a:rect l="l" t="t" r="r" b="b"/>
            <a:pathLst>
              <a:path w="8062182" h="6037084">
                <a:moveTo>
                  <a:pt x="0" y="0"/>
                </a:moveTo>
                <a:lnTo>
                  <a:pt x="8062182" y="0"/>
                </a:lnTo>
                <a:lnTo>
                  <a:pt x="8062182" y="6037084"/>
                </a:lnTo>
                <a:lnTo>
                  <a:pt x="0" y="60370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618968" y="2011399"/>
            <a:ext cx="7435688" cy="5567033"/>
          </a:xfrm>
          <a:custGeom>
            <a:avLst/>
            <a:gdLst/>
            <a:ahLst/>
            <a:cxnLst/>
            <a:rect l="l" t="t" r="r" b="b"/>
            <a:pathLst>
              <a:path w="7435688" h="5567033">
                <a:moveTo>
                  <a:pt x="0" y="0"/>
                </a:moveTo>
                <a:lnTo>
                  <a:pt x="7435688" y="0"/>
                </a:lnTo>
                <a:lnTo>
                  <a:pt x="7435688" y="5567033"/>
                </a:lnTo>
                <a:lnTo>
                  <a:pt x="0" y="55670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251747" y="6703980"/>
            <a:ext cx="5518605" cy="3672791"/>
          </a:xfrm>
          <a:custGeom>
            <a:avLst/>
            <a:gdLst/>
            <a:ahLst/>
            <a:cxnLst/>
            <a:rect l="l" t="t" r="r" b="b"/>
            <a:pathLst>
              <a:path w="5518605" h="3672791">
                <a:moveTo>
                  <a:pt x="0" y="0"/>
                </a:moveTo>
                <a:lnTo>
                  <a:pt x="5518605" y="0"/>
                </a:lnTo>
                <a:lnTo>
                  <a:pt x="5518605" y="3672791"/>
                </a:lnTo>
                <a:lnTo>
                  <a:pt x="0" y="367279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258091" y="395546"/>
            <a:ext cx="17029909" cy="16158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41"/>
              </a:lnSpc>
            </a:pPr>
            <a:r>
              <a:rPr lang="en-US" sz="6241" b="1" spc="343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РЕЗУЛЬТАТЫ И ДАЛЬНЕЙШЕЕ ИСПОЛЬЗОВАНИЕ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33462" y="9835263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3806574" y="1654690"/>
            <a:ext cx="11932943" cy="7955295"/>
          </a:xfrm>
          <a:custGeom>
            <a:avLst/>
            <a:gdLst/>
            <a:ahLst/>
            <a:cxnLst/>
            <a:rect l="l" t="t" r="r" b="b"/>
            <a:pathLst>
              <a:path w="11932943" h="7955295">
                <a:moveTo>
                  <a:pt x="0" y="0"/>
                </a:moveTo>
                <a:lnTo>
                  <a:pt x="11932943" y="0"/>
                </a:lnTo>
                <a:lnTo>
                  <a:pt x="11932943" y="7955296"/>
                </a:lnTo>
                <a:lnTo>
                  <a:pt x="0" y="79552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258091" y="645092"/>
            <a:ext cx="17029909" cy="789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41"/>
              </a:lnSpc>
            </a:pPr>
            <a:r>
              <a:rPr lang="en-US" sz="5941" b="1" spc="326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ПОТЕНЦИАЛ РАЗВИТИЯ PRACTICEPORT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flipV="1">
            <a:off x="1033462" y="-316395"/>
            <a:ext cx="0" cy="11119792"/>
          </a:xfrm>
          <a:prstGeom prst="line">
            <a:avLst/>
          </a:prstGeom>
          <a:ln w="38100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AutoShape 3"/>
          <p:cNvSpPr/>
          <p:nvPr/>
        </p:nvSpPr>
        <p:spPr>
          <a:xfrm>
            <a:off x="1033462" y="9358568"/>
            <a:ext cx="17474323" cy="0"/>
          </a:xfrm>
          <a:prstGeom prst="line">
            <a:avLst/>
          </a:prstGeom>
          <a:ln w="9525" cap="flat">
            <a:solidFill>
              <a:srgbClr val="54624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10591508" y="2190715"/>
            <a:ext cx="6899926" cy="7067585"/>
          </a:xfrm>
          <a:custGeom>
            <a:avLst/>
            <a:gdLst/>
            <a:ahLst/>
            <a:cxnLst/>
            <a:rect l="l" t="t" r="r" b="b"/>
            <a:pathLst>
              <a:path w="6899926" h="7067585">
                <a:moveTo>
                  <a:pt x="0" y="0"/>
                </a:moveTo>
                <a:lnTo>
                  <a:pt x="6899927" y="0"/>
                </a:lnTo>
                <a:lnTo>
                  <a:pt x="6899927" y="7067585"/>
                </a:lnTo>
                <a:lnTo>
                  <a:pt x="0" y="706758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8205" t="-4224" r="-6621" b="-7878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308395" y="666873"/>
            <a:ext cx="16541336" cy="5538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794"/>
              </a:lnSpc>
            </a:pPr>
            <a:r>
              <a:rPr lang="en-US" sz="13500" b="1" spc="742">
                <a:solidFill>
                  <a:srgbClr val="7E6FB5"/>
                </a:solidFill>
                <a:latin typeface="TT Norms Bold"/>
                <a:ea typeface="TT Norms Bold"/>
                <a:cs typeface="TT Norms Bold"/>
                <a:sym typeface="TT Norms Bold"/>
              </a:rPr>
              <a:t>PRACTICEPORT</a:t>
            </a:r>
            <a:r>
              <a:rPr lang="en-US" sz="13500" spc="742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</a:p>
          <a:p>
            <a:pPr algn="l">
              <a:lnSpc>
                <a:spcPts val="5833"/>
              </a:lnSpc>
            </a:pPr>
            <a:r>
              <a:rPr lang="en-US" sz="4986" spc="578">
                <a:solidFill>
                  <a:srgbClr val="15191E"/>
                </a:solidFill>
                <a:latin typeface="TT Norms"/>
                <a:ea typeface="TT Norms"/>
                <a:cs typeface="TT Norms"/>
                <a:sym typeface="TT Norms"/>
              </a:rPr>
              <a:t>                                                                        </a:t>
            </a:r>
          </a:p>
          <a:p>
            <a:pPr algn="l">
              <a:lnSpc>
                <a:spcPts val="22036"/>
              </a:lnSpc>
            </a:pPr>
            <a:endParaRPr lang="en-US" sz="4986" spc="578">
              <a:solidFill>
                <a:srgbClr val="15191E"/>
              </a:solidFill>
              <a:latin typeface="TT Norms"/>
              <a:ea typeface="TT Norms"/>
              <a:cs typeface="TT Norms"/>
              <a:sym typeface="TT Norms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520699" y="3240592"/>
            <a:ext cx="9244133" cy="5366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9"/>
              </a:lnSpc>
            </a:pPr>
            <a:r>
              <a:rPr lang="en-US" sz="2992" b="1" spc="-65" dirty="0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PRACTICEPORT — ЭТО:</a:t>
            </a:r>
          </a:p>
          <a:p>
            <a:pPr marL="646060" lvl="1" indent="-323030" algn="l">
              <a:lnSpc>
                <a:spcPts val="4189"/>
              </a:lnSpc>
              <a:buFont typeface="Arial"/>
              <a:buChar char="•"/>
            </a:pPr>
            <a:r>
              <a:rPr lang="en-US" sz="2992" b="1" spc="-65" dirty="0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ЕДИНАЯ СРЕДА ДЛЯ ПРАКТИКИ;</a:t>
            </a:r>
          </a:p>
          <a:p>
            <a:pPr marL="646060" lvl="1" indent="-323030" algn="l">
              <a:lnSpc>
                <a:spcPts val="4189"/>
              </a:lnSpc>
              <a:spcBef>
                <a:spcPct val="0"/>
              </a:spcBef>
              <a:buFont typeface="Arial"/>
              <a:buChar char="•"/>
            </a:pPr>
            <a:r>
              <a:rPr lang="en-US" sz="2992" b="1" spc="-65" dirty="0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ПОДТВЕРЖДЁННЫЙ ОПЫТ ДЛЯ СТУДЕНТОВ;</a:t>
            </a:r>
          </a:p>
          <a:p>
            <a:pPr marL="646060" lvl="1" indent="-323030" algn="l">
              <a:lnSpc>
                <a:spcPts val="4189"/>
              </a:lnSpc>
              <a:spcBef>
                <a:spcPct val="0"/>
              </a:spcBef>
              <a:buFont typeface="Arial"/>
              <a:buChar char="•"/>
            </a:pPr>
            <a:r>
              <a:rPr lang="en-US" sz="2992" b="1" spc="-65" dirty="0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ПРОЗРАЧНЫЙ КОНТРОЛЬ ДЛЯ ОРГАНИЗАЦИЙ;</a:t>
            </a:r>
          </a:p>
          <a:p>
            <a:pPr marL="646060" lvl="1" indent="-323030" algn="l">
              <a:lnSpc>
                <a:spcPts val="4189"/>
              </a:lnSpc>
              <a:spcBef>
                <a:spcPct val="0"/>
              </a:spcBef>
              <a:buFont typeface="Arial"/>
              <a:buChar char="•"/>
            </a:pPr>
            <a:r>
              <a:rPr lang="en-US" sz="2992" b="1" spc="-65" dirty="0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ПОРТФОЛИО ВМЕСТО РАЗРОЗНЕННЫХ ФАЙЛОВ;</a:t>
            </a:r>
          </a:p>
          <a:p>
            <a:pPr marL="646060" lvl="1" indent="-323030" algn="l">
              <a:lnSpc>
                <a:spcPts val="4189"/>
              </a:lnSpc>
              <a:spcBef>
                <a:spcPct val="0"/>
              </a:spcBef>
              <a:buFont typeface="Arial"/>
              <a:buChar char="•"/>
            </a:pPr>
            <a:r>
              <a:rPr lang="en-US" sz="2992" b="1" spc="-65" dirty="0">
                <a:solidFill>
                  <a:srgbClr val="54624D"/>
                </a:solidFill>
                <a:latin typeface="TT Norms Bold"/>
                <a:ea typeface="TT Norms Bold"/>
                <a:cs typeface="TT Norms Bold"/>
                <a:sym typeface="TT Norms Bold"/>
              </a:rPr>
              <a:t>НОВЫЙ КАДРОВЫЙ КАНАЛ ДЛЯ РАБОТОДАТЕЛЕЙ.</a:t>
            </a:r>
          </a:p>
          <a:p>
            <a:pPr algn="l">
              <a:lnSpc>
                <a:spcPts val="4189"/>
              </a:lnSpc>
              <a:spcBef>
                <a:spcPct val="0"/>
              </a:spcBef>
            </a:pPr>
            <a:endParaRPr lang="en-US" sz="2992" b="1" spc="-65" dirty="0">
              <a:solidFill>
                <a:srgbClr val="54624D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1024</Words>
  <Application>Microsoft Office PowerPoint</Application>
  <PresentationFormat>Произвольный</PresentationFormat>
  <Paragraphs>205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5" baseType="lpstr">
      <vt:lpstr>Arial</vt:lpstr>
      <vt:lpstr>TT Norms</vt:lpstr>
      <vt:lpstr>TT Norms Bold</vt:lpstr>
      <vt:lpstr>Calibri</vt:lpstr>
      <vt:lpstr>TT Norms Ultra-Bold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PracticePort, копия</dc:title>
  <cp:lastModifiedBy>Andro Andro</cp:lastModifiedBy>
  <cp:revision>27</cp:revision>
  <dcterms:created xsi:type="dcterms:W3CDTF">2006-08-16T00:00:00Z</dcterms:created>
  <dcterms:modified xsi:type="dcterms:W3CDTF">2026-06-26T07:56:48Z</dcterms:modified>
  <dc:identifier>DAHKDhsteTg</dc:identifier>
</cp:coreProperties>
</file>