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" initials="1" lastIdx="1" clrIdx="0">
    <p:extLst>
      <p:ext uri="{19B8F6BF-5375-455C-9EA6-DF929625EA0E}">
        <p15:presenceInfo xmlns:p15="http://schemas.microsoft.com/office/powerpoint/2012/main" userId="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7F7"/>
    <a:srgbClr val="030021"/>
    <a:srgbClr val="FF9327"/>
    <a:srgbClr val="7A452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4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100" baseline="0">
                <a:solidFill>
                  <a:srgbClr val="030021"/>
                </a:solidFill>
                <a:latin typeface="+mn-lt"/>
                <a:ea typeface="+mn-ea"/>
                <a:cs typeface="+mn-cs"/>
              </a:defRPr>
            </a:pPr>
            <a:r>
              <a:rPr lang="ru-RU" sz="1800" spc="100" baseline="0" dirty="0" err="1"/>
              <a:t>Кличество</a:t>
            </a:r>
            <a:r>
              <a:rPr lang="ru-RU" sz="1800" spc="100" baseline="0" dirty="0"/>
              <a:t> </a:t>
            </a:r>
            <a:r>
              <a:rPr lang="en-US" sz="1800" spc="100" baseline="0" dirty="0"/>
              <a:t>mini apps </a:t>
            </a:r>
            <a:r>
              <a:rPr lang="ru-RU" sz="1800" spc="100" baseline="0" dirty="0"/>
              <a:t>по категориям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100" baseline="0">
              <a:solidFill>
                <a:srgbClr val="03002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Лист1!$A$6</c:f>
              <c:strCache>
                <c:ptCount val="1"/>
                <c:pt idx="0">
                  <c:v>Популярные категории</c:v>
                </c:pt>
              </c:strCache>
            </c:strRef>
          </c:tx>
          <c:spPr>
            <a:solidFill>
              <a:srgbClr val="030021"/>
            </a:solidFill>
            <a:ln>
              <a:noFill/>
            </a:ln>
            <a:effectLst/>
          </c:spPr>
          <c:invertIfNegative val="0"/>
          <c:cat>
            <c:strRef>
              <c:f>Лист1!$B$5:$D$5</c:f>
              <c:strCache>
                <c:ptCount val="3"/>
                <c:pt idx="0">
                  <c:v>Обучение</c:v>
                </c:pt>
                <c:pt idx="1">
                  <c:v>Образ жизни</c:v>
                </c:pt>
                <c:pt idx="2">
                  <c:v>Развлечения</c:v>
                </c:pt>
              </c:strCache>
            </c:strRef>
          </c:cat>
          <c:val>
            <c:numRef>
              <c:f>Лист1!$B$6:$D$6</c:f>
              <c:numCache>
                <c:formatCode>General</c:formatCode>
                <c:ptCount val="3"/>
                <c:pt idx="0">
                  <c:v>21</c:v>
                </c:pt>
                <c:pt idx="1">
                  <c:v>52</c:v>
                </c:pt>
                <c:pt idx="2">
                  <c:v>158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24-4BD1-9D91-B4D503A73A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61477055"/>
        <c:axId val="758454911"/>
      </c:barChart>
      <c:catAx>
        <c:axId val="6614770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03002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58454911"/>
        <c:crosses val="autoZero"/>
        <c:auto val="1"/>
        <c:lblAlgn val="ctr"/>
        <c:lblOffset val="100"/>
        <c:noMultiLvlLbl val="0"/>
      </c:catAx>
      <c:valAx>
        <c:axId val="7584549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rgbClr val="03002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14770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>
          <a:solidFill>
            <a:srgbClr val="030021"/>
          </a:solidFill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100" baseline="0">
                <a:solidFill>
                  <a:srgbClr val="030021"/>
                </a:solidFill>
                <a:latin typeface="+mn-lt"/>
                <a:ea typeface="+mn-ea"/>
                <a:cs typeface="+mn-cs"/>
              </a:defRPr>
            </a:pPr>
            <a:r>
              <a:rPr lang="ru-RU" sz="1800" spc="100" baseline="0" dirty="0"/>
              <a:t>Общее количество </a:t>
            </a:r>
            <a:r>
              <a:rPr lang="en-US" sz="1800" spc="100" baseline="0" dirty="0"/>
              <a:t>mini apps</a:t>
            </a:r>
          </a:p>
        </c:rich>
      </c:tx>
      <c:layout>
        <c:manualLayout>
          <c:xMode val="edge"/>
          <c:yMode val="edge"/>
          <c:x val="0.2067322762353264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100" baseline="0">
              <a:solidFill>
                <a:srgbClr val="03002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Колличество mini app</c:v>
                </c:pt>
              </c:strCache>
            </c:strRef>
          </c:tx>
          <c:spPr>
            <a:solidFill>
              <a:srgbClr val="030021"/>
            </a:solidFill>
            <a:ln>
              <a:noFill/>
            </a:ln>
            <a:effectLst/>
          </c:spPr>
          <c:invertIfNegative val="0"/>
          <c:cat>
            <c:strRef>
              <c:f>Лист1!$B$1:$I$1</c:f>
              <c:strCache>
                <c:ptCount val="8"/>
                <c:pt idx="0">
                  <c:v>Янв 2024</c:v>
                </c:pt>
                <c:pt idx="1">
                  <c:v>Июл 2024</c:v>
                </c:pt>
                <c:pt idx="2">
                  <c:v>Авг 2024</c:v>
                </c:pt>
                <c:pt idx="3">
                  <c:v>Сен 2024</c:v>
                </c:pt>
                <c:pt idx="4">
                  <c:v>Окт 2024</c:v>
                </c:pt>
                <c:pt idx="5">
                  <c:v>Ноя 2024</c:v>
                </c:pt>
                <c:pt idx="6">
                  <c:v>Дек 2024</c:v>
                </c:pt>
                <c:pt idx="7">
                  <c:v>Янв 2025</c:v>
                </c:pt>
              </c:strCache>
            </c:strRef>
          </c:cat>
          <c:val>
            <c:numRef>
              <c:f>Лист1!$B$2:$I$2</c:f>
              <c:numCache>
                <c:formatCode>General</c:formatCode>
                <c:ptCount val="8"/>
                <c:pt idx="0">
                  <c:v>340</c:v>
                </c:pt>
                <c:pt idx="1">
                  <c:v>780</c:v>
                </c:pt>
                <c:pt idx="2">
                  <c:v>1289</c:v>
                </c:pt>
                <c:pt idx="3">
                  <c:v>1764</c:v>
                </c:pt>
                <c:pt idx="4">
                  <c:v>2270</c:v>
                </c:pt>
                <c:pt idx="5">
                  <c:v>2539</c:v>
                </c:pt>
                <c:pt idx="6">
                  <c:v>2773</c:v>
                </c:pt>
                <c:pt idx="7">
                  <c:v>3150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53E-4581-8578-F3D08E4E49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12229487"/>
        <c:axId val="819405391"/>
      </c:barChart>
      <c:catAx>
        <c:axId val="8122294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03002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19405391"/>
        <c:crosses val="autoZero"/>
        <c:auto val="1"/>
        <c:lblAlgn val="ctr"/>
        <c:lblOffset val="100"/>
        <c:noMultiLvlLbl val="0"/>
      </c:catAx>
      <c:valAx>
        <c:axId val="8194053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rgbClr val="03002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122294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solidFill>
            <a:srgbClr val="030021"/>
          </a:solidFill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432110668109542"/>
          <c:y val="5.3151672877933001E-2"/>
          <c:w val="0.7224440664092795"/>
          <c:h val="0.9489632171658949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30021"/>
            </a:solidFill>
            <a:ln w="76200">
              <a:solidFill>
                <a:srgbClr val="FFFF00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030021"/>
              </a:solidFill>
              <a:ln w="76200">
                <a:solidFill>
                  <a:srgbClr val="FFFF0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4370-43B6-A545-4C09D3A44751}"/>
              </c:ext>
            </c:extLst>
          </c:dPt>
          <c:dPt>
            <c:idx val="1"/>
            <c:bubble3D val="0"/>
            <c:spPr>
              <a:solidFill>
                <a:srgbClr val="030021"/>
              </a:solidFill>
              <a:ln w="76200">
                <a:solidFill>
                  <a:srgbClr val="FFFF0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4370-43B6-A545-4C09D3A44751}"/>
              </c:ext>
            </c:extLst>
          </c:dPt>
          <c:dLbls>
            <c:dLbl>
              <c:idx val="0"/>
              <c:layout>
                <c:manualLayout>
                  <c:x val="-0.21346247098623386"/>
                  <c:y val="-0.2597781379538488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rgbClr val="F7F7F7"/>
                      </a:solidFill>
                      <a:latin typeface="Inter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370-43B6-A545-4C09D3A44751}"/>
                </c:ext>
              </c:extLst>
            </c:dLbl>
            <c:dLbl>
              <c:idx val="1"/>
              <c:layout>
                <c:manualLayout>
                  <c:x val="0.19625932921827235"/>
                  <c:y val="0.2284878773027516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7F7F7"/>
                      </a:solidFill>
                      <a:latin typeface="Inter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578355142822613"/>
                      <c:h val="0.19376989571435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370-43B6-A545-4C09D3A4475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F7F7F7"/>
                    </a:solidFill>
                    <a:latin typeface="Inter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Туристы</c:v>
                </c:pt>
                <c:pt idx="1">
                  <c:v>Местные жители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70-43B6-A545-4C09D3A44751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>
      <cs:styleClr val="0"/>
    </cs:lnRef>
    <cs:fillRef idx="0"/>
    <cs:effectRef idx="0"/>
    <cs:fontRef idx="minor">
      <cs:styleClr val="0"/>
    </cs:fontRef>
    <cs:defRPr sz="1197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8F1DCD-1FC5-436D-B923-7FDBCFA32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6F1B887-A01B-4B33-A742-D3B5A3519C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8AE8AE-1406-4462-8EA4-3713B523A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C6F65E-39C7-4A82-97A9-31C8A65DB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287979-D39D-4AD3-8B6A-80DFB229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900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44D7DD-0157-4235-B124-CDFABF473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F622B3-1A50-4C5B-899B-FEDA626B58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87297F-1753-4037-BBF1-4FDE29C4A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E0AA91-5A40-4A5A-8E9C-916251540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5A64B7-BA11-4F58-ABD8-115127224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574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915E48-2BA2-400E-9BDF-8DA2730AE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2DCEFC9-494A-4561-AE16-C3354DF847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6D69D2-010C-4D32-957D-A6811ED20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DFFEBB-4360-46F3-9EFE-89567027B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6756D2-FE39-4020-AD8D-40B016ECC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6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B665F3-99D9-4BD0-9F24-572F10FA4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4D4FBD-3072-429E-9A4C-5194D67B25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6A9EDC-B37F-4EDB-83BE-4B7352ADF4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DD849C6-A6EF-4341-8C38-E9572C874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299A8E-9ED7-48DB-A3D6-C0BDA754A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3CF4055-46F2-45EF-847E-3883E7614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805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AAD169-4C4A-48B4-80AE-03459EFA7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13C9BB-F75B-408A-B951-2E216B596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13B7C7B-4D00-4F6A-BDA4-246BDCB262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3FE08E7-7739-4E89-8120-9040FCB605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2E7BDC2-F255-4934-9668-0E0367751E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1E6586D-AA8B-4088-B6CC-0FBCDD8C5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C1DB23-07C8-44B4-88F1-81E77EB26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3919D4A-2749-4C74-B261-1FCF9F551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548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1CC84A-B49F-4153-8E0D-9185BA19D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9D73843-B1CF-466B-A6A1-BA7E0B541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F35BD04-0063-48C0-8E44-11F7AEC33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ED6695-B118-4BCE-BE83-D234FE738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061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BD2D3D4-21A0-441A-A054-10FB8E617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879BF93-B1F9-4DAF-983B-35588AF87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BF3B267-C7BD-4654-97C6-9E25D3667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58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3DAA32-6535-4292-B890-90A6A35EE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B6BE35-C3A9-4285-A25D-59AA5A7F9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FFA0FC1-62D0-435A-92AA-C1E13F0457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73D08C7-D8A4-43DD-97C4-798A51E4F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A5924C-122E-4A1F-8BB9-E513F5389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FB001F7-6CC9-4417-9076-509DC0B58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990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684455-BF4D-4BDB-B936-D7D326DFD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A9AE9B2-2DAB-40CD-AB2B-0611B47AD8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27A9D7-71E1-4917-8765-3A68B112C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35DCEA-A801-49E6-8F72-F39A8C278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5CB1DC3-3E76-46FD-B724-32305C23A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362C95-6659-4896-A39F-F370B0B9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263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93CC09-CE9C-4282-8456-9E197C9F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CE23C2C-25FE-44FF-B69C-28F6D17C7C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BA574D-318E-4D61-A7A0-7004E686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DEA607-57E5-4880-ACDC-17F4403F2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9FFDEE-EF16-4ED4-9083-0B7A228F5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915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BB8019A-B715-463E-B94C-62D5C3AF92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CF525B2-8AC4-4FD7-99EF-FD1E6F5F60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C2AAF1-0ABF-4E6B-90C5-5A6C2954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914FD1-BDD3-4F1E-8A16-136542BE5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8A3C71-A56B-4A54-AFF6-F98C6FB37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628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3ACFE8-70AB-4BE8-A458-CECAE8934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B3B2CC-CACA-4AC1-B7AA-BEC2DD665C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92984C-D82B-487F-9C1E-1CBAC73B3A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61C51-CA78-4BE9-A8BE-E6D5443A3BFE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8CFBFB-2DA7-47A3-9D62-6E40C6250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1F8354-EED1-416C-A719-02ADA49891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D1513-C2D2-41FF-BA4D-BD185D6A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76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E00618-8587-4FFE-8EBF-A0ADB140C2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7746" y="257798"/>
            <a:ext cx="9736508" cy="1092435"/>
          </a:xfrm>
        </p:spPr>
        <p:txBody>
          <a:bodyPr>
            <a:noAutofit/>
          </a:bodyPr>
          <a:lstStyle/>
          <a:p>
            <a:r>
              <a:rPr lang="ru-RU" sz="1600" spc="100" dirty="0">
                <a:solidFill>
                  <a:srgbClr val="F7F7F7"/>
                </a:solidFill>
                <a:latin typeface="+mn-lt"/>
              </a:rPr>
              <a:t>Федеральное государственное бюджетное образовательное учреждение высшего образования </a:t>
            </a:r>
            <a:br>
              <a:rPr lang="ru-RU" sz="1600" spc="100" dirty="0">
                <a:solidFill>
                  <a:srgbClr val="F7F7F7"/>
                </a:solidFill>
                <a:latin typeface="+mn-lt"/>
              </a:rPr>
            </a:br>
            <a:r>
              <a:rPr lang="ru-RU" sz="1600" spc="100" dirty="0">
                <a:solidFill>
                  <a:srgbClr val="F7F7F7"/>
                </a:solidFill>
                <a:latin typeface="+mn-lt"/>
              </a:rPr>
              <a:t>«Нижегородский Государственный Архитектурно-Строительный Университет»</a:t>
            </a:r>
            <a:br>
              <a:rPr lang="ru-RU" sz="1600" spc="100" dirty="0">
                <a:solidFill>
                  <a:srgbClr val="F7F7F7"/>
                </a:solidFill>
                <a:latin typeface="+mn-lt"/>
              </a:rPr>
            </a:br>
            <a:r>
              <a:rPr lang="ru-RU" sz="1600" spc="100" dirty="0">
                <a:solidFill>
                  <a:srgbClr val="F7F7F7"/>
                </a:solidFill>
                <a:latin typeface="+mn-lt"/>
              </a:rPr>
              <a:t>Институт дизайна и искусств</a:t>
            </a:r>
            <a:br>
              <a:rPr lang="ru-RU" sz="1600" spc="100" dirty="0">
                <a:solidFill>
                  <a:srgbClr val="F7F7F7"/>
                </a:solidFill>
                <a:latin typeface="+mn-lt"/>
              </a:rPr>
            </a:br>
            <a:r>
              <a:rPr lang="ru-RU" sz="1600" spc="100" dirty="0">
                <a:solidFill>
                  <a:srgbClr val="F7F7F7"/>
                </a:solidFill>
                <a:latin typeface="+mn-lt"/>
              </a:rPr>
              <a:t>Кафедра туризма и сервиса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BAC9762-F258-44FD-A509-385831880C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8777" y="5640469"/>
            <a:ext cx="4236578" cy="828886"/>
          </a:xfrm>
        </p:spPr>
        <p:txBody>
          <a:bodyPr>
            <a:normAutofit fontScale="92500"/>
          </a:bodyPr>
          <a:lstStyle/>
          <a:p>
            <a:pPr algn="r"/>
            <a:r>
              <a:rPr lang="ru-RU" sz="1400" spc="100" dirty="0">
                <a:solidFill>
                  <a:srgbClr val="F7F7F7"/>
                </a:solidFill>
              </a:rPr>
              <a:t>Выполнил: студент  группы Т-22 Гусейнов </a:t>
            </a:r>
            <a:r>
              <a:rPr lang="ru-RU" sz="1400" spc="100" dirty="0" err="1">
                <a:solidFill>
                  <a:srgbClr val="F7F7F7"/>
                </a:solidFill>
              </a:rPr>
              <a:t>Адиль</a:t>
            </a:r>
            <a:endParaRPr lang="ru-RU" sz="1400" spc="100" dirty="0">
              <a:solidFill>
                <a:srgbClr val="F7F7F7"/>
              </a:solidFill>
            </a:endParaRPr>
          </a:p>
          <a:p>
            <a:pPr algn="r"/>
            <a:r>
              <a:rPr lang="ru-RU" sz="1400" spc="100" dirty="0">
                <a:solidFill>
                  <a:srgbClr val="F7F7F7"/>
                </a:solidFill>
              </a:rPr>
              <a:t>Проверил: доцент, кандидат философских наук Крашенинникова Е.С.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23BCF12-0082-45C7-8F8E-0FF7851C197C}"/>
              </a:ext>
            </a:extLst>
          </p:cNvPr>
          <p:cNvSpPr txBox="1">
            <a:spLocks/>
          </p:cNvSpPr>
          <p:nvPr/>
        </p:nvSpPr>
        <p:spPr>
          <a:xfrm>
            <a:off x="2284929" y="4015882"/>
            <a:ext cx="7622137" cy="109243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spc="100" dirty="0">
                <a:solidFill>
                  <a:srgbClr val="F7F7F7"/>
                </a:solidFill>
                <a:latin typeface="+mn-lt"/>
              </a:rPr>
              <a:t>Telegram mini-app </a:t>
            </a:r>
            <a:r>
              <a:rPr lang="ru-RU" sz="3200" b="1" spc="100" dirty="0">
                <a:solidFill>
                  <a:srgbClr val="F7F7F7"/>
                </a:solidFill>
                <a:latin typeface="+mn-lt"/>
              </a:rPr>
              <a:t>с квест экскурсиями</a:t>
            </a:r>
          </a:p>
          <a:p>
            <a:r>
              <a:rPr lang="en-US" sz="3200" b="1" spc="100" dirty="0">
                <a:solidFill>
                  <a:srgbClr val="F7F7F7"/>
                </a:solidFill>
                <a:latin typeface="+mn-lt"/>
              </a:rPr>
              <a:t>“</a:t>
            </a:r>
            <a:r>
              <a:rPr lang="ru-RU" sz="3200" b="1" spc="100" dirty="0">
                <a:solidFill>
                  <a:srgbClr val="F7F7F7"/>
                </a:solidFill>
                <a:latin typeface="+mn-lt"/>
              </a:rPr>
              <a:t>Ключ к городу</a:t>
            </a:r>
            <a:r>
              <a:rPr lang="en-US" sz="3200" b="1" spc="100" dirty="0">
                <a:solidFill>
                  <a:srgbClr val="F7F7F7"/>
                </a:solidFill>
                <a:latin typeface="+mn-lt"/>
              </a:rPr>
              <a:t>”</a:t>
            </a:r>
            <a:endParaRPr lang="ru-RU" sz="3200" b="1" spc="100" dirty="0">
              <a:solidFill>
                <a:srgbClr val="F7F7F7"/>
              </a:solidFill>
              <a:latin typeface="+mn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3EE5C1-93C5-49AD-AF1B-1BB40ED25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91" y="1426944"/>
            <a:ext cx="2216212" cy="2703628"/>
          </a:xfrm>
          <a:prstGeom prst="rect">
            <a:avLst/>
          </a:prstGeom>
        </p:spPr>
      </p:pic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D9981019-AEC6-4030-8FB7-C9E73A6E93B8}"/>
              </a:ext>
            </a:extLst>
          </p:cNvPr>
          <p:cNvSpPr txBox="1">
            <a:spLocks/>
          </p:cNvSpPr>
          <p:nvPr/>
        </p:nvSpPr>
        <p:spPr>
          <a:xfrm>
            <a:off x="5818261" y="6345441"/>
            <a:ext cx="555478" cy="24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100" spc="100" dirty="0">
                <a:solidFill>
                  <a:srgbClr val="F7F7F7"/>
                </a:solidFill>
              </a:rPr>
              <a:t>2025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A389ABF-A926-B2BC-F33E-30C270A0E6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15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85F90CDB-33AA-4F71-BC17-F75A42C07C0C}"/>
              </a:ext>
            </a:extLst>
          </p:cNvPr>
          <p:cNvSpPr/>
          <p:nvPr/>
        </p:nvSpPr>
        <p:spPr>
          <a:xfrm>
            <a:off x="6257422" y="1518163"/>
            <a:ext cx="5714334" cy="5027916"/>
          </a:xfrm>
          <a:prstGeom prst="roundRect">
            <a:avLst>
              <a:gd name="adj" fmla="val 6563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30021"/>
              </a:solidFill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4D91DCDF-3595-43DE-BC91-5372EA3D4F9E}"/>
              </a:ext>
            </a:extLst>
          </p:cNvPr>
          <p:cNvSpPr/>
          <p:nvPr/>
        </p:nvSpPr>
        <p:spPr>
          <a:xfrm>
            <a:off x="381666" y="239355"/>
            <a:ext cx="5714334" cy="1058784"/>
          </a:xfrm>
          <a:prstGeom prst="roundRect">
            <a:avLst>
              <a:gd name="adj" fmla="val 24240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pc="100" dirty="0">
                <a:solidFill>
                  <a:srgbClr val="030021"/>
                </a:solidFill>
              </a:rPr>
              <a:t>Почему </a:t>
            </a:r>
            <a:r>
              <a:rPr lang="en-US" sz="2400" b="1" spc="100" dirty="0">
                <a:solidFill>
                  <a:srgbClr val="030021"/>
                </a:solidFill>
              </a:rPr>
              <a:t>telegram mini-app</a:t>
            </a:r>
            <a:r>
              <a:rPr lang="ru-RU" sz="2400" b="1" spc="100" dirty="0">
                <a:solidFill>
                  <a:srgbClr val="030021"/>
                </a:solidFill>
              </a:rPr>
              <a:t>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DF6367-7750-4BDD-A74C-9C855921C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510" y="228669"/>
            <a:ext cx="1910157" cy="193420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CD9419-0C85-4471-9666-F396B3978A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5" t="13358" r="25263" b="13886"/>
          <a:stretch/>
        </p:blipFill>
        <p:spPr>
          <a:xfrm>
            <a:off x="9613425" y="228669"/>
            <a:ext cx="667166" cy="648746"/>
          </a:xfrm>
          <a:prstGeom prst="rect">
            <a:avLst/>
          </a:prstGeom>
        </p:spPr>
      </p:pic>
      <p:graphicFrame>
        <p:nvGraphicFramePr>
          <p:cNvPr id="15" name="Диаграмма 14">
            <a:extLst>
              <a:ext uri="{FF2B5EF4-FFF2-40B4-BE49-F238E27FC236}">
                <a16:creationId xmlns:a16="http://schemas.microsoft.com/office/drawing/2014/main" id="{D04EF715-3FF0-403E-B9F1-562B8540E8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0696695"/>
              </p:ext>
            </p:extLst>
          </p:nvPr>
        </p:nvGraphicFramePr>
        <p:xfrm>
          <a:off x="6794401" y="2384277"/>
          <a:ext cx="4854511" cy="3403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038ECD18-FCCE-4C43-B910-881721146C25}"/>
              </a:ext>
            </a:extLst>
          </p:cNvPr>
          <p:cNvSpPr/>
          <p:nvPr/>
        </p:nvSpPr>
        <p:spPr>
          <a:xfrm>
            <a:off x="381666" y="1518163"/>
            <a:ext cx="5714334" cy="5027916"/>
          </a:xfrm>
          <a:prstGeom prst="roundRect">
            <a:avLst>
              <a:gd name="adj" fmla="val 6563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30021"/>
              </a:solidFill>
            </a:endParaRPr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D0A68F2A-9D8C-4D37-B3EF-1DFF877F96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8605569"/>
              </p:ext>
            </p:extLst>
          </p:nvPr>
        </p:nvGraphicFramePr>
        <p:xfrm>
          <a:off x="543088" y="2275968"/>
          <a:ext cx="5391490" cy="3512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568E96C-8B17-DDF0-0E77-C78C7D31E0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15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69AB8937-6EFF-44EE-98F2-D02E30F97746}"/>
              </a:ext>
            </a:extLst>
          </p:cNvPr>
          <p:cNvSpPr/>
          <p:nvPr/>
        </p:nvSpPr>
        <p:spPr>
          <a:xfrm>
            <a:off x="1592366" y="2022145"/>
            <a:ext cx="5859567" cy="2650184"/>
          </a:xfrm>
          <a:prstGeom prst="roundRect">
            <a:avLst>
              <a:gd name="adj" fmla="val 5266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75CBD19-1E9E-4678-BA58-50502335B573}"/>
              </a:ext>
            </a:extLst>
          </p:cNvPr>
          <p:cNvSpPr/>
          <p:nvPr/>
        </p:nvSpPr>
        <p:spPr>
          <a:xfrm>
            <a:off x="8508717" y="1031327"/>
            <a:ext cx="3327209" cy="1058784"/>
          </a:xfrm>
          <a:prstGeom prst="roundRect">
            <a:avLst>
              <a:gd name="adj" fmla="val 24240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pc="100" dirty="0">
                <a:solidFill>
                  <a:srgbClr val="030021"/>
                </a:solidFill>
              </a:rPr>
              <a:t>Концепция</a:t>
            </a: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D27A9E23-DDBB-4E2F-B142-3522D138299E}"/>
              </a:ext>
            </a:extLst>
          </p:cNvPr>
          <p:cNvSpPr txBox="1">
            <a:spLocks/>
          </p:cNvSpPr>
          <p:nvPr/>
        </p:nvSpPr>
        <p:spPr>
          <a:xfrm>
            <a:off x="1928677" y="2535387"/>
            <a:ext cx="5191689" cy="16236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spc="100" dirty="0">
                <a:solidFill>
                  <a:srgbClr val="030021"/>
                </a:solidFill>
              </a:rPr>
              <a:t>Идея: Интерактивные экскурсии</a:t>
            </a:r>
          </a:p>
          <a:p>
            <a:r>
              <a:rPr lang="ru-RU" sz="2000" b="1" spc="100" dirty="0">
                <a:solidFill>
                  <a:srgbClr val="030021"/>
                </a:solidFill>
              </a:rPr>
              <a:t>Цель: Создать инновационный туристический продукт </a:t>
            </a:r>
            <a:r>
              <a:rPr lang="en-US" sz="2000" b="1" spc="100" dirty="0">
                <a:solidFill>
                  <a:srgbClr val="030021"/>
                </a:solidFill>
              </a:rPr>
              <a:t>“</a:t>
            </a:r>
            <a:r>
              <a:rPr lang="ru-RU" sz="2000" b="1" spc="100" dirty="0">
                <a:solidFill>
                  <a:srgbClr val="030021"/>
                </a:solidFill>
              </a:rPr>
              <a:t>Ключ к городу</a:t>
            </a:r>
            <a:r>
              <a:rPr lang="en-US" sz="2000" b="1" spc="100" dirty="0">
                <a:solidFill>
                  <a:srgbClr val="030021"/>
                </a:solidFill>
              </a:rPr>
              <a:t>”</a:t>
            </a:r>
            <a:r>
              <a:rPr lang="ru-RU" sz="2000" b="1" spc="100" dirty="0">
                <a:solidFill>
                  <a:srgbClr val="030021"/>
                </a:solidFill>
              </a:rPr>
              <a:t>, превращающий экскурсии в игровые квесты внутри </a:t>
            </a:r>
            <a:r>
              <a:rPr lang="en-US" sz="2000" b="1" spc="100" dirty="0">
                <a:solidFill>
                  <a:srgbClr val="030021"/>
                </a:solidFill>
              </a:rPr>
              <a:t>telegram</a:t>
            </a:r>
            <a:r>
              <a:rPr lang="ru-RU" sz="2000" b="1" spc="100" dirty="0">
                <a:solidFill>
                  <a:srgbClr val="030021"/>
                </a:solidFill>
              </a:rPr>
              <a:t> 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70DC041-F942-473A-B3EE-50EFB5EEDA39}"/>
              </a:ext>
            </a:extLst>
          </p:cNvPr>
          <p:cNvSpPr/>
          <p:nvPr/>
        </p:nvSpPr>
        <p:spPr>
          <a:xfrm>
            <a:off x="8508716" y="2553588"/>
            <a:ext cx="3327209" cy="3130475"/>
          </a:xfrm>
          <a:prstGeom prst="roundRect">
            <a:avLst>
              <a:gd name="adj" fmla="val 8953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pc="100" dirty="0">
                <a:solidFill>
                  <a:srgbClr val="030021"/>
                </a:solidFill>
              </a:rPr>
              <a:t>Сделайте вид что тут </a:t>
            </a:r>
            <a:r>
              <a:rPr lang="en-US" sz="2400" b="1" spc="100" dirty="0" err="1">
                <a:solidFill>
                  <a:srgbClr val="030021"/>
                </a:solidFill>
              </a:rPr>
              <a:t>qr</a:t>
            </a:r>
            <a:r>
              <a:rPr lang="ru-RU" sz="2400" b="1" spc="100" dirty="0">
                <a:solidFill>
                  <a:srgbClr val="030021"/>
                </a:solidFill>
              </a:rPr>
              <a:t>-код на бота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F07723-EAF9-7A42-EA69-C33BA666E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63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805436-4E30-D622-CEE6-10A79E2DF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165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6C30E204-B803-42B2-9CA1-2A938D28B1C6}"/>
              </a:ext>
            </a:extLst>
          </p:cNvPr>
          <p:cNvSpPr/>
          <p:nvPr/>
        </p:nvSpPr>
        <p:spPr>
          <a:xfrm>
            <a:off x="7007373" y="3625571"/>
            <a:ext cx="4238891" cy="1813330"/>
          </a:xfrm>
          <a:prstGeom prst="roundRect">
            <a:avLst>
              <a:gd name="adj" fmla="val 15634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706897E-EDEA-4D53-B9B8-8A3AA0BBA225}"/>
              </a:ext>
            </a:extLst>
          </p:cNvPr>
          <p:cNvSpPr/>
          <p:nvPr/>
        </p:nvSpPr>
        <p:spPr>
          <a:xfrm>
            <a:off x="2065189" y="3081180"/>
            <a:ext cx="3327209" cy="1058784"/>
          </a:xfrm>
          <a:prstGeom prst="roundRect">
            <a:avLst>
              <a:gd name="adj" fmla="val 24240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pc="100" dirty="0">
                <a:solidFill>
                  <a:srgbClr val="030021"/>
                </a:solidFill>
              </a:rPr>
              <a:t>Уникальность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A520153-1D85-4E38-8271-B294E98A83E1}"/>
              </a:ext>
            </a:extLst>
          </p:cNvPr>
          <p:cNvSpPr/>
          <p:nvPr/>
        </p:nvSpPr>
        <p:spPr>
          <a:xfrm>
            <a:off x="7007374" y="1615670"/>
            <a:ext cx="4238891" cy="1813330"/>
          </a:xfrm>
          <a:prstGeom prst="roundRect">
            <a:avLst>
              <a:gd name="adj" fmla="val 14220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19EDEB86-E5D2-47DC-BCCE-E60F444382B4}"/>
              </a:ext>
            </a:extLst>
          </p:cNvPr>
          <p:cNvSpPr txBox="1">
            <a:spLocks/>
          </p:cNvSpPr>
          <p:nvPr/>
        </p:nvSpPr>
        <p:spPr>
          <a:xfrm>
            <a:off x="7410108" y="2738316"/>
            <a:ext cx="3433422" cy="378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spc="100" dirty="0">
                <a:solidFill>
                  <a:srgbClr val="030021"/>
                </a:solidFill>
              </a:rPr>
              <a:t>Полный цикл в </a:t>
            </a:r>
            <a:r>
              <a:rPr lang="en-US" sz="2000" b="1" spc="100" dirty="0">
                <a:solidFill>
                  <a:srgbClr val="030021"/>
                </a:solidFill>
              </a:rPr>
              <a:t>telegram</a:t>
            </a:r>
            <a:endParaRPr lang="ru-RU" sz="2000" b="1" spc="100" dirty="0">
              <a:solidFill>
                <a:srgbClr val="030021"/>
              </a:solidFill>
            </a:endParaRPr>
          </a:p>
        </p:txBody>
      </p:sp>
      <p:sp>
        <p:nvSpPr>
          <p:cNvPr id="11" name="Рисунок 9">
            <a:extLst>
              <a:ext uri="{FF2B5EF4-FFF2-40B4-BE49-F238E27FC236}">
                <a16:creationId xmlns:a16="http://schemas.microsoft.com/office/drawing/2014/main" id="{2848703B-252A-4330-BCF7-35BBD6A63CA2}"/>
              </a:ext>
            </a:extLst>
          </p:cNvPr>
          <p:cNvSpPr/>
          <p:nvPr/>
        </p:nvSpPr>
        <p:spPr>
          <a:xfrm>
            <a:off x="8762067" y="1812241"/>
            <a:ext cx="729504" cy="729504"/>
          </a:xfrm>
          <a:custGeom>
            <a:avLst/>
            <a:gdLst>
              <a:gd name="connsiteX0" fmla="*/ 484610 w 484610"/>
              <a:gd name="connsiteY0" fmla="*/ 242305 h 484610"/>
              <a:gd name="connsiteX1" fmla="*/ 242305 w 484610"/>
              <a:gd name="connsiteY1" fmla="*/ 484610 h 484610"/>
              <a:gd name="connsiteX2" fmla="*/ 0 w 484610"/>
              <a:gd name="connsiteY2" fmla="*/ 242305 h 484610"/>
              <a:gd name="connsiteX3" fmla="*/ 242305 w 484610"/>
              <a:gd name="connsiteY3" fmla="*/ 0 h 484610"/>
              <a:gd name="connsiteX4" fmla="*/ 484610 w 484610"/>
              <a:gd name="connsiteY4" fmla="*/ 242305 h 484610"/>
              <a:gd name="connsiteX5" fmla="*/ 250998 w 484610"/>
              <a:gd name="connsiteY5" fmla="*/ 178882 h 484610"/>
              <a:gd name="connsiteX6" fmla="*/ 109673 w 484610"/>
              <a:gd name="connsiteY6" fmla="*/ 239761 h 484610"/>
              <a:gd name="connsiteX7" fmla="*/ 91652 w 484610"/>
              <a:gd name="connsiteY7" fmla="*/ 253148 h 484610"/>
              <a:gd name="connsiteX8" fmla="*/ 112551 w 484610"/>
              <a:gd name="connsiteY8" fmla="*/ 267384 h 484610"/>
              <a:gd name="connsiteX9" fmla="*/ 117851 w 484610"/>
              <a:gd name="connsiteY9" fmla="*/ 269049 h 484610"/>
              <a:gd name="connsiteX10" fmla="*/ 155499 w 484610"/>
              <a:gd name="connsiteY10" fmla="*/ 277954 h 484610"/>
              <a:gd name="connsiteX11" fmla="*/ 181789 w 484610"/>
              <a:gd name="connsiteY11" fmla="*/ 268262 h 484610"/>
              <a:gd name="connsiteX12" fmla="*/ 283981 w 484610"/>
              <a:gd name="connsiteY12" fmla="*/ 200719 h 484610"/>
              <a:gd name="connsiteX13" fmla="*/ 289009 w 484610"/>
              <a:gd name="connsiteY13" fmla="*/ 201204 h 484610"/>
              <a:gd name="connsiteX14" fmla="*/ 290130 w 484610"/>
              <a:gd name="connsiteY14" fmla="*/ 205475 h 484610"/>
              <a:gd name="connsiteX15" fmla="*/ 234218 w 484610"/>
              <a:gd name="connsiteY15" fmla="*/ 260508 h 484610"/>
              <a:gd name="connsiteX16" fmla="*/ 223375 w 484610"/>
              <a:gd name="connsiteY16" fmla="*/ 270685 h 484610"/>
              <a:gd name="connsiteX17" fmla="*/ 217681 w 484610"/>
              <a:gd name="connsiteY17" fmla="*/ 276319 h 484610"/>
              <a:gd name="connsiteX18" fmla="*/ 218135 w 484610"/>
              <a:gd name="connsiteY18" fmla="*/ 309272 h 484610"/>
              <a:gd name="connsiteX19" fmla="*/ 243880 w 484610"/>
              <a:gd name="connsiteY19" fmla="*/ 326567 h 484610"/>
              <a:gd name="connsiteX20" fmla="*/ 272230 w 484610"/>
              <a:gd name="connsiteY20" fmla="*/ 345618 h 484610"/>
              <a:gd name="connsiteX21" fmla="*/ 280407 w 484610"/>
              <a:gd name="connsiteY21" fmla="*/ 351282 h 484610"/>
              <a:gd name="connsiteX22" fmla="*/ 310605 w 484610"/>
              <a:gd name="connsiteY22" fmla="*/ 363821 h 484610"/>
              <a:gd name="connsiteX23" fmla="*/ 327172 w 484610"/>
              <a:gd name="connsiteY23" fmla="*/ 338985 h 484610"/>
              <a:gd name="connsiteX24" fmla="*/ 354613 w 484610"/>
              <a:gd name="connsiteY24" fmla="*/ 164798 h 484610"/>
              <a:gd name="connsiteX25" fmla="*/ 354220 w 484610"/>
              <a:gd name="connsiteY25" fmla="*/ 155257 h 484610"/>
              <a:gd name="connsiteX26" fmla="*/ 350767 w 484610"/>
              <a:gd name="connsiteY26" fmla="*/ 148684 h 484610"/>
              <a:gd name="connsiteX27" fmla="*/ 341377 w 484610"/>
              <a:gd name="connsiteY27" fmla="*/ 145868 h 484610"/>
              <a:gd name="connsiteX28" fmla="*/ 250998 w 484610"/>
              <a:gd name="connsiteY28" fmla="*/ 178882 h 48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84610" h="484610">
                <a:moveTo>
                  <a:pt x="484610" y="242305"/>
                </a:moveTo>
                <a:cubicBezTo>
                  <a:pt x="484610" y="376127"/>
                  <a:pt x="376127" y="484610"/>
                  <a:pt x="242305" y="484610"/>
                </a:cubicBezTo>
                <a:cubicBezTo>
                  <a:pt x="108484" y="484610"/>
                  <a:pt x="0" y="376127"/>
                  <a:pt x="0" y="242305"/>
                </a:cubicBezTo>
                <a:cubicBezTo>
                  <a:pt x="0" y="108484"/>
                  <a:pt x="108484" y="0"/>
                  <a:pt x="242305" y="0"/>
                </a:cubicBezTo>
                <a:cubicBezTo>
                  <a:pt x="376127" y="0"/>
                  <a:pt x="484610" y="108484"/>
                  <a:pt x="484610" y="242305"/>
                </a:cubicBezTo>
                <a:moveTo>
                  <a:pt x="250998" y="178882"/>
                </a:moveTo>
                <a:cubicBezTo>
                  <a:pt x="227413" y="188695"/>
                  <a:pt x="180305" y="208988"/>
                  <a:pt x="109673" y="239761"/>
                </a:cubicBezTo>
                <a:cubicBezTo>
                  <a:pt x="98224" y="244304"/>
                  <a:pt x="92217" y="248766"/>
                  <a:pt x="91652" y="253148"/>
                </a:cubicBezTo>
                <a:cubicBezTo>
                  <a:pt x="90743" y="260508"/>
                  <a:pt x="99981" y="263416"/>
                  <a:pt x="112551" y="267384"/>
                </a:cubicBezTo>
                <a:lnTo>
                  <a:pt x="117851" y="269049"/>
                </a:lnTo>
                <a:cubicBezTo>
                  <a:pt x="130209" y="273078"/>
                  <a:pt x="146867" y="277772"/>
                  <a:pt x="155499" y="277954"/>
                </a:cubicBezTo>
                <a:cubicBezTo>
                  <a:pt x="163374" y="278156"/>
                  <a:pt x="172137" y="274925"/>
                  <a:pt x="181789" y="268262"/>
                </a:cubicBezTo>
                <a:cubicBezTo>
                  <a:pt x="247797" y="223718"/>
                  <a:pt x="281861" y="201204"/>
                  <a:pt x="283981" y="200719"/>
                </a:cubicBezTo>
                <a:cubicBezTo>
                  <a:pt x="285496" y="200356"/>
                  <a:pt x="287616" y="199932"/>
                  <a:pt x="289009" y="201204"/>
                </a:cubicBezTo>
                <a:cubicBezTo>
                  <a:pt x="290403" y="202476"/>
                  <a:pt x="290281" y="204839"/>
                  <a:pt x="290130" y="205475"/>
                </a:cubicBezTo>
                <a:cubicBezTo>
                  <a:pt x="289221" y="209382"/>
                  <a:pt x="252966" y="243062"/>
                  <a:pt x="234218" y="260508"/>
                </a:cubicBezTo>
                <a:cubicBezTo>
                  <a:pt x="228372" y="265960"/>
                  <a:pt x="224223" y="269807"/>
                  <a:pt x="223375" y="270685"/>
                </a:cubicBezTo>
                <a:cubicBezTo>
                  <a:pt x="221508" y="272594"/>
                  <a:pt x="219610" y="274472"/>
                  <a:pt x="217681" y="276319"/>
                </a:cubicBezTo>
                <a:cubicBezTo>
                  <a:pt x="206171" y="287404"/>
                  <a:pt x="197569" y="295703"/>
                  <a:pt x="218135" y="309272"/>
                </a:cubicBezTo>
                <a:cubicBezTo>
                  <a:pt x="228039" y="315814"/>
                  <a:pt x="235975" y="321175"/>
                  <a:pt x="243880" y="326567"/>
                </a:cubicBezTo>
                <a:cubicBezTo>
                  <a:pt x="252482" y="332442"/>
                  <a:pt x="261084" y="338288"/>
                  <a:pt x="272230" y="345618"/>
                </a:cubicBezTo>
                <a:cubicBezTo>
                  <a:pt x="275056" y="347474"/>
                  <a:pt x="277782" y="349364"/>
                  <a:pt x="280407" y="351282"/>
                </a:cubicBezTo>
                <a:cubicBezTo>
                  <a:pt x="290433" y="358430"/>
                  <a:pt x="299489" y="364851"/>
                  <a:pt x="310605" y="363821"/>
                </a:cubicBezTo>
                <a:cubicBezTo>
                  <a:pt x="317086" y="363215"/>
                  <a:pt x="323780" y="357158"/>
                  <a:pt x="327172" y="338985"/>
                </a:cubicBezTo>
                <a:cubicBezTo>
                  <a:pt x="335199" y="296066"/>
                  <a:pt x="350979" y="203112"/>
                  <a:pt x="354613" y="164798"/>
                </a:cubicBezTo>
                <a:cubicBezTo>
                  <a:pt x="354841" y="161613"/>
                  <a:pt x="354710" y="158412"/>
                  <a:pt x="354220" y="155257"/>
                </a:cubicBezTo>
                <a:cubicBezTo>
                  <a:pt x="353926" y="152713"/>
                  <a:pt x="352696" y="150370"/>
                  <a:pt x="350767" y="148684"/>
                </a:cubicBezTo>
                <a:cubicBezTo>
                  <a:pt x="348008" y="146790"/>
                  <a:pt x="344724" y="145805"/>
                  <a:pt x="341377" y="145868"/>
                </a:cubicBezTo>
                <a:cubicBezTo>
                  <a:pt x="332291" y="146019"/>
                  <a:pt x="318268" y="150895"/>
                  <a:pt x="250998" y="178882"/>
                </a:cubicBezTo>
              </a:path>
            </a:pathLst>
          </a:custGeom>
          <a:solidFill>
            <a:srgbClr val="030021"/>
          </a:solidFill>
          <a:ln w="29766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8" name="Рисунок 6">
            <a:extLst>
              <a:ext uri="{FF2B5EF4-FFF2-40B4-BE49-F238E27FC236}">
                <a16:creationId xmlns:a16="http://schemas.microsoft.com/office/drawing/2014/main" id="{3608ED5B-FF56-4E4A-851F-3A98BF4DDFBE}"/>
              </a:ext>
            </a:extLst>
          </p:cNvPr>
          <p:cNvSpPr/>
          <p:nvPr/>
        </p:nvSpPr>
        <p:spPr>
          <a:xfrm>
            <a:off x="8853576" y="3803594"/>
            <a:ext cx="546482" cy="728642"/>
          </a:xfrm>
          <a:custGeom>
            <a:avLst/>
            <a:gdLst>
              <a:gd name="connsiteX0" fmla="*/ 208368 w 416736"/>
              <a:gd name="connsiteY0" fmla="*/ 555648 h 555648"/>
              <a:gd name="connsiteX1" fmla="*/ 416736 w 416736"/>
              <a:gd name="connsiteY1" fmla="*/ 208368 h 555648"/>
              <a:gd name="connsiteX2" fmla="*/ 208368 w 416736"/>
              <a:gd name="connsiteY2" fmla="*/ 0 h 555648"/>
              <a:gd name="connsiteX3" fmla="*/ 0 w 416736"/>
              <a:gd name="connsiteY3" fmla="*/ 208368 h 555648"/>
              <a:gd name="connsiteX4" fmla="*/ 208368 w 416736"/>
              <a:gd name="connsiteY4" fmla="*/ 555648 h 555648"/>
              <a:gd name="connsiteX5" fmla="*/ 208368 w 416736"/>
              <a:gd name="connsiteY5" fmla="*/ 312552 h 555648"/>
              <a:gd name="connsiteX6" fmla="*/ 104184 w 416736"/>
              <a:gd name="connsiteY6" fmla="*/ 208368 h 555648"/>
              <a:gd name="connsiteX7" fmla="*/ 208368 w 416736"/>
              <a:gd name="connsiteY7" fmla="*/ 104184 h 555648"/>
              <a:gd name="connsiteX8" fmla="*/ 312552 w 416736"/>
              <a:gd name="connsiteY8" fmla="*/ 208368 h 555648"/>
              <a:gd name="connsiteX9" fmla="*/ 208368 w 416736"/>
              <a:gd name="connsiteY9" fmla="*/ 312552 h 5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16736" h="555648">
                <a:moveTo>
                  <a:pt x="208368" y="555648"/>
                </a:moveTo>
                <a:cubicBezTo>
                  <a:pt x="208368" y="555648"/>
                  <a:pt x="416736" y="358185"/>
                  <a:pt x="416736" y="208368"/>
                </a:cubicBezTo>
                <a:cubicBezTo>
                  <a:pt x="416736" y="93290"/>
                  <a:pt x="323446" y="0"/>
                  <a:pt x="208368" y="0"/>
                </a:cubicBezTo>
                <a:cubicBezTo>
                  <a:pt x="93290" y="0"/>
                  <a:pt x="0" y="93290"/>
                  <a:pt x="0" y="208368"/>
                </a:cubicBezTo>
                <a:cubicBezTo>
                  <a:pt x="0" y="358185"/>
                  <a:pt x="208368" y="555648"/>
                  <a:pt x="208368" y="555648"/>
                </a:cubicBezTo>
                <a:moveTo>
                  <a:pt x="208368" y="312552"/>
                </a:moveTo>
                <a:cubicBezTo>
                  <a:pt x="150829" y="312552"/>
                  <a:pt x="104184" y="265907"/>
                  <a:pt x="104184" y="208368"/>
                </a:cubicBezTo>
                <a:cubicBezTo>
                  <a:pt x="104184" y="150829"/>
                  <a:pt x="150829" y="104184"/>
                  <a:pt x="208368" y="104184"/>
                </a:cubicBezTo>
                <a:cubicBezTo>
                  <a:pt x="265907" y="104184"/>
                  <a:pt x="312552" y="150829"/>
                  <a:pt x="312552" y="208368"/>
                </a:cubicBezTo>
                <a:cubicBezTo>
                  <a:pt x="312552" y="265907"/>
                  <a:pt x="265907" y="312552"/>
                  <a:pt x="208368" y="312552"/>
                </a:cubicBezTo>
              </a:path>
            </a:pathLst>
          </a:custGeom>
          <a:solidFill>
            <a:srgbClr val="030021"/>
          </a:solidFill>
          <a:ln w="34528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48864D88-74D3-4E86-94FC-14AECE14435B}"/>
              </a:ext>
            </a:extLst>
          </p:cNvPr>
          <p:cNvSpPr txBox="1">
            <a:spLocks/>
          </p:cNvSpPr>
          <p:nvPr/>
        </p:nvSpPr>
        <p:spPr>
          <a:xfrm>
            <a:off x="7446233" y="4532236"/>
            <a:ext cx="3361169" cy="679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spc="100" dirty="0">
                <a:solidFill>
                  <a:srgbClr val="030021"/>
                </a:solidFill>
              </a:rPr>
              <a:t>Определение геолокации по рукопожатию вышек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5C0A47E-677D-E304-8B13-DA631D07D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3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28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22919CCD-CE72-5CB3-BBD8-AE4775B96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01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6AFABADA-00E5-42B1-BBE0-9DC45FB480CC}"/>
              </a:ext>
            </a:extLst>
          </p:cNvPr>
          <p:cNvSpPr/>
          <p:nvPr/>
        </p:nvSpPr>
        <p:spPr>
          <a:xfrm>
            <a:off x="2998687" y="354375"/>
            <a:ext cx="5714334" cy="1058784"/>
          </a:xfrm>
          <a:prstGeom prst="roundRect">
            <a:avLst>
              <a:gd name="adj" fmla="val 24240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pc="100" dirty="0">
                <a:solidFill>
                  <a:srgbClr val="030021"/>
                </a:solidFill>
              </a:rPr>
              <a:t>Целевая аудитория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0913058C-4553-40BB-A78A-E3C554375C2D}"/>
              </a:ext>
            </a:extLst>
          </p:cNvPr>
          <p:cNvSpPr/>
          <p:nvPr/>
        </p:nvSpPr>
        <p:spPr>
          <a:xfrm>
            <a:off x="3166216" y="1874071"/>
            <a:ext cx="5859567" cy="4170338"/>
          </a:xfrm>
          <a:prstGeom prst="roundRect">
            <a:avLst>
              <a:gd name="adj" fmla="val 5266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spc="100"/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0E0103B2-8608-419D-9E5D-EDDCF64C93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7416316"/>
              </p:ext>
            </p:extLst>
          </p:nvPr>
        </p:nvGraphicFramePr>
        <p:xfrm>
          <a:off x="1597891" y="499750"/>
          <a:ext cx="7675418" cy="6003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0BEFC1E-8762-FB99-5497-C9D490DDC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3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29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B54B96B-BE5F-D48D-62F6-CD5603B87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73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005FB760-33E9-4F85-9A07-1E899432E5CA}"/>
              </a:ext>
            </a:extLst>
          </p:cNvPr>
          <p:cNvSpPr/>
          <p:nvPr/>
        </p:nvSpPr>
        <p:spPr>
          <a:xfrm>
            <a:off x="1874851" y="2412063"/>
            <a:ext cx="4180414" cy="1382269"/>
          </a:xfrm>
          <a:prstGeom prst="roundRect">
            <a:avLst>
              <a:gd name="adj" fmla="val 17354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30021"/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355D4A27-1B3F-41E2-B0CA-9F7419249024}"/>
              </a:ext>
            </a:extLst>
          </p:cNvPr>
          <p:cNvSpPr/>
          <p:nvPr/>
        </p:nvSpPr>
        <p:spPr>
          <a:xfrm>
            <a:off x="4328348" y="740133"/>
            <a:ext cx="3453830" cy="1058784"/>
          </a:xfrm>
          <a:prstGeom prst="roundRect">
            <a:avLst>
              <a:gd name="adj" fmla="val 21819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spc="100" dirty="0">
                <a:solidFill>
                  <a:srgbClr val="030021"/>
                </a:solidFill>
              </a:rPr>
              <a:t>Продвижение</a:t>
            </a:r>
          </a:p>
        </p:txBody>
      </p:sp>
      <p:sp>
        <p:nvSpPr>
          <p:cNvPr id="4" name="Рисунок 9">
            <a:extLst>
              <a:ext uri="{FF2B5EF4-FFF2-40B4-BE49-F238E27FC236}">
                <a16:creationId xmlns:a16="http://schemas.microsoft.com/office/drawing/2014/main" id="{C14CCE5E-1350-475C-96D9-A2A0898BC08C}"/>
              </a:ext>
            </a:extLst>
          </p:cNvPr>
          <p:cNvSpPr/>
          <p:nvPr/>
        </p:nvSpPr>
        <p:spPr>
          <a:xfrm>
            <a:off x="2067006" y="2743732"/>
            <a:ext cx="729504" cy="729504"/>
          </a:xfrm>
          <a:custGeom>
            <a:avLst/>
            <a:gdLst>
              <a:gd name="connsiteX0" fmla="*/ 484610 w 484610"/>
              <a:gd name="connsiteY0" fmla="*/ 242305 h 484610"/>
              <a:gd name="connsiteX1" fmla="*/ 242305 w 484610"/>
              <a:gd name="connsiteY1" fmla="*/ 484610 h 484610"/>
              <a:gd name="connsiteX2" fmla="*/ 0 w 484610"/>
              <a:gd name="connsiteY2" fmla="*/ 242305 h 484610"/>
              <a:gd name="connsiteX3" fmla="*/ 242305 w 484610"/>
              <a:gd name="connsiteY3" fmla="*/ 0 h 484610"/>
              <a:gd name="connsiteX4" fmla="*/ 484610 w 484610"/>
              <a:gd name="connsiteY4" fmla="*/ 242305 h 484610"/>
              <a:gd name="connsiteX5" fmla="*/ 250998 w 484610"/>
              <a:gd name="connsiteY5" fmla="*/ 178882 h 484610"/>
              <a:gd name="connsiteX6" fmla="*/ 109673 w 484610"/>
              <a:gd name="connsiteY6" fmla="*/ 239761 h 484610"/>
              <a:gd name="connsiteX7" fmla="*/ 91652 w 484610"/>
              <a:gd name="connsiteY7" fmla="*/ 253148 h 484610"/>
              <a:gd name="connsiteX8" fmla="*/ 112551 w 484610"/>
              <a:gd name="connsiteY8" fmla="*/ 267384 h 484610"/>
              <a:gd name="connsiteX9" fmla="*/ 117851 w 484610"/>
              <a:gd name="connsiteY9" fmla="*/ 269049 h 484610"/>
              <a:gd name="connsiteX10" fmla="*/ 155499 w 484610"/>
              <a:gd name="connsiteY10" fmla="*/ 277954 h 484610"/>
              <a:gd name="connsiteX11" fmla="*/ 181789 w 484610"/>
              <a:gd name="connsiteY11" fmla="*/ 268262 h 484610"/>
              <a:gd name="connsiteX12" fmla="*/ 283981 w 484610"/>
              <a:gd name="connsiteY12" fmla="*/ 200719 h 484610"/>
              <a:gd name="connsiteX13" fmla="*/ 289009 w 484610"/>
              <a:gd name="connsiteY13" fmla="*/ 201204 h 484610"/>
              <a:gd name="connsiteX14" fmla="*/ 290130 w 484610"/>
              <a:gd name="connsiteY14" fmla="*/ 205475 h 484610"/>
              <a:gd name="connsiteX15" fmla="*/ 234218 w 484610"/>
              <a:gd name="connsiteY15" fmla="*/ 260508 h 484610"/>
              <a:gd name="connsiteX16" fmla="*/ 223375 w 484610"/>
              <a:gd name="connsiteY16" fmla="*/ 270685 h 484610"/>
              <a:gd name="connsiteX17" fmla="*/ 217681 w 484610"/>
              <a:gd name="connsiteY17" fmla="*/ 276319 h 484610"/>
              <a:gd name="connsiteX18" fmla="*/ 218135 w 484610"/>
              <a:gd name="connsiteY18" fmla="*/ 309272 h 484610"/>
              <a:gd name="connsiteX19" fmla="*/ 243880 w 484610"/>
              <a:gd name="connsiteY19" fmla="*/ 326567 h 484610"/>
              <a:gd name="connsiteX20" fmla="*/ 272230 w 484610"/>
              <a:gd name="connsiteY20" fmla="*/ 345618 h 484610"/>
              <a:gd name="connsiteX21" fmla="*/ 280407 w 484610"/>
              <a:gd name="connsiteY21" fmla="*/ 351282 h 484610"/>
              <a:gd name="connsiteX22" fmla="*/ 310605 w 484610"/>
              <a:gd name="connsiteY22" fmla="*/ 363821 h 484610"/>
              <a:gd name="connsiteX23" fmla="*/ 327172 w 484610"/>
              <a:gd name="connsiteY23" fmla="*/ 338985 h 484610"/>
              <a:gd name="connsiteX24" fmla="*/ 354613 w 484610"/>
              <a:gd name="connsiteY24" fmla="*/ 164798 h 484610"/>
              <a:gd name="connsiteX25" fmla="*/ 354220 w 484610"/>
              <a:gd name="connsiteY25" fmla="*/ 155257 h 484610"/>
              <a:gd name="connsiteX26" fmla="*/ 350767 w 484610"/>
              <a:gd name="connsiteY26" fmla="*/ 148684 h 484610"/>
              <a:gd name="connsiteX27" fmla="*/ 341377 w 484610"/>
              <a:gd name="connsiteY27" fmla="*/ 145868 h 484610"/>
              <a:gd name="connsiteX28" fmla="*/ 250998 w 484610"/>
              <a:gd name="connsiteY28" fmla="*/ 178882 h 48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84610" h="484610">
                <a:moveTo>
                  <a:pt x="484610" y="242305"/>
                </a:moveTo>
                <a:cubicBezTo>
                  <a:pt x="484610" y="376127"/>
                  <a:pt x="376127" y="484610"/>
                  <a:pt x="242305" y="484610"/>
                </a:cubicBezTo>
                <a:cubicBezTo>
                  <a:pt x="108484" y="484610"/>
                  <a:pt x="0" y="376127"/>
                  <a:pt x="0" y="242305"/>
                </a:cubicBezTo>
                <a:cubicBezTo>
                  <a:pt x="0" y="108484"/>
                  <a:pt x="108484" y="0"/>
                  <a:pt x="242305" y="0"/>
                </a:cubicBezTo>
                <a:cubicBezTo>
                  <a:pt x="376127" y="0"/>
                  <a:pt x="484610" y="108484"/>
                  <a:pt x="484610" y="242305"/>
                </a:cubicBezTo>
                <a:moveTo>
                  <a:pt x="250998" y="178882"/>
                </a:moveTo>
                <a:cubicBezTo>
                  <a:pt x="227413" y="188695"/>
                  <a:pt x="180305" y="208988"/>
                  <a:pt x="109673" y="239761"/>
                </a:cubicBezTo>
                <a:cubicBezTo>
                  <a:pt x="98224" y="244304"/>
                  <a:pt x="92217" y="248766"/>
                  <a:pt x="91652" y="253148"/>
                </a:cubicBezTo>
                <a:cubicBezTo>
                  <a:pt x="90743" y="260508"/>
                  <a:pt x="99981" y="263416"/>
                  <a:pt x="112551" y="267384"/>
                </a:cubicBezTo>
                <a:lnTo>
                  <a:pt x="117851" y="269049"/>
                </a:lnTo>
                <a:cubicBezTo>
                  <a:pt x="130209" y="273078"/>
                  <a:pt x="146867" y="277772"/>
                  <a:pt x="155499" y="277954"/>
                </a:cubicBezTo>
                <a:cubicBezTo>
                  <a:pt x="163374" y="278156"/>
                  <a:pt x="172137" y="274925"/>
                  <a:pt x="181789" y="268262"/>
                </a:cubicBezTo>
                <a:cubicBezTo>
                  <a:pt x="247797" y="223718"/>
                  <a:pt x="281861" y="201204"/>
                  <a:pt x="283981" y="200719"/>
                </a:cubicBezTo>
                <a:cubicBezTo>
                  <a:pt x="285496" y="200356"/>
                  <a:pt x="287616" y="199932"/>
                  <a:pt x="289009" y="201204"/>
                </a:cubicBezTo>
                <a:cubicBezTo>
                  <a:pt x="290403" y="202476"/>
                  <a:pt x="290281" y="204839"/>
                  <a:pt x="290130" y="205475"/>
                </a:cubicBezTo>
                <a:cubicBezTo>
                  <a:pt x="289221" y="209382"/>
                  <a:pt x="252966" y="243062"/>
                  <a:pt x="234218" y="260508"/>
                </a:cubicBezTo>
                <a:cubicBezTo>
                  <a:pt x="228372" y="265960"/>
                  <a:pt x="224223" y="269807"/>
                  <a:pt x="223375" y="270685"/>
                </a:cubicBezTo>
                <a:cubicBezTo>
                  <a:pt x="221508" y="272594"/>
                  <a:pt x="219610" y="274472"/>
                  <a:pt x="217681" y="276319"/>
                </a:cubicBezTo>
                <a:cubicBezTo>
                  <a:pt x="206171" y="287404"/>
                  <a:pt x="197569" y="295703"/>
                  <a:pt x="218135" y="309272"/>
                </a:cubicBezTo>
                <a:cubicBezTo>
                  <a:pt x="228039" y="315814"/>
                  <a:pt x="235975" y="321175"/>
                  <a:pt x="243880" y="326567"/>
                </a:cubicBezTo>
                <a:cubicBezTo>
                  <a:pt x="252482" y="332442"/>
                  <a:pt x="261084" y="338288"/>
                  <a:pt x="272230" y="345618"/>
                </a:cubicBezTo>
                <a:cubicBezTo>
                  <a:pt x="275056" y="347474"/>
                  <a:pt x="277782" y="349364"/>
                  <a:pt x="280407" y="351282"/>
                </a:cubicBezTo>
                <a:cubicBezTo>
                  <a:pt x="290433" y="358430"/>
                  <a:pt x="299489" y="364851"/>
                  <a:pt x="310605" y="363821"/>
                </a:cubicBezTo>
                <a:cubicBezTo>
                  <a:pt x="317086" y="363215"/>
                  <a:pt x="323780" y="357158"/>
                  <a:pt x="327172" y="338985"/>
                </a:cubicBezTo>
                <a:cubicBezTo>
                  <a:pt x="335199" y="296066"/>
                  <a:pt x="350979" y="203112"/>
                  <a:pt x="354613" y="164798"/>
                </a:cubicBezTo>
                <a:cubicBezTo>
                  <a:pt x="354841" y="161613"/>
                  <a:pt x="354710" y="158412"/>
                  <a:pt x="354220" y="155257"/>
                </a:cubicBezTo>
                <a:cubicBezTo>
                  <a:pt x="353926" y="152713"/>
                  <a:pt x="352696" y="150370"/>
                  <a:pt x="350767" y="148684"/>
                </a:cubicBezTo>
                <a:cubicBezTo>
                  <a:pt x="348008" y="146790"/>
                  <a:pt x="344724" y="145805"/>
                  <a:pt x="341377" y="145868"/>
                </a:cubicBezTo>
                <a:cubicBezTo>
                  <a:pt x="332291" y="146019"/>
                  <a:pt x="318268" y="150895"/>
                  <a:pt x="250998" y="178882"/>
                </a:cubicBezTo>
              </a:path>
            </a:pathLst>
          </a:custGeom>
          <a:solidFill>
            <a:srgbClr val="030021"/>
          </a:solidFill>
          <a:ln w="29766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2503DC04-E3E7-4DA4-88C4-170692F429D5}"/>
              </a:ext>
            </a:extLst>
          </p:cNvPr>
          <p:cNvSpPr txBox="1">
            <a:spLocks/>
          </p:cNvSpPr>
          <p:nvPr/>
        </p:nvSpPr>
        <p:spPr>
          <a:xfrm>
            <a:off x="2663489" y="2743732"/>
            <a:ext cx="3391775" cy="729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spc="100" dirty="0">
                <a:solidFill>
                  <a:srgbClr val="030021"/>
                </a:solidFill>
              </a:rPr>
              <a:t>Городские и областные </a:t>
            </a:r>
            <a:r>
              <a:rPr lang="en-US" sz="2000" b="1" spc="100" dirty="0">
                <a:solidFill>
                  <a:srgbClr val="030021"/>
                </a:solidFill>
              </a:rPr>
              <a:t>telegram</a:t>
            </a:r>
            <a:r>
              <a:rPr lang="ru-RU" sz="2000" b="1" spc="100" dirty="0">
                <a:solidFill>
                  <a:srgbClr val="030021"/>
                </a:solidFill>
              </a:rPr>
              <a:t> каналы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A3052544-8F1E-4F9F-A4CB-FEE47F3CE38A}"/>
              </a:ext>
            </a:extLst>
          </p:cNvPr>
          <p:cNvSpPr/>
          <p:nvPr/>
        </p:nvSpPr>
        <p:spPr>
          <a:xfrm>
            <a:off x="1874850" y="3961840"/>
            <a:ext cx="4180414" cy="1382269"/>
          </a:xfrm>
          <a:prstGeom prst="roundRect">
            <a:avLst>
              <a:gd name="adj" fmla="val 17354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30021"/>
              </a:solidFill>
            </a:endParaRPr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A4D7E66C-6A60-47CF-885F-E3F5C41BEB6F}"/>
              </a:ext>
            </a:extLst>
          </p:cNvPr>
          <p:cNvSpPr txBox="1">
            <a:spLocks/>
          </p:cNvSpPr>
          <p:nvPr/>
        </p:nvSpPr>
        <p:spPr>
          <a:xfrm>
            <a:off x="2663488" y="4445362"/>
            <a:ext cx="3391775" cy="4152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spc="100" dirty="0">
                <a:solidFill>
                  <a:srgbClr val="030021"/>
                </a:solidFill>
              </a:rPr>
              <a:t>Короткие видеоролики</a:t>
            </a:r>
          </a:p>
        </p:txBody>
      </p:sp>
      <p:sp>
        <p:nvSpPr>
          <p:cNvPr id="10" name="Рисунок 8">
            <a:extLst>
              <a:ext uri="{FF2B5EF4-FFF2-40B4-BE49-F238E27FC236}">
                <a16:creationId xmlns:a16="http://schemas.microsoft.com/office/drawing/2014/main" id="{1CD34EB2-D1A7-4CAC-854B-0CC01766CD97}"/>
              </a:ext>
            </a:extLst>
          </p:cNvPr>
          <p:cNvSpPr/>
          <p:nvPr/>
        </p:nvSpPr>
        <p:spPr>
          <a:xfrm>
            <a:off x="2144496" y="4280393"/>
            <a:ext cx="652014" cy="745159"/>
          </a:xfrm>
          <a:custGeom>
            <a:avLst/>
            <a:gdLst>
              <a:gd name="connsiteX0" fmla="*/ 390970 w 684197"/>
              <a:gd name="connsiteY0" fmla="*/ 0 h 781940"/>
              <a:gd name="connsiteX1" fmla="*/ 487735 w 684197"/>
              <a:gd name="connsiteY1" fmla="*/ 0 h 781940"/>
              <a:gd name="connsiteX2" fmla="*/ 548091 w 684197"/>
              <a:gd name="connsiteY2" fmla="*/ 122765 h 781940"/>
              <a:gd name="connsiteX3" fmla="*/ 684198 w 684197"/>
              <a:gd name="connsiteY3" fmla="*/ 195485 h 781940"/>
              <a:gd name="connsiteX4" fmla="*/ 684198 w 684197"/>
              <a:gd name="connsiteY4" fmla="*/ 293228 h 781940"/>
              <a:gd name="connsiteX5" fmla="*/ 488713 w 684197"/>
              <a:gd name="connsiteY5" fmla="*/ 203842 h 781940"/>
              <a:gd name="connsiteX6" fmla="*/ 488713 w 684197"/>
              <a:gd name="connsiteY6" fmla="*/ 537584 h 781940"/>
              <a:gd name="connsiteX7" fmla="*/ 244356 w 684197"/>
              <a:gd name="connsiteY7" fmla="*/ 781940 h 781940"/>
              <a:gd name="connsiteX8" fmla="*/ 0 w 684197"/>
              <a:gd name="connsiteY8" fmla="*/ 537584 h 781940"/>
              <a:gd name="connsiteX9" fmla="*/ 244356 w 684197"/>
              <a:gd name="connsiteY9" fmla="*/ 293228 h 781940"/>
              <a:gd name="connsiteX10" fmla="*/ 244356 w 684197"/>
              <a:gd name="connsiteY10" fmla="*/ 390970 h 781940"/>
              <a:gd name="connsiteX11" fmla="*/ 97743 w 684197"/>
              <a:gd name="connsiteY11" fmla="*/ 537584 h 781940"/>
              <a:gd name="connsiteX12" fmla="*/ 244356 w 684197"/>
              <a:gd name="connsiteY12" fmla="*/ 684198 h 781940"/>
              <a:gd name="connsiteX13" fmla="*/ 390970 w 684197"/>
              <a:gd name="connsiteY13" fmla="*/ 537584 h 781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84197" h="781940">
                <a:moveTo>
                  <a:pt x="390970" y="0"/>
                </a:moveTo>
                <a:lnTo>
                  <a:pt x="487735" y="0"/>
                </a:lnTo>
                <a:cubicBezTo>
                  <a:pt x="494773" y="34943"/>
                  <a:pt x="514126" y="79025"/>
                  <a:pt x="548091" y="122765"/>
                </a:cubicBezTo>
                <a:cubicBezTo>
                  <a:pt x="581324" y="165625"/>
                  <a:pt x="625405" y="195485"/>
                  <a:pt x="684198" y="195485"/>
                </a:cubicBezTo>
                <a:lnTo>
                  <a:pt x="684198" y="293228"/>
                </a:lnTo>
                <a:cubicBezTo>
                  <a:pt x="598526" y="293228"/>
                  <a:pt x="534163" y="253446"/>
                  <a:pt x="488713" y="203842"/>
                </a:cubicBezTo>
                <a:lnTo>
                  <a:pt x="488713" y="537584"/>
                </a:lnTo>
                <a:cubicBezTo>
                  <a:pt x="488713" y="672537"/>
                  <a:pt x="379310" y="781940"/>
                  <a:pt x="244356" y="781940"/>
                </a:cubicBezTo>
                <a:cubicBezTo>
                  <a:pt x="109402" y="781940"/>
                  <a:pt x="0" y="672537"/>
                  <a:pt x="0" y="537584"/>
                </a:cubicBezTo>
                <a:cubicBezTo>
                  <a:pt x="0" y="402630"/>
                  <a:pt x="109402" y="293228"/>
                  <a:pt x="244356" y="293228"/>
                </a:cubicBezTo>
                <a:lnTo>
                  <a:pt x="244356" y="390970"/>
                </a:lnTo>
                <a:cubicBezTo>
                  <a:pt x="163384" y="390970"/>
                  <a:pt x="97743" y="456611"/>
                  <a:pt x="97743" y="537584"/>
                </a:cubicBezTo>
                <a:cubicBezTo>
                  <a:pt x="97743" y="618559"/>
                  <a:pt x="163384" y="684198"/>
                  <a:pt x="244356" y="684198"/>
                </a:cubicBezTo>
                <a:cubicBezTo>
                  <a:pt x="325329" y="684198"/>
                  <a:pt x="390970" y="618559"/>
                  <a:pt x="390970" y="537584"/>
                </a:cubicBezTo>
                <a:close/>
              </a:path>
            </a:pathLst>
          </a:custGeom>
          <a:solidFill>
            <a:srgbClr val="030021"/>
          </a:solidFill>
          <a:ln w="4881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68DA50D4-A240-4774-A32A-0C060EA3D3D1}"/>
              </a:ext>
            </a:extLst>
          </p:cNvPr>
          <p:cNvSpPr/>
          <p:nvPr/>
        </p:nvSpPr>
        <p:spPr>
          <a:xfrm>
            <a:off x="6247419" y="3126859"/>
            <a:ext cx="4180414" cy="1382269"/>
          </a:xfrm>
          <a:prstGeom prst="roundRect">
            <a:avLst>
              <a:gd name="adj" fmla="val 17354"/>
            </a:avLst>
          </a:prstGeom>
          <a:solidFill>
            <a:srgbClr val="F7F7F7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30021"/>
              </a:solidFill>
            </a:endParaRPr>
          </a:p>
        </p:txBody>
      </p:sp>
      <p:sp>
        <p:nvSpPr>
          <p:cNvPr id="12" name="Подзаголовок 2">
            <a:extLst>
              <a:ext uri="{FF2B5EF4-FFF2-40B4-BE49-F238E27FC236}">
                <a16:creationId xmlns:a16="http://schemas.microsoft.com/office/drawing/2014/main" id="{5D83F4A4-0AD3-4E20-8967-44FC4A640235}"/>
              </a:ext>
            </a:extLst>
          </p:cNvPr>
          <p:cNvSpPr txBox="1">
            <a:spLocks/>
          </p:cNvSpPr>
          <p:nvPr/>
        </p:nvSpPr>
        <p:spPr>
          <a:xfrm>
            <a:off x="7036057" y="3602374"/>
            <a:ext cx="3391775" cy="431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spc="100" dirty="0">
                <a:solidFill>
                  <a:srgbClr val="030021"/>
                </a:solidFill>
              </a:rPr>
              <a:t>Сарафанное радио</a:t>
            </a:r>
          </a:p>
        </p:txBody>
      </p:sp>
      <p:sp>
        <p:nvSpPr>
          <p:cNvPr id="15" name="Рисунок 13">
            <a:extLst>
              <a:ext uri="{FF2B5EF4-FFF2-40B4-BE49-F238E27FC236}">
                <a16:creationId xmlns:a16="http://schemas.microsoft.com/office/drawing/2014/main" id="{D0FE0FD1-D5D6-41AC-B1D8-5BB53C59FBF8}"/>
              </a:ext>
            </a:extLst>
          </p:cNvPr>
          <p:cNvSpPr/>
          <p:nvPr/>
        </p:nvSpPr>
        <p:spPr>
          <a:xfrm>
            <a:off x="6538078" y="3452063"/>
            <a:ext cx="803804" cy="602853"/>
          </a:xfrm>
          <a:custGeom>
            <a:avLst/>
            <a:gdLst>
              <a:gd name="connsiteX0" fmla="*/ 351664 w 803804"/>
              <a:gd name="connsiteY0" fmla="*/ 602853 h 602853"/>
              <a:gd name="connsiteX1" fmla="*/ 301427 w 803804"/>
              <a:gd name="connsiteY1" fmla="*/ 552615 h 602853"/>
              <a:gd name="connsiteX2" fmla="*/ 552615 w 803804"/>
              <a:gd name="connsiteY2" fmla="*/ 351664 h 602853"/>
              <a:gd name="connsiteX3" fmla="*/ 803804 w 803804"/>
              <a:gd name="connsiteY3" fmla="*/ 552615 h 602853"/>
              <a:gd name="connsiteX4" fmla="*/ 753566 w 803804"/>
              <a:gd name="connsiteY4" fmla="*/ 602853 h 602853"/>
              <a:gd name="connsiteX5" fmla="*/ 552615 w 803804"/>
              <a:gd name="connsiteY5" fmla="*/ 301427 h 602853"/>
              <a:gd name="connsiteX6" fmla="*/ 703329 w 803804"/>
              <a:gd name="connsiteY6" fmla="*/ 150713 h 602853"/>
              <a:gd name="connsiteX7" fmla="*/ 552615 w 803804"/>
              <a:gd name="connsiteY7" fmla="*/ 0 h 602853"/>
              <a:gd name="connsiteX8" fmla="*/ 401902 w 803804"/>
              <a:gd name="connsiteY8" fmla="*/ 150713 h 602853"/>
              <a:gd name="connsiteX9" fmla="*/ 552615 w 803804"/>
              <a:gd name="connsiteY9" fmla="*/ 301427 h 602853"/>
              <a:gd name="connsiteX10" fmla="*/ 262040 w 803804"/>
              <a:gd name="connsiteY10" fmla="*/ 602853 h 602853"/>
              <a:gd name="connsiteX11" fmla="*/ 251189 w 803804"/>
              <a:gd name="connsiteY11" fmla="*/ 552615 h 602853"/>
              <a:gd name="connsiteX12" fmla="*/ 348449 w 803804"/>
              <a:gd name="connsiteY12" fmla="*/ 365731 h 602853"/>
              <a:gd name="connsiteX13" fmla="*/ 251189 w 803804"/>
              <a:gd name="connsiteY13" fmla="*/ 351664 h 602853"/>
              <a:gd name="connsiteX14" fmla="*/ 0 w 803804"/>
              <a:gd name="connsiteY14" fmla="*/ 552615 h 602853"/>
              <a:gd name="connsiteX15" fmla="*/ 50238 w 803804"/>
              <a:gd name="connsiteY15" fmla="*/ 602853 h 602853"/>
              <a:gd name="connsiteX16" fmla="*/ 226070 w 803804"/>
              <a:gd name="connsiteY16" fmla="*/ 301427 h 602853"/>
              <a:gd name="connsiteX17" fmla="*/ 351664 w 803804"/>
              <a:gd name="connsiteY17" fmla="*/ 175832 h 602853"/>
              <a:gd name="connsiteX18" fmla="*/ 226070 w 803804"/>
              <a:gd name="connsiteY18" fmla="*/ 50238 h 602853"/>
              <a:gd name="connsiteX19" fmla="*/ 100476 w 803804"/>
              <a:gd name="connsiteY19" fmla="*/ 175832 h 602853"/>
              <a:gd name="connsiteX20" fmla="*/ 226070 w 803804"/>
              <a:gd name="connsiteY20" fmla="*/ 301427 h 602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03804" h="602853">
                <a:moveTo>
                  <a:pt x="351664" y="602853"/>
                </a:moveTo>
                <a:cubicBezTo>
                  <a:pt x="351664" y="602853"/>
                  <a:pt x="301427" y="602853"/>
                  <a:pt x="301427" y="552615"/>
                </a:cubicBezTo>
                <a:cubicBezTo>
                  <a:pt x="301427" y="502378"/>
                  <a:pt x="351664" y="351664"/>
                  <a:pt x="552615" y="351664"/>
                </a:cubicBezTo>
                <a:cubicBezTo>
                  <a:pt x="753566" y="351664"/>
                  <a:pt x="803804" y="502378"/>
                  <a:pt x="803804" y="552615"/>
                </a:cubicBezTo>
                <a:cubicBezTo>
                  <a:pt x="803804" y="602853"/>
                  <a:pt x="753566" y="602853"/>
                  <a:pt x="753566" y="602853"/>
                </a:cubicBezTo>
                <a:close/>
                <a:moveTo>
                  <a:pt x="552615" y="301427"/>
                </a:moveTo>
                <a:cubicBezTo>
                  <a:pt x="635852" y="301427"/>
                  <a:pt x="703329" y="233950"/>
                  <a:pt x="703329" y="150713"/>
                </a:cubicBezTo>
                <a:cubicBezTo>
                  <a:pt x="703329" y="67477"/>
                  <a:pt x="635852" y="0"/>
                  <a:pt x="552615" y="0"/>
                </a:cubicBezTo>
                <a:cubicBezTo>
                  <a:pt x="469379" y="0"/>
                  <a:pt x="401902" y="67477"/>
                  <a:pt x="401902" y="150713"/>
                </a:cubicBezTo>
                <a:cubicBezTo>
                  <a:pt x="401902" y="233950"/>
                  <a:pt x="469379" y="301427"/>
                  <a:pt x="552615" y="301427"/>
                </a:cubicBezTo>
                <a:moveTo>
                  <a:pt x="262040" y="602853"/>
                </a:moveTo>
                <a:cubicBezTo>
                  <a:pt x="254596" y="587168"/>
                  <a:pt x="250882" y="569974"/>
                  <a:pt x="251189" y="552615"/>
                </a:cubicBezTo>
                <a:cubicBezTo>
                  <a:pt x="251189" y="484543"/>
                  <a:pt x="285350" y="414461"/>
                  <a:pt x="348449" y="365731"/>
                </a:cubicBezTo>
                <a:cubicBezTo>
                  <a:pt x="316959" y="356007"/>
                  <a:pt x="284143" y="351261"/>
                  <a:pt x="251189" y="351664"/>
                </a:cubicBezTo>
                <a:cubicBezTo>
                  <a:pt x="50238" y="351664"/>
                  <a:pt x="0" y="502378"/>
                  <a:pt x="0" y="552615"/>
                </a:cubicBezTo>
                <a:cubicBezTo>
                  <a:pt x="0" y="602853"/>
                  <a:pt x="50238" y="602853"/>
                  <a:pt x="50238" y="602853"/>
                </a:cubicBezTo>
                <a:close/>
                <a:moveTo>
                  <a:pt x="226070" y="301427"/>
                </a:moveTo>
                <a:cubicBezTo>
                  <a:pt x="295434" y="301427"/>
                  <a:pt x="351664" y="245196"/>
                  <a:pt x="351664" y="175832"/>
                </a:cubicBezTo>
                <a:cubicBezTo>
                  <a:pt x="351664" y="106468"/>
                  <a:pt x="295434" y="50238"/>
                  <a:pt x="226070" y="50238"/>
                </a:cubicBezTo>
                <a:cubicBezTo>
                  <a:pt x="156706" y="50238"/>
                  <a:pt x="100476" y="106468"/>
                  <a:pt x="100476" y="175832"/>
                </a:cubicBezTo>
                <a:cubicBezTo>
                  <a:pt x="100476" y="245196"/>
                  <a:pt x="156706" y="301427"/>
                  <a:pt x="226070" y="301427"/>
                </a:cubicBezTo>
              </a:path>
            </a:pathLst>
          </a:custGeom>
          <a:solidFill>
            <a:srgbClr val="030021"/>
          </a:solidFill>
          <a:ln w="500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BBEBE0-5CEF-1A82-A8EC-E21D3270F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53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1C94747-68ED-85D9-3B42-69EDE6A3FC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635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EB348CE-5334-C9E3-988E-2BD05BA56ACD}"/>
              </a:ext>
            </a:extLst>
          </p:cNvPr>
          <p:cNvSpPr txBox="1"/>
          <p:nvPr/>
        </p:nvSpPr>
        <p:spPr>
          <a:xfrm>
            <a:off x="3375891" y="3044279"/>
            <a:ext cx="54402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F7F7F7"/>
                </a:solidFill>
                <a:latin typeface="Jost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35264116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130</Words>
  <Application>Microsoft Office PowerPoint</Application>
  <PresentationFormat>Широкоэкранный</PresentationFormat>
  <Paragraphs>24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Jost</vt:lpstr>
      <vt:lpstr>Тема Office</vt:lpstr>
      <vt:lpstr>Федеральное государственное бюджетное образовательное учреждение высшего образования  «Нижегородский Государственный Архитектурно-Строительный Университет» Институт дизайна и искусств Кафедра туризма и сервиса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бюджетное образовательное учреждение высшего образования  «Нижегородский Государственный Архитектурно-Строительный Университет» Институт дизайна и искусств Кафедра туризма и сервиса</dc:title>
  <dc:creator>1</dc:creator>
  <cp:lastModifiedBy>ADIL</cp:lastModifiedBy>
  <cp:revision>22</cp:revision>
  <dcterms:created xsi:type="dcterms:W3CDTF">2025-11-23T17:20:03Z</dcterms:created>
  <dcterms:modified xsi:type="dcterms:W3CDTF">2025-12-14T17:42:43Z</dcterms:modified>
</cp:coreProperties>
</file>