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1" r:id="rId4"/>
    <p:sldId id="263" r:id="rId5"/>
    <p:sldId id="264" r:id="rId6"/>
    <p:sldId id="258" r:id="rId7"/>
    <p:sldId id="266" r:id="rId8"/>
    <p:sldId id="262" r:id="rId9"/>
    <p:sldId id="257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57575"/>
    <a:srgbClr val="5D9DB7"/>
    <a:srgbClr val="E7A9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284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25814-7DF8-431B-89DB-C5238E1114CD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7E918-BF53-4A84-A485-482457AA95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03240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25814-7DF8-431B-89DB-C5238E1114CD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7E918-BF53-4A84-A485-482457AA95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4043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25814-7DF8-431B-89DB-C5238E1114CD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7E918-BF53-4A84-A485-482457AA95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15291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25814-7DF8-431B-89DB-C5238E1114CD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7E918-BF53-4A84-A485-482457AA95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1750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25814-7DF8-431B-89DB-C5238E1114CD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7E918-BF53-4A84-A485-482457AA9589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7983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25814-7DF8-431B-89DB-C5238E1114CD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7E918-BF53-4A84-A485-482457AA95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2114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25814-7DF8-431B-89DB-C5238E1114CD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7E918-BF53-4A84-A485-482457AA95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5828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25814-7DF8-431B-89DB-C5238E1114CD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7E918-BF53-4A84-A485-482457AA95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9816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DC325814-7DF8-431B-89DB-C5238E1114CD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7E918-BF53-4A84-A485-482457AA95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734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25814-7DF8-431B-89DB-C5238E1114CD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7E918-BF53-4A84-A485-482457AA95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525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25814-7DF8-431B-89DB-C5238E1114CD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7E918-BF53-4A84-A485-482457AA95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35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alpha val="5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DC325814-7DF8-431B-89DB-C5238E1114CD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5E57E918-BF53-4A84-A485-482457AA95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0042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665CFC-4EF0-4FF3-905C-077E0A3F55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73047" y="2057933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ru-RU" dirty="0"/>
              <a:t>Разработка </a:t>
            </a:r>
            <a:r>
              <a:rPr lang="en-US" dirty="0"/>
              <a:t>web-</a:t>
            </a:r>
            <a:r>
              <a:rPr lang="ru-RU" dirty="0"/>
              <a:t>приложения для организации научных конференций и формирования сборника докладов</a:t>
            </a:r>
          </a:p>
        </p:txBody>
      </p:sp>
    </p:spTree>
    <p:extLst>
      <p:ext uri="{BB962C8B-B14F-4D97-AF65-F5344CB8AC3E}">
        <p14:creationId xmlns:p14="http://schemas.microsoft.com/office/powerpoint/2010/main" val="5684611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E7E8B7F-2565-4327-A449-CA10A85E66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49746" y="2140954"/>
            <a:ext cx="7729728" cy="117144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400" b="1" dirty="0"/>
              <a:t>Вывести на рынок новый продукт</a:t>
            </a:r>
            <a:r>
              <a:rPr lang="en-US" sz="2400" b="1" dirty="0"/>
              <a:t>, </a:t>
            </a:r>
            <a:r>
              <a:rPr lang="ru-RU" sz="2400" b="1" dirty="0"/>
              <a:t>позволяющий автоматизировать процесс создания научных конференций и формирования сборника докладов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BB84D5D-5BDA-CE57-321A-A50CB67C05BE}"/>
              </a:ext>
            </a:extLst>
          </p:cNvPr>
          <p:cNvSpPr/>
          <p:nvPr/>
        </p:nvSpPr>
        <p:spPr>
          <a:xfrm>
            <a:off x="2055639" y="417975"/>
            <a:ext cx="7517945" cy="92333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Цель</a:t>
            </a:r>
            <a:endParaRPr lang="en-US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AA9443F-82C9-3C88-529B-31C03A44B5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8400" r="93400">
                        <a14:foregroundMark x1="8400" y1="59350" x2="10500" y2="72650"/>
                        <a14:foregroundMark x1="91633" y1="66300" x2="93400" y2="79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79760" y="3545602"/>
            <a:ext cx="5869701" cy="3913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7960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1CB46BE-E1A8-8A91-9236-9780658BA8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36" y="2184741"/>
            <a:ext cx="7729728" cy="2976403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q"/>
            </a:pPr>
            <a:r>
              <a:rPr lang="ru-RU" b="1" dirty="0"/>
              <a:t>Рост числа научных мероприятий</a:t>
            </a:r>
            <a:r>
              <a:rPr lang="ru-RU" dirty="0"/>
              <a:t>: ежегодно в России и странах СНГ проводятся тысячи конференций, требующих координации участников, рецензирования материалов и издания сборников.</a:t>
            </a:r>
          </a:p>
          <a:p>
            <a:pPr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q"/>
            </a:pPr>
            <a:r>
              <a:rPr lang="ru-RU" b="1" dirty="0"/>
              <a:t>Ручной труд</a:t>
            </a:r>
            <a:r>
              <a:rPr lang="ru-RU" dirty="0"/>
              <a:t>: организаторы тратят до 60% времени на административные задачи: сбор заявок, проверку оформления статей, формирование сборников вручную.</a:t>
            </a:r>
          </a:p>
          <a:p>
            <a:pPr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q"/>
            </a:pPr>
            <a:r>
              <a:rPr lang="ru-RU" b="1" dirty="0"/>
              <a:t>Отсутствие единых стандартов</a:t>
            </a:r>
            <a:r>
              <a:rPr lang="ru-RU" dirty="0"/>
              <a:t>: разрозненные инструменты (</a:t>
            </a:r>
            <a:r>
              <a:rPr lang="ru-RU" dirty="0" err="1"/>
              <a:t>email</a:t>
            </a:r>
            <a:r>
              <a:rPr lang="ru-RU" dirty="0"/>
              <a:t>, Google </a:t>
            </a:r>
            <a:r>
              <a:rPr lang="ru-RU" dirty="0" err="1"/>
              <a:t>Forms</a:t>
            </a:r>
            <a:r>
              <a:rPr lang="ru-RU" dirty="0"/>
              <a:t>, Word) усложняют взаимодействие и повышают риск ошибок.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6460202-DC3E-32B5-A782-26C3A51BC51D}"/>
              </a:ext>
            </a:extLst>
          </p:cNvPr>
          <p:cNvSpPr/>
          <p:nvPr/>
        </p:nvSpPr>
        <p:spPr>
          <a:xfrm>
            <a:off x="1124734" y="656308"/>
            <a:ext cx="10130364" cy="92333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Актуальность проблемы</a:t>
            </a:r>
          </a:p>
        </p:txBody>
      </p:sp>
    </p:spTree>
    <p:extLst>
      <p:ext uri="{BB962C8B-B14F-4D97-AF65-F5344CB8AC3E}">
        <p14:creationId xmlns:p14="http://schemas.microsoft.com/office/powerpoint/2010/main" val="2445581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D479B19-B347-6C44-4CE8-D70BF2423B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8215" y="1644692"/>
            <a:ext cx="5952804" cy="4780655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q"/>
            </a:pPr>
            <a:r>
              <a:rPr lang="ru-RU" b="1" dirty="0"/>
              <a:t>Фрагментированный рабочий процесс</a:t>
            </a:r>
            <a:endParaRPr lang="ru-RU" dirty="0"/>
          </a:p>
          <a:p>
            <a:pPr lvl="1"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§"/>
            </a:pPr>
            <a:r>
              <a:rPr lang="ru-RU" dirty="0"/>
              <a:t>Использование разрозненных инструментов: </a:t>
            </a:r>
            <a:r>
              <a:rPr lang="ru-RU" dirty="0" err="1"/>
              <a:t>email</a:t>
            </a:r>
            <a:r>
              <a:rPr lang="ru-RU" dirty="0"/>
              <a:t>, Google </a:t>
            </a:r>
            <a:r>
              <a:rPr lang="ru-RU" dirty="0" err="1"/>
              <a:t>Forms</a:t>
            </a:r>
            <a:r>
              <a:rPr lang="ru-RU" dirty="0"/>
              <a:t>, Word, Excel</a:t>
            </a:r>
          </a:p>
          <a:p>
            <a:pPr lvl="1"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§"/>
            </a:pPr>
            <a:r>
              <a:rPr lang="ru-RU" dirty="0"/>
              <a:t>Потеря данных при пересылке документов</a:t>
            </a:r>
          </a:p>
          <a:p>
            <a:pPr lvl="1"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§"/>
            </a:pPr>
            <a:r>
              <a:rPr lang="ru-RU" dirty="0"/>
              <a:t>Отсутствие единой системы учета и контроля</a:t>
            </a:r>
          </a:p>
          <a:p>
            <a:pPr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q"/>
            </a:pPr>
            <a:r>
              <a:rPr lang="ru-RU" b="1" dirty="0"/>
              <a:t>Временные затраты</a:t>
            </a:r>
            <a:endParaRPr lang="ru-RU" dirty="0"/>
          </a:p>
          <a:p>
            <a:pPr lvl="1"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§"/>
            </a:pPr>
            <a:r>
              <a:rPr lang="ru-RU" dirty="0"/>
              <a:t>Ручное форматирование статей под требования сборника - 3-5 часов на материал</a:t>
            </a:r>
          </a:p>
          <a:p>
            <a:pPr lvl="1"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§"/>
            </a:pPr>
            <a:r>
              <a:rPr lang="ru-RU" dirty="0"/>
              <a:t>Координация между авторами, рецензентами и редакторами через почту</a:t>
            </a:r>
          </a:p>
          <a:p>
            <a:pPr lvl="1"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§"/>
            </a:pPr>
            <a:r>
              <a:rPr lang="ru-RU" dirty="0"/>
              <a:t>Многократные правки оформления</a:t>
            </a:r>
          </a:p>
          <a:p>
            <a:pPr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q"/>
            </a:pPr>
            <a:r>
              <a:rPr lang="ru-RU" b="1" dirty="0"/>
              <a:t>Ошибки и несоответствия</a:t>
            </a:r>
            <a:endParaRPr lang="ru-RU" dirty="0"/>
          </a:p>
          <a:p>
            <a:pPr lvl="1"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§"/>
            </a:pPr>
            <a:r>
              <a:rPr lang="ru-RU" dirty="0"/>
              <a:t>Нарушение требований к оформлению статей</a:t>
            </a:r>
          </a:p>
          <a:p>
            <a:pPr lvl="1"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§"/>
            </a:pPr>
            <a:r>
              <a:rPr lang="ru-RU" dirty="0"/>
              <a:t>Потеря версий документов</a:t>
            </a:r>
          </a:p>
          <a:p>
            <a:pPr lvl="1"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§"/>
            </a:pPr>
            <a:r>
              <a:rPr lang="ru-RU" dirty="0"/>
              <a:t>Проблемы с нумерацией, оглавлением, библиографией</a:t>
            </a:r>
          </a:p>
          <a:p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50E420C-A418-337F-813E-695B781D9D9C}"/>
              </a:ext>
            </a:extLst>
          </p:cNvPr>
          <p:cNvSpPr/>
          <p:nvPr/>
        </p:nvSpPr>
        <p:spPr>
          <a:xfrm>
            <a:off x="1507373" y="450536"/>
            <a:ext cx="8802640" cy="769441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АНАЛИЗ ПРОБЛЕМЫ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BF1D529-A65E-C428-0E16-B0AF78C31ED6}"/>
              </a:ext>
            </a:extLst>
          </p:cNvPr>
          <p:cNvSpPr txBox="1"/>
          <p:nvPr/>
        </p:nvSpPr>
        <p:spPr>
          <a:xfrm>
            <a:off x="6529676" y="2432017"/>
            <a:ext cx="5382072" cy="32060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 algn="l" rtl="0" eaLnBrk="1" latinLnBrk="0" hangingPunct="1">
              <a:spcBef>
                <a:spcPts val="1000"/>
              </a:spcBef>
              <a:buClr>
                <a:schemeClr val="tx1">
                  <a:lumMod val="85000"/>
                  <a:lumOff val="15000"/>
                </a:schemeClr>
              </a:buClr>
              <a:buSzPct val="100000"/>
              <a:buFont typeface="Wingdings" panose="05000000000000000000" pitchFamily="2" charset="2"/>
              <a:buChar char="q"/>
            </a:pPr>
            <a:r>
              <a:rPr lang="ru-RU" sz="1600" b="1" kern="1200" dirty="0">
                <a:solidFill>
                  <a:srgbClr val="262626"/>
                </a:solidFill>
                <a:effectLst/>
                <a:latin typeface="Corbel" panose="020B0503020204020204" pitchFamily="34" charset="0"/>
                <a:ea typeface="+mn-ea"/>
                <a:cs typeface="+mn-cs"/>
              </a:rPr>
              <a:t>Ограниченная доступность</a:t>
            </a:r>
            <a:endParaRPr lang="ru-RU" sz="1600" dirty="0">
              <a:effectLst/>
            </a:endParaRPr>
          </a:p>
          <a:p>
            <a:pPr marL="742950" lvl="1" indent="-285750"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ru-RU" sz="1600" kern="1200" dirty="0">
                <a:solidFill>
                  <a:srgbClr val="262626"/>
                </a:solidFill>
                <a:effectLst/>
                <a:latin typeface="Corbel" panose="020B0503020204020204" pitchFamily="34" charset="0"/>
                <a:ea typeface="+mn-ea"/>
                <a:cs typeface="+mn-cs"/>
              </a:rPr>
              <a:t>Сложность участия для иностранных авторов</a:t>
            </a:r>
            <a:endParaRPr lang="ru-RU" sz="1600" dirty="0">
              <a:effectLst/>
            </a:endParaRPr>
          </a:p>
          <a:p>
            <a:pPr marL="742950" lvl="1" indent="-285750"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ru-RU" sz="1600" kern="1200" dirty="0">
                <a:solidFill>
                  <a:srgbClr val="262626"/>
                </a:solidFill>
                <a:effectLst/>
                <a:latin typeface="Corbel" panose="020B0503020204020204" pitchFamily="34" charset="0"/>
                <a:ea typeface="+mn-ea"/>
                <a:cs typeface="+mn-cs"/>
              </a:rPr>
              <a:t>Отсутствие мобильного доступа</a:t>
            </a:r>
            <a:endParaRPr lang="ru-RU" sz="1600" dirty="0">
              <a:effectLst/>
            </a:endParaRPr>
          </a:p>
          <a:p>
            <a:pPr marL="742950" lvl="1" indent="-285750"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ru-RU" sz="1600" kern="1200" dirty="0">
                <a:solidFill>
                  <a:srgbClr val="262626"/>
                </a:solidFill>
                <a:effectLst/>
                <a:latin typeface="Corbel" panose="020B0503020204020204" pitchFamily="34" charset="0"/>
                <a:ea typeface="+mn-ea"/>
                <a:cs typeface="+mn-cs"/>
              </a:rPr>
              <a:t>Языковые барьеры</a:t>
            </a:r>
            <a:endParaRPr lang="ru-RU" sz="1600" dirty="0">
              <a:effectLst/>
            </a:endParaRPr>
          </a:p>
          <a:p>
            <a:pPr marL="285750" indent="-285750" algn="l" rtl="0" eaLnBrk="1" latinLnBrk="0" hangingPunct="1">
              <a:spcBef>
                <a:spcPts val="1000"/>
              </a:spcBef>
              <a:buFont typeface="Wingdings" panose="05000000000000000000" pitchFamily="2" charset="2"/>
              <a:buChar char="q"/>
            </a:pPr>
            <a:r>
              <a:rPr lang="ru-RU" sz="1600" b="1" kern="1200" dirty="0">
                <a:solidFill>
                  <a:srgbClr val="262626"/>
                </a:solidFill>
                <a:effectLst/>
                <a:latin typeface="Corbel" panose="020B0503020204020204" pitchFamily="34" charset="0"/>
                <a:ea typeface="+mn-ea"/>
                <a:cs typeface="+mn-cs"/>
              </a:rPr>
              <a:t>Последствия:</a:t>
            </a:r>
            <a:endParaRPr lang="ru-RU" sz="1600" dirty="0">
              <a:effectLst/>
            </a:endParaRPr>
          </a:p>
          <a:p>
            <a:pPr marL="742950" lvl="1" indent="-285750"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ru-RU" sz="1600" kern="1200" dirty="0">
                <a:solidFill>
                  <a:srgbClr val="262626"/>
                </a:solidFill>
                <a:effectLst/>
                <a:latin typeface="Corbel" panose="020B0503020204020204" pitchFamily="34" charset="0"/>
                <a:ea typeface="+mn-ea"/>
                <a:cs typeface="+mn-cs"/>
              </a:rPr>
              <a:t>Снижение качества научных публикаций</a:t>
            </a:r>
            <a:endParaRPr lang="ru-RU" sz="1600" dirty="0">
              <a:effectLst/>
            </a:endParaRPr>
          </a:p>
          <a:p>
            <a:pPr marL="742950" lvl="1" indent="-285750"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ru-RU" sz="1600" kern="1200" dirty="0">
                <a:solidFill>
                  <a:srgbClr val="262626"/>
                </a:solidFill>
                <a:effectLst/>
                <a:latin typeface="Corbel" panose="020B0503020204020204" pitchFamily="34" charset="0"/>
                <a:ea typeface="+mn-ea"/>
                <a:cs typeface="+mn-cs"/>
              </a:rPr>
              <a:t>Увеличение сроков подготовки сборников</a:t>
            </a:r>
            <a:endParaRPr lang="ru-RU" sz="1600" dirty="0">
              <a:effectLst/>
            </a:endParaRPr>
          </a:p>
          <a:p>
            <a:pPr marL="742950" lvl="1" indent="-285750"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ru-RU" sz="1600" kern="1200" dirty="0">
                <a:solidFill>
                  <a:srgbClr val="262626"/>
                </a:solidFill>
                <a:effectLst/>
                <a:latin typeface="Corbel" panose="020B0503020204020204" pitchFamily="34" charset="0"/>
                <a:ea typeface="+mn-ea"/>
                <a:cs typeface="+mn-cs"/>
              </a:rPr>
              <a:t>Дополнительные финансовые затраты организаторов</a:t>
            </a:r>
            <a:endParaRPr lang="ru-RU" sz="16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5352109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7FB277B-2FC6-7B58-B8C4-976342F3AD8C}"/>
              </a:ext>
            </a:extLst>
          </p:cNvPr>
          <p:cNvSpPr/>
          <p:nvPr/>
        </p:nvSpPr>
        <p:spPr>
          <a:xfrm>
            <a:off x="1648758" y="174710"/>
            <a:ext cx="8127344" cy="769441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АНАЛИЗ РЫНКА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BA91E4-C950-9935-CC72-4BADD0819C4B}"/>
              </a:ext>
            </a:extLst>
          </p:cNvPr>
          <p:cNvSpPr txBox="1"/>
          <p:nvPr/>
        </p:nvSpPr>
        <p:spPr>
          <a:xfrm>
            <a:off x="373587" y="4036998"/>
            <a:ext cx="3665780" cy="25596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ru-RU" sz="1600" b="1" i="0" dirty="0">
                <a:effectLst/>
              </a:rPr>
              <a:t>Тенденции рынка:</a:t>
            </a:r>
            <a:endParaRPr lang="ru-RU" sz="1600" b="0" i="0" dirty="0">
              <a:effectLst/>
            </a:endParaRPr>
          </a:p>
          <a:p>
            <a:pPr marL="285750" indent="-285750" algn="l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u-RU" sz="1600" b="0" i="0" dirty="0">
                <a:effectLst/>
              </a:rPr>
              <a:t>Рост числа онлайн-конференций на 40% после 2020 года</a:t>
            </a:r>
          </a:p>
          <a:p>
            <a:pPr marL="285750" indent="-285750" algn="l">
              <a:spcBef>
                <a:spcPts val="45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u-RU" sz="1600" b="0" i="0" dirty="0">
                <a:effectLst/>
              </a:rPr>
              <a:t>Увеличение требований к индексации сборников</a:t>
            </a:r>
          </a:p>
          <a:p>
            <a:pPr marL="285750" indent="-285750" algn="l">
              <a:spcBef>
                <a:spcPts val="45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u-RU" sz="1600" b="0" i="0" dirty="0">
                <a:effectLst/>
              </a:rPr>
              <a:t>Повышение спроса на автоматизацию научных процессов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772199-40BF-EDB5-CA7B-3ADDA81E94E8}"/>
              </a:ext>
            </a:extLst>
          </p:cNvPr>
          <p:cNvSpPr txBox="1"/>
          <p:nvPr/>
        </p:nvSpPr>
        <p:spPr>
          <a:xfrm>
            <a:off x="373587" y="1224843"/>
            <a:ext cx="3438205" cy="25596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algn="l" rtl="0" eaLnBrk="1" latinLnBrk="0" hangingPunct="1">
              <a:spcBef>
                <a:spcPts val="1200"/>
              </a:spcBef>
              <a:spcAft>
                <a:spcPts val="1200"/>
              </a:spcAft>
              <a:buNone/>
            </a:pPr>
            <a:r>
              <a:rPr lang="ru-RU" sz="1600" b="1" i="0" kern="1200" dirty="0">
                <a:solidFill>
                  <a:srgbClr val="000000"/>
                </a:solidFill>
                <a:effectLst/>
                <a:latin typeface="Corbel" panose="020B0503020204020204" pitchFamily="34" charset="0"/>
                <a:ea typeface="+mn-ea"/>
                <a:cs typeface="+mn-cs"/>
              </a:rPr>
              <a:t>Объем рынка в РФ:</a:t>
            </a:r>
            <a:endParaRPr lang="ru-RU" sz="1600" dirty="0">
              <a:effectLst/>
            </a:endParaRPr>
          </a:p>
          <a:p>
            <a:pPr marL="285750" indent="-285750" algn="l" rtl="0" eaLnBrk="1" latinLnBrk="0" hangingPunct="1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u-RU" sz="1600" b="0" i="0" kern="1200" dirty="0">
                <a:solidFill>
                  <a:srgbClr val="000000"/>
                </a:solidFill>
                <a:effectLst/>
                <a:latin typeface="Corbel" panose="020B0503020204020204" pitchFamily="34" charset="0"/>
                <a:ea typeface="+mn-ea"/>
                <a:cs typeface="+mn-cs"/>
              </a:rPr>
              <a:t>5 000+ научных конференций ежегодно</a:t>
            </a:r>
            <a:endParaRPr lang="ru-RU" sz="1600" dirty="0">
              <a:effectLst/>
            </a:endParaRPr>
          </a:p>
          <a:p>
            <a:pPr marL="285750" indent="-285750" algn="l" rtl="0" eaLnBrk="1" latinLnBrk="0" hangingPunct="1">
              <a:spcBef>
                <a:spcPts val="45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u-RU" sz="1600" b="0" i="0" kern="1200" dirty="0">
                <a:solidFill>
                  <a:srgbClr val="000000"/>
                </a:solidFill>
                <a:effectLst/>
                <a:latin typeface="Corbel" panose="020B0503020204020204" pitchFamily="34" charset="0"/>
                <a:ea typeface="+mn-ea"/>
                <a:cs typeface="+mn-cs"/>
              </a:rPr>
              <a:t>300+ вузов и НИИ - потенциальные клиенты</a:t>
            </a:r>
            <a:endParaRPr lang="ru-RU" sz="1600" dirty="0">
              <a:effectLst/>
            </a:endParaRPr>
          </a:p>
          <a:p>
            <a:pPr marL="285750" indent="-285750" algn="l" rtl="0" eaLnBrk="1" latinLnBrk="0" hangingPunct="1">
              <a:spcBef>
                <a:spcPts val="45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u-RU" sz="1600" b="0" i="0" kern="1200" dirty="0">
                <a:solidFill>
                  <a:srgbClr val="000000"/>
                </a:solidFill>
                <a:effectLst/>
                <a:latin typeface="Corbel" panose="020B0503020204020204" pitchFamily="34" charset="0"/>
                <a:ea typeface="+mn-ea"/>
                <a:cs typeface="+mn-cs"/>
              </a:rPr>
              <a:t>50 000+ потенциальных пользователей (авторов)</a:t>
            </a:r>
            <a:endParaRPr lang="ru-RU" sz="1600" dirty="0">
              <a:effectLst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3D178D3-6391-0A5B-CBDA-089949740A21}"/>
              </a:ext>
            </a:extLst>
          </p:cNvPr>
          <p:cNvSpPr txBox="1"/>
          <p:nvPr/>
        </p:nvSpPr>
        <p:spPr>
          <a:xfrm>
            <a:off x="4039367" y="1224843"/>
            <a:ext cx="4113266" cy="25314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algn="l" rtl="0" eaLnBrk="1" latinLnBrk="0" hangingPunct="1">
              <a:spcBef>
                <a:spcPts val="1200"/>
              </a:spcBef>
              <a:spcAft>
                <a:spcPts val="1200"/>
              </a:spcAft>
              <a:buNone/>
            </a:pPr>
            <a:r>
              <a:rPr lang="ru-RU" sz="1600" b="1" i="0" kern="1200" dirty="0">
                <a:solidFill>
                  <a:srgbClr val="000000"/>
                </a:solidFill>
                <a:effectLst/>
                <a:ea typeface="+mn-ea"/>
                <a:cs typeface="+mn-cs"/>
              </a:rPr>
              <a:t>Ключевые сегменты:</a:t>
            </a:r>
            <a:endParaRPr lang="ru-RU" sz="1600" dirty="0">
              <a:effectLst/>
            </a:endParaRPr>
          </a:p>
          <a:p>
            <a:pPr marL="342900" indent="-342900" algn="l" rtl="0" eaLnBrk="1" latinLnBrk="0" hangingPunct="1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u-RU" sz="1600" b="1" i="0" kern="1200" dirty="0">
                <a:solidFill>
                  <a:srgbClr val="000000"/>
                </a:solidFill>
                <a:effectLst/>
                <a:ea typeface="+mn-ea"/>
                <a:cs typeface="+mn-cs"/>
              </a:rPr>
              <a:t>Государственные вузы</a:t>
            </a:r>
            <a:r>
              <a:rPr lang="ru-RU" sz="1600" b="0" i="0" kern="1200" dirty="0">
                <a:solidFill>
                  <a:srgbClr val="000000"/>
                </a:solidFill>
                <a:effectLst/>
                <a:ea typeface="+mn-ea"/>
                <a:cs typeface="+mn-cs"/>
              </a:rPr>
              <a:t> - 70% рынка</a:t>
            </a:r>
            <a:endParaRPr lang="ru-RU" sz="1600" dirty="0">
              <a:effectLst/>
            </a:endParaRPr>
          </a:p>
          <a:p>
            <a:pPr marL="342900" indent="-342900" algn="l" rtl="0" eaLnBrk="1" latinLnBrk="0" hangingPunct="1">
              <a:spcBef>
                <a:spcPts val="45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u-RU" sz="1600" b="1" i="0" kern="1200" dirty="0">
                <a:solidFill>
                  <a:srgbClr val="000000"/>
                </a:solidFill>
                <a:effectLst/>
                <a:ea typeface="+mn-ea"/>
                <a:cs typeface="+mn-cs"/>
              </a:rPr>
              <a:t>Частные университеты</a:t>
            </a:r>
            <a:r>
              <a:rPr lang="ru-RU" sz="1600" b="0" i="0" kern="1200" dirty="0">
                <a:solidFill>
                  <a:srgbClr val="000000"/>
                </a:solidFill>
                <a:effectLst/>
                <a:ea typeface="+mn-ea"/>
                <a:cs typeface="+mn-cs"/>
              </a:rPr>
              <a:t> - 15%</a:t>
            </a:r>
            <a:endParaRPr lang="ru-RU" sz="1600" dirty="0">
              <a:effectLst/>
            </a:endParaRPr>
          </a:p>
          <a:p>
            <a:pPr marL="342900" indent="-342900" algn="l" rtl="0" eaLnBrk="1" latinLnBrk="0" hangingPunct="1">
              <a:spcBef>
                <a:spcPts val="45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u-RU" sz="1600" b="1" i="0" kern="1200" dirty="0">
                <a:solidFill>
                  <a:srgbClr val="000000"/>
                </a:solidFill>
                <a:effectLst/>
                <a:ea typeface="+mn-ea"/>
                <a:cs typeface="+mn-cs"/>
              </a:rPr>
              <a:t>Научно-исследовательские институты</a:t>
            </a:r>
            <a:r>
              <a:rPr lang="ru-RU" sz="1600" b="0" i="0" kern="1200" dirty="0">
                <a:solidFill>
                  <a:srgbClr val="000000"/>
                </a:solidFill>
                <a:effectLst/>
                <a:ea typeface="+mn-ea"/>
                <a:cs typeface="+mn-cs"/>
              </a:rPr>
              <a:t> - 10%</a:t>
            </a:r>
            <a:endParaRPr lang="ru-RU" sz="1600" dirty="0">
              <a:effectLst/>
            </a:endParaRPr>
          </a:p>
          <a:p>
            <a:pPr marL="342900" indent="-342900" algn="l" rtl="0" eaLnBrk="1" latinLnBrk="0" hangingPunct="1">
              <a:spcBef>
                <a:spcPts val="45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u-RU" sz="1600" b="1" i="0" kern="1200" dirty="0">
                <a:solidFill>
                  <a:srgbClr val="000000"/>
                </a:solidFill>
                <a:effectLst/>
                <a:ea typeface="+mn-ea"/>
                <a:cs typeface="+mn-cs"/>
              </a:rPr>
              <a:t>Международные конференции</a:t>
            </a:r>
            <a:r>
              <a:rPr lang="ru-RU" sz="1600" b="0" i="0" kern="1200" dirty="0">
                <a:solidFill>
                  <a:srgbClr val="000000"/>
                </a:solidFill>
                <a:effectLst/>
                <a:ea typeface="+mn-ea"/>
                <a:cs typeface="+mn-cs"/>
              </a:rPr>
              <a:t> - 5%</a:t>
            </a:r>
            <a:endParaRPr lang="ru-RU" sz="1600" dirty="0">
              <a:effectLst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FFFB5CF-CBEE-BDFB-229D-2BFB24FE3F77}"/>
              </a:ext>
            </a:extLst>
          </p:cNvPr>
          <p:cNvSpPr txBox="1"/>
          <p:nvPr/>
        </p:nvSpPr>
        <p:spPr>
          <a:xfrm>
            <a:off x="8427898" y="1224843"/>
            <a:ext cx="3511848" cy="25596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ru-RU" sz="1600" b="1" i="0" dirty="0">
                <a:effectLst/>
              </a:rPr>
              <a:t>Потенциал роста:</a:t>
            </a:r>
            <a:endParaRPr lang="ru-RU" sz="1600" b="0" i="0" dirty="0">
              <a:effectLst/>
            </a:endParaRPr>
          </a:p>
          <a:p>
            <a:pPr marL="285750" indent="-285750" algn="l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u-RU" sz="1600" b="0" i="0" dirty="0">
                <a:effectLst/>
              </a:rPr>
              <a:t>Захват 30% российского рынка за 2 года</a:t>
            </a:r>
          </a:p>
          <a:p>
            <a:pPr marL="285750" indent="-285750" algn="l">
              <a:spcBef>
                <a:spcPts val="45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u-RU" sz="1600" b="0" i="0" dirty="0">
                <a:effectLst/>
              </a:rPr>
              <a:t>Выход на рынки СНГ</a:t>
            </a:r>
          </a:p>
          <a:p>
            <a:pPr marL="285750" indent="-285750" algn="l">
              <a:spcBef>
                <a:spcPts val="45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u-RU" sz="1600" b="0" i="0" dirty="0">
                <a:effectLst/>
              </a:rPr>
              <a:t>Разработка дополнительных модулей для научной деятельности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170EB54-EFEE-4CF6-E041-59A54BF4E755}"/>
              </a:ext>
            </a:extLst>
          </p:cNvPr>
          <p:cNvSpPr txBox="1"/>
          <p:nvPr/>
        </p:nvSpPr>
        <p:spPr>
          <a:xfrm>
            <a:off x="8301835" y="4065210"/>
            <a:ext cx="3516578" cy="22518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algn="l" rtl="0" eaLnBrk="1" latinLnBrk="0" hangingPunct="1">
              <a:spcBef>
                <a:spcPts val="1200"/>
              </a:spcBef>
              <a:spcAft>
                <a:spcPts val="1200"/>
              </a:spcAft>
              <a:buNone/>
            </a:pPr>
            <a:r>
              <a:rPr lang="ru-RU" sz="1600" b="1" i="0" kern="1200" dirty="0">
                <a:solidFill>
                  <a:srgbClr val="000000"/>
                </a:solidFill>
                <a:effectLst/>
                <a:ea typeface="+mn-ea"/>
                <a:cs typeface="+mn-cs"/>
              </a:rPr>
              <a:t>Барьеры входа:</a:t>
            </a:r>
            <a:endParaRPr lang="ru-RU" sz="1600" dirty="0">
              <a:effectLst/>
            </a:endParaRPr>
          </a:p>
          <a:p>
            <a:pPr marL="285750" indent="-285750" algn="l" rtl="0" eaLnBrk="1" latinLnBrk="0" hangingPunct="1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ru-RU" sz="1600" b="0" i="0" kern="1200" dirty="0">
                <a:solidFill>
                  <a:srgbClr val="000000"/>
                </a:solidFill>
                <a:effectLst/>
                <a:ea typeface="+mn-ea"/>
                <a:cs typeface="+mn-cs"/>
              </a:rPr>
              <a:t>Высокие требования к безопасности данных</a:t>
            </a:r>
            <a:endParaRPr lang="ru-RU" sz="1600" dirty="0">
              <a:effectLst/>
            </a:endParaRPr>
          </a:p>
          <a:p>
            <a:pPr marL="285750" indent="-285750" algn="l" rtl="0" eaLnBrk="1" latinLnBrk="0" hangingPunct="1">
              <a:spcBef>
                <a:spcPts val="450"/>
              </a:spcBef>
              <a:buFont typeface="Wingdings" panose="05000000000000000000" pitchFamily="2" charset="2"/>
              <a:buChar char="q"/>
            </a:pPr>
            <a:r>
              <a:rPr lang="ru-RU" sz="1600" b="0" i="0" kern="1200" dirty="0">
                <a:solidFill>
                  <a:srgbClr val="000000"/>
                </a:solidFill>
                <a:effectLst/>
                <a:ea typeface="+mn-ea"/>
                <a:cs typeface="+mn-cs"/>
              </a:rPr>
              <a:t>Необходимость интеграции с существующими системами вузов</a:t>
            </a:r>
            <a:endParaRPr lang="ru-RU" sz="1600" dirty="0">
              <a:effectLst/>
            </a:endParaRPr>
          </a:p>
          <a:p>
            <a:pPr marL="285750" indent="-285750" algn="l" rtl="0" eaLnBrk="1" latinLnBrk="0" hangingPunct="1">
              <a:spcBef>
                <a:spcPts val="450"/>
              </a:spcBef>
              <a:buFont typeface="Wingdings" panose="05000000000000000000" pitchFamily="2" charset="2"/>
              <a:buChar char="q"/>
            </a:pPr>
            <a:r>
              <a:rPr lang="ru-RU" sz="1600" b="0" i="0" kern="1200" dirty="0">
                <a:solidFill>
                  <a:srgbClr val="000000"/>
                </a:solidFill>
                <a:effectLst/>
                <a:ea typeface="+mn-ea"/>
                <a:cs typeface="+mn-cs"/>
              </a:rPr>
              <a:t>Консервативность целевой аудитории</a:t>
            </a:r>
            <a:endParaRPr lang="ru-RU" sz="1600" dirty="0">
              <a:effectLst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8FD42DE-5416-4E76-87E8-790FD8C56865}"/>
              </a:ext>
            </a:extLst>
          </p:cNvPr>
          <p:cNvSpPr txBox="1"/>
          <p:nvPr/>
        </p:nvSpPr>
        <p:spPr>
          <a:xfrm>
            <a:off x="4456229" y="4036997"/>
            <a:ext cx="3511848" cy="20005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ru-RU" sz="1600" b="1" i="0" dirty="0">
                <a:solidFill>
                  <a:schemeClr val="tx1"/>
                </a:solidFill>
                <a:effectLst/>
              </a:rPr>
              <a:t>Импортозамещение:</a:t>
            </a:r>
            <a:endParaRPr lang="ru-RU" sz="1600" b="0" i="0" dirty="0">
              <a:solidFill>
                <a:schemeClr val="tx1"/>
              </a:solidFill>
              <a:effectLst/>
            </a:endParaRPr>
          </a:p>
          <a:p>
            <a:pPr marL="285750" indent="-285750" algn="l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en-US" sz="1600" b="0" i="0" dirty="0" err="1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EasyChair</a:t>
            </a:r>
            <a:endParaRPr lang="ru-RU" sz="1600" b="0" i="0" dirty="0">
              <a:solidFill>
                <a:schemeClr val="tx1"/>
              </a:solidFill>
              <a:effectLst/>
              <a:latin typeface="Roboto" panose="02000000000000000000" pitchFamily="2" charset="0"/>
            </a:endParaRPr>
          </a:p>
          <a:p>
            <a:pPr marL="285750" indent="-285750" algn="l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ru-RU" sz="1600" b="0" i="0" dirty="0" err="1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Диссернет</a:t>
            </a:r>
            <a:r>
              <a:rPr lang="ru-RU" sz="16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 (</a:t>
            </a:r>
            <a:r>
              <a:rPr lang="en-US" sz="1600" b="0" i="0" dirty="0" err="1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Dissernet</a:t>
            </a:r>
            <a:r>
              <a:rPr lang="ru-RU" sz="16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)</a:t>
            </a:r>
          </a:p>
          <a:p>
            <a:pPr marL="285750" indent="-285750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en-US" sz="1600" dirty="0">
                <a:solidFill>
                  <a:schemeClr val="tx1"/>
                </a:solidFill>
                <a:latin typeface="Roboto" panose="02000000000000000000" pitchFamily="2" charset="0"/>
              </a:rPr>
              <a:t>Webconf.ru</a:t>
            </a:r>
          </a:p>
        </p:txBody>
      </p:sp>
    </p:spTree>
    <p:extLst>
      <p:ext uri="{BB962C8B-B14F-4D97-AF65-F5344CB8AC3E}">
        <p14:creationId xmlns:p14="http://schemas.microsoft.com/office/powerpoint/2010/main" val="34856836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9C6406B-0C9D-44B3-80C5-A852061FFB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11677"/>
            <a:ext cx="10515600" cy="49191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q"/>
            </a:pPr>
            <a:r>
              <a:rPr lang="ru-RU" dirty="0"/>
              <a:t>Обеспечить регистрацию пользователей в информационной системе веб-сервиса с подтверждением адреса электронной почты, а также возможность восстановлении доступа в случае утери пользователем регистрационных данных. В процессе регистрации пользователь должен ввести информацию о своих степенях, званиях и  месте работы.</a:t>
            </a:r>
          </a:p>
          <a:p>
            <a:pPr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q"/>
            </a:pPr>
            <a:r>
              <a:rPr lang="ru-RU" dirty="0"/>
              <a:t>Реализовать несколько ролей с различными правами доступа:</a:t>
            </a:r>
          </a:p>
          <a:p>
            <a:pPr lvl="1"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§"/>
            </a:pPr>
            <a:r>
              <a:rPr lang="ru-RU" dirty="0">
                <a:solidFill>
                  <a:schemeClr val="tx1"/>
                </a:solidFill>
              </a:rPr>
              <a:t>Роль «</a:t>
            </a:r>
            <a:r>
              <a:rPr lang="ru-RU" b="1" dirty="0">
                <a:solidFill>
                  <a:schemeClr val="tx1"/>
                </a:solidFill>
              </a:rPr>
              <a:t>Администратор</a:t>
            </a:r>
            <a:r>
              <a:rPr lang="ru-RU" dirty="0">
                <a:solidFill>
                  <a:schemeClr val="tx1"/>
                </a:solidFill>
              </a:rPr>
              <a:t>»</a:t>
            </a:r>
          </a:p>
          <a:p>
            <a:pPr lvl="1"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§"/>
            </a:pPr>
            <a:r>
              <a:rPr lang="ru-RU" dirty="0">
                <a:solidFill>
                  <a:schemeClr val="tx1"/>
                </a:solidFill>
              </a:rPr>
              <a:t>Роль «</a:t>
            </a:r>
            <a:r>
              <a:rPr lang="ru-RU" b="1" dirty="0">
                <a:solidFill>
                  <a:schemeClr val="tx1"/>
                </a:solidFill>
              </a:rPr>
              <a:t>Руководитель секции</a:t>
            </a:r>
            <a:r>
              <a:rPr lang="ru-RU" dirty="0">
                <a:solidFill>
                  <a:schemeClr val="tx1"/>
                </a:solidFill>
              </a:rPr>
              <a:t>»</a:t>
            </a:r>
          </a:p>
          <a:p>
            <a:pPr lvl="1"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§"/>
            </a:pPr>
            <a:r>
              <a:rPr lang="ru-RU" dirty="0">
                <a:solidFill>
                  <a:schemeClr val="tx1"/>
                </a:solidFill>
              </a:rPr>
              <a:t>Роль «</a:t>
            </a:r>
            <a:r>
              <a:rPr lang="ru-RU" b="1" dirty="0">
                <a:solidFill>
                  <a:schemeClr val="tx1"/>
                </a:solidFill>
              </a:rPr>
              <a:t>Руководитель сборника</a:t>
            </a:r>
            <a:r>
              <a:rPr lang="ru-RU" dirty="0">
                <a:solidFill>
                  <a:schemeClr val="tx1"/>
                </a:solidFill>
              </a:rPr>
              <a:t>»</a:t>
            </a:r>
          </a:p>
          <a:p>
            <a:pPr lvl="1"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§"/>
            </a:pPr>
            <a:r>
              <a:rPr lang="ru-RU" dirty="0">
                <a:solidFill>
                  <a:schemeClr val="tx1"/>
                </a:solidFill>
              </a:rPr>
              <a:t>Роль «</a:t>
            </a:r>
            <a:r>
              <a:rPr lang="ru-RU" b="1" dirty="0">
                <a:solidFill>
                  <a:schemeClr val="tx1"/>
                </a:solidFill>
              </a:rPr>
              <a:t>Рецензент</a:t>
            </a:r>
            <a:r>
              <a:rPr lang="ru-RU" dirty="0">
                <a:solidFill>
                  <a:schemeClr val="tx1"/>
                </a:solidFill>
              </a:rPr>
              <a:t>»</a:t>
            </a:r>
          </a:p>
          <a:p>
            <a:pPr lvl="1"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§"/>
            </a:pPr>
            <a:r>
              <a:rPr lang="ru-RU" dirty="0">
                <a:solidFill>
                  <a:schemeClr val="tx1"/>
                </a:solidFill>
              </a:rPr>
              <a:t>Роль «</a:t>
            </a:r>
            <a:r>
              <a:rPr lang="ru-RU" b="1" dirty="0">
                <a:solidFill>
                  <a:schemeClr val="tx1"/>
                </a:solidFill>
              </a:rPr>
              <a:t>Автор доклада</a:t>
            </a:r>
            <a:r>
              <a:rPr lang="ru-RU" dirty="0">
                <a:solidFill>
                  <a:schemeClr val="tx1"/>
                </a:solidFill>
              </a:rPr>
              <a:t>»</a:t>
            </a:r>
          </a:p>
          <a:p>
            <a:pPr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q"/>
            </a:pPr>
            <a:r>
              <a:rPr lang="ru-RU" dirty="0"/>
              <a:t>Предусмотреть, что один и тот же пользователь может иметь несколько ролей.</a:t>
            </a:r>
          </a:p>
          <a:p>
            <a:pPr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q"/>
            </a:pPr>
            <a:r>
              <a:rPr lang="ru-RU" dirty="0"/>
              <a:t>Создать форму с различными полями (название, аннотация, вывод…), которые устанавливаются в нужном расположении статьи с необходимым стилем текста. </a:t>
            </a:r>
          </a:p>
          <a:p>
            <a:pPr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q"/>
            </a:pPr>
            <a:r>
              <a:rPr lang="ru-RU" dirty="0"/>
              <a:t>Собрать статьи в единый сборник</a:t>
            </a:r>
            <a:r>
              <a:rPr lang="en-US" dirty="0"/>
              <a:t>, </a:t>
            </a:r>
            <a:r>
              <a:rPr lang="ru-RU" dirty="0"/>
              <a:t>сформированный по образцу</a:t>
            </a:r>
            <a:r>
              <a:rPr lang="ru-RU" dirty="0">
                <a:latin typeface="Sitka Small Semibold" pitchFamily="2" charset="0"/>
              </a:rPr>
              <a:t>, </a:t>
            </a:r>
            <a:r>
              <a:rPr lang="ru-RU" dirty="0"/>
              <a:t>в</a:t>
            </a:r>
            <a:r>
              <a:rPr lang="en-US" dirty="0"/>
              <a:t> </a:t>
            </a:r>
            <a:r>
              <a:rPr lang="ru-RU" dirty="0"/>
              <a:t>формате </a:t>
            </a:r>
            <a:r>
              <a:rPr lang="en-US" dirty="0"/>
              <a:t>Word</a:t>
            </a:r>
            <a:endParaRPr lang="ru-RU" b="1" dirty="0">
              <a:latin typeface="Cobel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6EB26FF-930F-88D1-D3E9-51CF621990EB}"/>
              </a:ext>
            </a:extLst>
          </p:cNvPr>
          <p:cNvSpPr/>
          <p:nvPr/>
        </p:nvSpPr>
        <p:spPr>
          <a:xfrm>
            <a:off x="1959323" y="327199"/>
            <a:ext cx="7448564" cy="92333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Задачи</a:t>
            </a:r>
          </a:p>
        </p:txBody>
      </p:sp>
    </p:spTree>
    <p:extLst>
      <p:ext uri="{BB962C8B-B14F-4D97-AF65-F5344CB8AC3E}">
        <p14:creationId xmlns:p14="http://schemas.microsoft.com/office/powerpoint/2010/main" val="3580847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436E4669-DB16-B437-207B-864096502511}"/>
              </a:ext>
            </a:extLst>
          </p:cNvPr>
          <p:cNvSpPr txBox="1"/>
          <p:nvPr/>
        </p:nvSpPr>
        <p:spPr>
          <a:xfrm>
            <a:off x="2840368" y="1981380"/>
            <a:ext cx="6990966" cy="369331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b="1" dirty="0"/>
              <a:t>Первое в России отраслевое решение</a:t>
            </a:r>
            <a:endParaRPr lang="ru-RU" dirty="0"/>
          </a:p>
          <a:p>
            <a:r>
              <a:rPr lang="ru-RU" dirty="0"/>
              <a:t>Учет всех требований ГОСТ, РИНЦ к оформлению сборников</a:t>
            </a:r>
          </a:p>
          <a:p>
            <a:endParaRPr lang="ru-RU" dirty="0"/>
          </a:p>
          <a:p>
            <a:r>
              <a:rPr lang="ru-RU" b="1" dirty="0"/>
              <a:t>2. "Под ключ" для научных мероприятий</a:t>
            </a:r>
            <a:endParaRPr lang="ru-RU" dirty="0"/>
          </a:p>
          <a:p>
            <a:r>
              <a:rPr lang="ru-RU" dirty="0"/>
              <a:t>Автоматизация 90% рутинных операций</a:t>
            </a:r>
          </a:p>
          <a:p>
            <a:endParaRPr lang="ru-RU" dirty="0"/>
          </a:p>
          <a:p>
            <a:r>
              <a:rPr lang="ru-RU" b="1" dirty="0"/>
              <a:t>3. Экосистема для научного сообщества</a:t>
            </a:r>
            <a:endParaRPr lang="ru-RU" dirty="0"/>
          </a:p>
          <a:p>
            <a:r>
              <a:rPr lang="ru-RU" dirty="0"/>
              <a:t>Встроенная система рецензирования и редактирования</a:t>
            </a:r>
          </a:p>
          <a:p>
            <a:r>
              <a:rPr lang="ru-RU" dirty="0"/>
              <a:t>База данных участников </a:t>
            </a:r>
          </a:p>
          <a:p>
            <a:endParaRPr lang="ru-RU" dirty="0"/>
          </a:p>
          <a:p>
            <a:r>
              <a:rPr lang="ru-RU" b="1" dirty="0"/>
              <a:t>4. Гибкая модель ролей</a:t>
            </a:r>
            <a:endParaRPr lang="ru-RU" dirty="0"/>
          </a:p>
          <a:p>
            <a:r>
              <a:rPr lang="ru-RU" dirty="0"/>
              <a:t>Учет специфики научной иерархии </a:t>
            </a:r>
          </a:p>
          <a:p>
            <a:r>
              <a:rPr lang="ru-RU" dirty="0"/>
              <a:t>Совмещение нескольких ролей в одном лице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D68FEA1F-26BE-3633-4FDD-345C25494539}"/>
              </a:ext>
            </a:extLst>
          </p:cNvPr>
          <p:cNvSpPr/>
          <p:nvPr/>
        </p:nvSpPr>
        <p:spPr>
          <a:xfrm>
            <a:off x="1439106" y="193449"/>
            <a:ext cx="9515284" cy="92333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Уникальность продукта</a:t>
            </a:r>
            <a:endParaRPr lang="ru-RU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525161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B657481-14E5-7022-BCD3-AE7350EE3C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15955" y="1987532"/>
            <a:ext cx="6569194" cy="2277622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q"/>
            </a:pPr>
            <a:r>
              <a:rPr lang="ru-RU" sz="2000" b="1" dirty="0"/>
              <a:t>Университеты и НИИ</a:t>
            </a:r>
            <a:r>
              <a:rPr lang="ru-RU" sz="2000" dirty="0"/>
              <a:t> (организаторы конференций)</a:t>
            </a:r>
          </a:p>
          <a:p>
            <a:pPr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q"/>
            </a:pPr>
            <a:endParaRPr lang="ru-RU" sz="2000" dirty="0"/>
          </a:p>
          <a:p>
            <a:pPr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q"/>
            </a:pPr>
            <a:r>
              <a:rPr lang="ru-RU" sz="2000" b="1" dirty="0"/>
              <a:t>Ученые, аспиранты, студенты</a:t>
            </a:r>
            <a:r>
              <a:rPr lang="ru-RU" sz="2000" dirty="0"/>
              <a:t> (авторы докладов)</a:t>
            </a:r>
          </a:p>
          <a:p>
            <a:pPr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q"/>
            </a:pPr>
            <a:endParaRPr lang="ru-RU" sz="2000" dirty="0"/>
          </a:p>
          <a:p>
            <a:pPr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q"/>
            </a:pPr>
            <a:r>
              <a:rPr lang="ru-RU" sz="2000" b="1" dirty="0"/>
              <a:t>Рецензенты и редакторы</a:t>
            </a:r>
            <a:r>
              <a:rPr lang="ru-RU" sz="2000" dirty="0"/>
              <a:t> (экспертиза материалов)</a:t>
            </a:r>
          </a:p>
          <a:p>
            <a:endParaRPr lang="ru-RU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35587E6-1D43-3C8F-794E-42FF567BF271}"/>
              </a:ext>
            </a:extLst>
          </p:cNvPr>
          <p:cNvSpPr/>
          <p:nvPr/>
        </p:nvSpPr>
        <p:spPr>
          <a:xfrm>
            <a:off x="962803" y="582664"/>
            <a:ext cx="10266393" cy="951563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kern="1200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Corbel" panose="020B0503020204020204" pitchFamily="34" charset="0"/>
                <a:ea typeface="+mn-ea"/>
                <a:cs typeface="+mn-cs"/>
              </a:rPr>
              <a:t>Целевые пользователи</a:t>
            </a:r>
            <a:endParaRPr lang="ru-RU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C6B1D67-D403-196D-060A-77EB1E13D01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5593" b="8496"/>
          <a:stretch>
            <a:fillRect/>
          </a:stretch>
        </p:blipFill>
        <p:spPr>
          <a:xfrm>
            <a:off x="3251016" y="4265154"/>
            <a:ext cx="5303839" cy="25785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532765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F7A7834-0445-4FA5-A8F9-B416DBA38F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3208" y="1602220"/>
            <a:ext cx="11305217" cy="1260611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457200" algn="ctr">
              <a:buNone/>
            </a:pPr>
            <a:r>
              <a:rPr lang="ru-RU" sz="2000" dirty="0"/>
              <a:t>Веб-приложение сможет упростить работу научных руководителей и организаторов конференций, а также увеличить количество проведения конференций и сборников научных статей за счет автоматизированного сбора информации и удобного функционального интерфейса.</a:t>
            </a:r>
          </a:p>
          <a:p>
            <a:pPr marL="0" indent="0" algn="ctr">
              <a:buNone/>
            </a:pPr>
            <a:endParaRPr lang="ru-RU" b="1" dirty="0">
              <a:latin typeface="Sitka Small Semibold" pitchFamily="2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F83F445-681E-AD44-2020-D35FDAC7097F}"/>
              </a:ext>
            </a:extLst>
          </p:cNvPr>
          <p:cNvSpPr/>
          <p:nvPr/>
        </p:nvSpPr>
        <p:spPr>
          <a:xfrm>
            <a:off x="2142990" y="278004"/>
            <a:ext cx="7906019" cy="92333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Ожидаемый итог</a:t>
            </a:r>
          </a:p>
        </p:txBody>
      </p: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BD983C14-F9FC-9FF2-3F0D-3C3588C2419C}"/>
              </a:ext>
            </a:extLst>
          </p:cNvPr>
          <p:cNvGrpSpPr/>
          <p:nvPr/>
        </p:nvGrpSpPr>
        <p:grpSpPr>
          <a:xfrm>
            <a:off x="3085845" y="5288787"/>
            <a:ext cx="5653120" cy="1334168"/>
            <a:chOff x="0" y="1943753"/>
            <a:chExt cx="10297740" cy="2884130"/>
          </a:xfrm>
        </p:grpSpPr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CE494101-506D-7AB9-4AD3-F7165BC9D6A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rcRect t="13453" r="15537" b="15579"/>
            <a:stretch>
              <a:fillRect/>
            </a:stretch>
          </p:blipFill>
          <p:spPr>
            <a:xfrm>
              <a:off x="0" y="1943753"/>
              <a:ext cx="10297740" cy="288413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5" name="Прямоугольник 4">
              <a:extLst>
                <a:ext uri="{FF2B5EF4-FFF2-40B4-BE49-F238E27FC236}">
                  <a16:creationId xmlns:a16="http://schemas.microsoft.com/office/drawing/2014/main" id="{01353CE8-9422-B775-3DD4-410AABF61733}"/>
                </a:ext>
              </a:extLst>
            </p:cNvPr>
            <p:cNvSpPr/>
            <p:nvPr/>
          </p:nvSpPr>
          <p:spPr>
            <a:xfrm>
              <a:off x="7603635" y="2307479"/>
              <a:ext cx="2694105" cy="736430"/>
            </a:xfrm>
            <a:prstGeom prst="rect">
              <a:avLst/>
            </a:prstGeom>
            <a:solidFill>
              <a:srgbClr val="75757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4FB29014-E968-6BF9-CB35-44D6DB7F9DDD}"/>
                </a:ext>
              </a:extLst>
            </p:cNvPr>
            <p:cNvSpPr/>
            <p:nvPr/>
          </p:nvSpPr>
          <p:spPr>
            <a:xfrm>
              <a:off x="7603635" y="3638166"/>
              <a:ext cx="2694105" cy="736430"/>
            </a:xfrm>
            <a:prstGeom prst="rect">
              <a:avLst/>
            </a:prstGeom>
            <a:solidFill>
              <a:srgbClr val="75757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E345DF2C-167E-04F0-7C8F-A6692091D972}"/>
              </a:ext>
            </a:extLst>
          </p:cNvPr>
          <p:cNvSpPr txBox="1"/>
          <p:nvPr/>
        </p:nvSpPr>
        <p:spPr>
          <a:xfrm>
            <a:off x="3699025" y="2958373"/>
            <a:ext cx="511358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b="1" dirty="0"/>
              <a:t>Сокращение времени</a:t>
            </a:r>
            <a:r>
              <a:rPr lang="ru-RU" dirty="0"/>
              <a:t> на подготовку сборников на 70%.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b="1" dirty="0"/>
              <a:t>Увеличение количества участников</a:t>
            </a:r>
            <a:r>
              <a:rPr lang="ru-RU" dirty="0"/>
              <a:t> за счет удобного интерфейса.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b="1" dirty="0"/>
              <a:t>Снижение числа ошибок</a:t>
            </a:r>
            <a:r>
              <a:rPr lang="ru-RU" dirty="0"/>
              <a:t> при форматировании статей.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b="1" dirty="0"/>
              <a:t>Создание экосистемы</a:t>
            </a:r>
            <a:r>
              <a:rPr lang="ru-RU" dirty="0"/>
              <a:t> для научного сообщества.</a:t>
            </a:r>
          </a:p>
        </p:txBody>
      </p:sp>
    </p:spTree>
    <p:extLst>
      <p:ext uri="{BB962C8B-B14F-4D97-AF65-F5344CB8AC3E}">
        <p14:creationId xmlns:p14="http://schemas.microsoft.com/office/powerpoint/2010/main" val="35445161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0CFEBB0-443F-7E69-D2CB-B1075D7B9D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1474" y="2589777"/>
            <a:ext cx="9594040" cy="2884349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q"/>
            </a:pPr>
            <a:r>
              <a:rPr lang="ru-RU" sz="1600" dirty="0"/>
              <a:t>Рынок нуждается в специализированном решении для автоматизации научных конференций под российские стандарты</a:t>
            </a:r>
          </a:p>
          <a:p>
            <a:pPr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q"/>
            </a:pPr>
            <a:r>
              <a:rPr lang="ru-RU" sz="1600" dirty="0"/>
              <a:t>Существенный потенциал- 5000+ конференций ежегодно в РФ при низком уровне цифровизации</a:t>
            </a:r>
          </a:p>
          <a:p>
            <a:pPr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q"/>
            </a:pPr>
            <a:r>
              <a:rPr lang="ru-RU" sz="1600" dirty="0"/>
              <a:t>Проект коммерчески перспективен благодаря возможности быстрого масштабирования и востребованности автоматизации</a:t>
            </a:r>
          </a:p>
          <a:p>
            <a:pPr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q"/>
            </a:pPr>
            <a:r>
              <a:rPr lang="ru-RU" sz="1600" dirty="0"/>
              <a:t>Решение устранит основные боли организаторов: ручное форматирование, потерь данных и сложности координации</a:t>
            </a:r>
          </a:p>
          <a:p>
            <a:pPr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q"/>
            </a:pPr>
            <a:r>
              <a:rPr lang="ru-RU" sz="1600" dirty="0"/>
              <a:t>Проект имеет все шансы занять лидирующие позиции на рынке организации научных мероприятий России.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7FFFE64-CE7E-4F78-F462-EF08A285A5D7}"/>
              </a:ext>
            </a:extLst>
          </p:cNvPr>
          <p:cNvSpPr/>
          <p:nvPr/>
        </p:nvSpPr>
        <p:spPr>
          <a:xfrm>
            <a:off x="2042358" y="202518"/>
            <a:ext cx="7034136" cy="8309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Вывод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8861F7-6CDB-6374-076A-08324DC092BE}"/>
              </a:ext>
            </a:extLst>
          </p:cNvPr>
          <p:cNvSpPr txBox="1"/>
          <p:nvPr/>
        </p:nvSpPr>
        <p:spPr>
          <a:xfrm>
            <a:off x="962472" y="1689742"/>
            <a:ext cx="99724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 rtl="0" eaLnBrk="1" latinLnBrk="0" hangingPunct="1">
              <a:spcBef>
                <a:spcPts val="1000"/>
              </a:spcBef>
              <a:buNone/>
            </a:pPr>
            <a:r>
              <a:rPr lang="ru-RU" sz="1800" b="1" kern="1200" dirty="0">
                <a:solidFill>
                  <a:srgbClr val="000000"/>
                </a:solidFill>
                <a:effectLst/>
                <a:latin typeface="Corbel" panose="020B0503020204020204" pitchFamily="34" charset="0"/>
                <a:ea typeface="+mn-ea"/>
                <a:cs typeface="+mn-cs"/>
              </a:rPr>
              <a:t>На основе проведенного анализа можно сделать следующие ключевые выводы</a:t>
            </a:r>
            <a:r>
              <a:rPr lang="ru-RU" b="1" dirty="0">
                <a:solidFill>
                  <a:srgbClr val="000000"/>
                </a:solidFill>
                <a:latin typeface="Corbel" panose="020B0503020204020204" pitchFamily="34" charset="0"/>
              </a:rPr>
              <a:t>:</a:t>
            </a:r>
            <a:endParaRPr lang="ru-RU" b="1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07788884"/>
      </p:ext>
    </p:extLst>
  </p:cSld>
  <p:clrMapOvr>
    <a:masterClrMapping/>
  </p:clrMapOvr>
</p:sld>
</file>

<file path=ppt/theme/theme1.xml><?xml version="1.0" encoding="utf-8"?>
<a:theme xmlns:a="http://schemas.openxmlformats.org/drawingml/2006/main" name="Посылка">
  <a:themeElements>
    <a:clrScheme name="Посылка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Посылка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осылка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TM10001115[[fn=Посылка]]</Template>
  <TotalTime>208</TotalTime>
  <Words>661</Words>
  <Application>Microsoft Office PowerPoint</Application>
  <PresentationFormat>Широкоэкранный</PresentationFormat>
  <Paragraphs>98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8" baseType="lpstr">
      <vt:lpstr>Arial</vt:lpstr>
      <vt:lpstr>Cobel</vt:lpstr>
      <vt:lpstr>Corbel</vt:lpstr>
      <vt:lpstr>Gill Sans MT</vt:lpstr>
      <vt:lpstr>Roboto</vt:lpstr>
      <vt:lpstr>Sitka Small Semibold</vt:lpstr>
      <vt:lpstr>Wingdings</vt:lpstr>
      <vt:lpstr>Посылка</vt:lpstr>
      <vt:lpstr>Разработка web-приложения для организации научных конференций и формирования сборника докладов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Разработка web-приложения для организации научных конференций и формирования сборника докладов</dc:title>
  <dc:creator>Полина Шульпина</dc:creator>
  <cp:lastModifiedBy>Екатерина Монцева</cp:lastModifiedBy>
  <cp:revision>15</cp:revision>
  <dcterms:created xsi:type="dcterms:W3CDTF">2025-11-17T11:52:08Z</dcterms:created>
  <dcterms:modified xsi:type="dcterms:W3CDTF">2025-11-21T19:25:52Z</dcterms:modified>
</cp:coreProperties>
</file>