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T Norms" panose="020B0604020202020204" charset="0"/>
      <p:regular r:id="rId19"/>
    </p:embeddedFont>
    <p:embeddedFont>
      <p:font typeface="TT Norms Bold" panose="020B0604020202020204" charset="0"/>
      <p:regular r:id="rId20"/>
    </p:embeddedFont>
    <p:embeddedFont>
      <p:font typeface="TT Norms Ultra-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1" d="100"/>
          <a:sy n="71" d="100"/>
        </p:scale>
        <p:origin x="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28700" y="7501080"/>
            <a:ext cx="17474323" cy="0"/>
          </a:xfrm>
          <a:prstGeom prst="line">
            <a:avLst/>
          </a:prstGeom>
          <a:ln w="952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1460459" y="867853"/>
            <a:ext cx="17492145" cy="847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794"/>
              </a:lnSpc>
            </a:pPr>
            <a:r>
              <a:rPr lang="en-US" sz="13500" b="1" spc="1566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PRACTICEPORT</a:t>
            </a:r>
            <a:r>
              <a:rPr lang="en-US" sz="13500" spc="1566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</a:p>
          <a:p>
            <a:pPr algn="l">
              <a:lnSpc>
                <a:spcPts val="5833"/>
              </a:lnSpc>
            </a:pPr>
            <a:r>
              <a:rPr lang="en-US" sz="4986" spc="578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ЦИФРОВАЯ ПЛАТФОРМА ДЛЯ ФОРМИРОВАНИЯ ПОДТВЕРЖДЕННОГО ПОРТФОЛИО И СОПРОВОЖДЕНИЯ ПРОИЗВОДСТВЕННОЙ ПРАКТИКИ СТУДЕНТОВ                                                                         </a:t>
            </a:r>
          </a:p>
          <a:p>
            <a:pPr algn="l">
              <a:lnSpc>
                <a:spcPts val="22036"/>
              </a:lnSpc>
            </a:pPr>
            <a:endParaRPr lang="en-US" sz="4986" spc="578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793656" y="6596466"/>
            <a:ext cx="7135286" cy="4753884"/>
          </a:xfrm>
          <a:custGeom>
            <a:avLst/>
            <a:gdLst/>
            <a:ahLst/>
            <a:cxnLst/>
            <a:rect l="l" t="t" r="r" b="b"/>
            <a:pathLst>
              <a:path w="7135286" h="4753884">
                <a:moveTo>
                  <a:pt x="0" y="0"/>
                </a:moveTo>
                <a:lnTo>
                  <a:pt x="7135286" y="0"/>
                </a:lnTo>
                <a:lnTo>
                  <a:pt x="7135286" y="4753884"/>
                </a:lnTo>
                <a:lnTo>
                  <a:pt x="0" y="47538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618931" y="8009468"/>
            <a:ext cx="9950421" cy="1893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699" b="1" spc="-59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МОКЕИЧЕВА ЕКАТЕРИНА ВАСИЛЬЕВНА,</a:t>
            </a:r>
          </a:p>
          <a:p>
            <a:pPr algn="l">
              <a:lnSpc>
                <a:spcPts val="3779"/>
              </a:lnSpc>
            </a:pPr>
            <a:r>
              <a:rPr lang="en-US" sz="2699" b="1" spc="-59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ПАНКРАТОВА ЕЛИЗАВЕТА ДМИТРИЕВНА, </a:t>
            </a:r>
          </a:p>
          <a:p>
            <a:pPr algn="l">
              <a:lnSpc>
                <a:spcPts val="3779"/>
              </a:lnSpc>
            </a:pPr>
            <a:r>
              <a:rPr lang="en-US" sz="2699" b="1" spc="-59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СТАРКОВ АНДРЕЙ ВЛАДИМИРОВИЧ</a:t>
            </a:r>
          </a:p>
          <a:p>
            <a:pPr algn="l">
              <a:lnSpc>
                <a:spcPts val="3779"/>
              </a:lnSpc>
              <a:spcBef>
                <a:spcPct val="0"/>
              </a:spcBef>
            </a:pPr>
            <a:endParaRPr lang="en-US" sz="2699" b="1" spc="-59">
              <a:solidFill>
                <a:srgbClr val="51428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2857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513134"/>
            <a:ext cx="17474323" cy="0"/>
          </a:xfrm>
          <a:prstGeom prst="line">
            <a:avLst/>
          </a:prstGeom>
          <a:ln w="952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3149319" y="5308038"/>
            <a:ext cx="4631695" cy="829492"/>
            <a:chOff x="0" y="0"/>
            <a:chExt cx="1219870" cy="218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19870" cy="218467"/>
            </a:xfrm>
            <a:custGeom>
              <a:avLst/>
              <a:gdLst/>
              <a:ahLst/>
              <a:cxnLst/>
              <a:rect l="l" t="t" r="r" b="b"/>
              <a:pathLst>
                <a:path w="1219870" h="218467">
                  <a:moveTo>
                    <a:pt x="85247" y="0"/>
                  </a:moveTo>
                  <a:lnTo>
                    <a:pt x="1134623" y="0"/>
                  </a:lnTo>
                  <a:cubicBezTo>
                    <a:pt x="1181704" y="0"/>
                    <a:pt x="1219870" y="38166"/>
                    <a:pt x="1219870" y="85247"/>
                  </a:cubicBezTo>
                  <a:lnTo>
                    <a:pt x="1219870" y="133220"/>
                  </a:lnTo>
                  <a:cubicBezTo>
                    <a:pt x="1219870" y="180301"/>
                    <a:pt x="1181704" y="218467"/>
                    <a:pt x="1134623" y="218467"/>
                  </a:cubicBezTo>
                  <a:lnTo>
                    <a:pt x="85247" y="218467"/>
                  </a:lnTo>
                  <a:cubicBezTo>
                    <a:pt x="62638" y="218467"/>
                    <a:pt x="40955" y="209486"/>
                    <a:pt x="24968" y="193499"/>
                  </a:cubicBezTo>
                  <a:cubicBezTo>
                    <a:pt x="8981" y="177512"/>
                    <a:pt x="0" y="155829"/>
                    <a:pt x="0" y="133220"/>
                  </a:cubicBezTo>
                  <a:lnTo>
                    <a:pt x="0" y="85247"/>
                  </a:lnTo>
                  <a:cubicBezTo>
                    <a:pt x="0" y="38166"/>
                    <a:pt x="38166" y="0"/>
                    <a:pt x="85247" y="0"/>
                  </a:cubicBezTo>
                  <a:close/>
                </a:path>
              </a:pathLst>
            </a:custGeom>
            <a:solidFill>
              <a:srgbClr val="7B8D72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219870" cy="2756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БОЛЬ СТУДЕНТОВ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4709262" y="193620"/>
            <a:ext cx="2042092" cy="2042092"/>
          </a:xfrm>
          <a:custGeom>
            <a:avLst/>
            <a:gdLst/>
            <a:ahLst/>
            <a:cxnLst/>
            <a:rect l="l" t="t" r="r" b="b"/>
            <a:pathLst>
              <a:path w="2042092" h="2042092">
                <a:moveTo>
                  <a:pt x="0" y="0"/>
                </a:moveTo>
                <a:lnTo>
                  <a:pt x="2042091" y="0"/>
                </a:lnTo>
                <a:lnTo>
                  <a:pt x="2042091" y="2042092"/>
                </a:lnTo>
                <a:lnTo>
                  <a:pt x="0" y="204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1335208" y="5308038"/>
            <a:ext cx="4631695" cy="829492"/>
            <a:chOff x="0" y="0"/>
            <a:chExt cx="1219870" cy="2184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19870" cy="218467"/>
            </a:xfrm>
            <a:custGeom>
              <a:avLst/>
              <a:gdLst/>
              <a:ahLst/>
              <a:cxnLst/>
              <a:rect l="l" t="t" r="r" b="b"/>
              <a:pathLst>
                <a:path w="1219870" h="218467">
                  <a:moveTo>
                    <a:pt x="85247" y="0"/>
                  </a:moveTo>
                  <a:lnTo>
                    <a:pt x="1134623" y="0"/>
                  </a:lnTo>
                  <a:cubicBezTo>
                    <a:pt x="1181704" y="0"/>
                    <a:pt x="1219870" y="38166"/>
                    <a:pt x="1219870" y="85247"/>
                  </a:cubicBezTo>
                  <a:lnTo>
                    <a:pt x="1219870" y="133220"/>
                  </a:lnTo>
                  <a:cubicBezTo>
                    <a:pt x="1219870" y="180301"/>
                    <a:pt x="1181704" y="218467"/>
                    <a:pt x="1134623" y="218467"/>
                  </a:cubicBezTo>
                  <a:lnTo>
                    <a:pt x="85247" y="218467"/>
                  </a:lnTo>
                  <a:cubicBezTo>
                    <a:pt x="62638" y="218467"/>
                    <a:pt x="40955" y="209486"/>
                    <a:pt x="24968" y="193499"/>
                  </a:cubicBezTo>
                  <a:cubicBezTo>
                    <a:pt x="8981" y="177512"/>
                    <a:pt x="0" y="155829"/>
                    <a:pt x="0" y="133220"/>
                  </a:cubicBezTo>
                  <a:lnTo>
                    <a:pt x="0" y="85247"/>
                  </a:lnTo>
                  <a:cubicBezTo>
                    <a:pt x="0" y="38166"/>
                    <a:pt x="38166" y="0"/>
                    <a:pt x="85247" y="0"/>
                  </a:cubicBezTo>
                  <a:close/>
                </a:path>
              </a:pathLst>
            </a:custGeom>
            <a:solidFill>
              <a:srgbClr val="7B8D72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219870" cy="2756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БОЛЬ ОРГАНИЗАЦИЙ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758582" y="1701515"/>
            <a:ext cx="5413169" cy="3606524"/>
          </a:xfrm>
          <a:custGeom>
            <a:avLst/>
            <a:gdLst/>
            <a:ahLst/>
            <a:cxnLst/>
            <a:rect l="l" t="t" r="r" b="b"/>
            <a:pathLst>
              <a:path w="5413169" h="3606524">
                <a:moveTo>
                  <a:pt x="0" y="0"/>
                </a:moveTo>
                <a:lnTo>
                  <a:pt x="5413169" y="0"/>
                </a:lnTo>
                <a:lnTo>
                  <a:pt x="5413169" y="3606523"/>
                </a:lnTo>
                <a:lnTo>
                  <a:pt x="0" y="36065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874926" y="1796147"/>
            <a:ext cx="5552258" cy="3699192"/>
          </a:xfrm>
          <a:custGeom>
            <a:avLst/>
            <a:gdLst/>
            <a:ahLst/>
            <a:cxnLst/>
            <a:rect l="l" t="t" r="r" b="b"/>
            <a:pathLst>
              <a:path w="5552258" h="3699192">
                <a:moveTo>
                  <a:pt x="0" y="0"/>
                </a:moveTo>
                <a:lnTo>
                  <a:pt x="5552258" y="0"/>
                </a:lnTo>
                <a:lnTo>
                  <a:pt x="5552258" y="3699192"/>
                </a:lnTo>
                <a:lnTo>
                  <a:pt x="0" y="36991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126180" y="857591"/>
            <a:ext cx="11135949" cy="1386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452"/>
              </a:lnSpc>
            </a:pPr>
            <a:r>
              <a:rPr lang="en-US" sz="12603" b="1" spc="693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ПРОБЛЕМА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547000" y="6347081"/>
            <a:ext cx="5836332" cy="304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задания и материалы хранятся в разных каналах;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результаты практики часто остаются только в отчёте;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сложно подтвердить реальный опыт;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нет удобного портфолио для работодателя.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732889" y="6347081"/>
            <a:ext cx="5836332" cy="304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сопровождение практикантов ведётся вручную;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сложно отслеживать задачи и результаты;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нет единой базы выполненных работ;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практика слабо используется как кадровый канал.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15310932" y="415279"/>
            <a:ext cx="2320917" cy="2320917"/>
          </a:xfrm>
          <a:custGeom>
            <a:avLst/>
            <a:gdLst/>
            <a:ahLst/>
            <a:cxnLst/>
            <a:rect l="l" t="t" r="r" b="b"/>
            <a:pathLst>
              <a:path w="2320917" h="2320917">
                <a:moveTo>
                  <a:pt x="0" y="0"/>
                </a:moveTo>
                <a:lnTo>
                  <a:pt x="2320916" y="0"/>
                </a:lnTo>
                <a:lnTo>
                  <a:pt x="2320916" y="2320916"/>
                </a:lnTo>
                <a:lnTo>
                  <a:pt x="0" y="23209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678114" y="6467016"/>
            <a:ext cx="5428104" cy="3465700"/>
          </a:xfrm>
          <a:custGeom>
            <a:avLst/>
            <a:gdLst/>
            <a:ahLst/>
            <a:cxnLst/>
            <a:rect l="l" t="t" r="r" b="b"/>
            <a:pathLst>
              <a:path w="5428104" h="3465700">
                <a:moveTo>
                  <a:pt x="0" y="0"/>
                </a:moveTo>
                <a:lnTo>
                  <a:pt x="5428104" y="0"/>
                </a:lnTo>
                <a:lnTo>
                  <a:pt x="5428104" y="3465700"/>
                </a:lnTo>
                <a:lnTo>
                  <a:pt x="0" y="34657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175" b="-217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3193" y="3842492"/>
            <a:ext cx="15845321" cy="2127737"/>
          </a:xfrm>
          <a:custGeom>
            <a:avLst/>
            <a:gdLst/>
            <a:ahLst/>
            <a:cxnLst/>
            <a:rect l="l" t="t" r="r" b="b"/>
            <a:pathLst>
              <a:path w="15845321" h="2127737">
                <a:moveTo>
                  <a:pt x="0" y="0"/>
                </a:moveTo>
                <a:lnTo>
                  <a:pt x="15845321" y="0"/>
                </a:lnTo>
                <a:lnTo>
                  <a:pt x="15845321" y="2127736"/>
                </a:lnTo>
                <a:lnTo>
                  <a:pt x="0" y="21277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82843" b="-21331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66495" y="3984821"/>
            <a:ext cx="4447204" cy="1985408"/>
          </a:xfrm>
          <a:custGeom>
            <a:avLst/>
            <a:gdLst/>
            <a:ahLst/>
            <a:cxnLst/>
            <a:rect l="l" t="t" r="r" b="b"/>
            <a:pathLst>
              <a:path w="4447204" h="1985408">
                <a:moveTo>
                  <a:pt x="0" y="0"/>
                </a:moveTo>
                <a:lnTo>
                  <a:pt x="4447204" y="0"/>
                </a:lnTo>
                <a:lnTo>
                  <a:pt x="4447204" y="1985407"/>
                </a:lnTo>
                <a:lnTo>
                  <a:pt x="0" y="19854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1793" r="-3366" b="-11793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667397" y="4010747"/>
            <a:ext cx="2579820" cy="1959482"/>
          </a:xfrm>
          <a:custGeom>
            <a:avLst/>
            <a:gdLst/>
            <a:ahLst/>
            <a:cxnLst/>
            <a:rect l="l" t="t" r="r" b="b"/>
            <a:pathLst>
              <a:path w="2579820" h="1959482">
                <a:moveTo>
                  <a:pt x="0" y="0"/>
                </a:moveTo>
                <a:lnTo>
                  <a:pt x="2579821" y="0"/>
                </a:lnTo>
                <a:lnTo>
                  <a:pt x="2579821" y="1959481"/>
                </a:lnTo>
                <a:lnTo>
                  <a:pt x="0" y="19594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658139" y="3812782"/>
            <a:ext cx="1860604" cy="2157446"/>
          </a:xfrm>
          <a:custGeom>
            <a:avLst/>
            <a:gdLst/>
            <a:ahLst/>
            <a:cxnLst/>
            <a:rect l="l" t="t" r="r" b="b"/>
            <a:pathLst>
              <a:path w="1860604" h="2157446">
                <a:moveTo>
                  <a:pt x="0" y="0"/>
                </a:moveTo>
                <a:lnTo>
                  <a:pt x="1860604" y="0"/>
                </a:lnTo>
                <a:lnTo>
                  <a:pt x="1860604" y="2157446"/>
                </a:lnTo>
                <a:lnTo>
                  <a:pt x="0" y="215744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r="-15954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915566" y="948679"/>
            <a:ext cx="10246296" cy="1387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459"/>
              </a:lnSpc>
            </a:pPr>
            <a:r>
              <a:rPr lang="en-US" sz="12612" b="1" spc="693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РЕШЕНИЕ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49329" y="2708967"/>
            <a:ext cx="13861602" cy="695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692"/>
              </a:lnSpc>
              <a:spcBef>
                <a:spcPct val="0"/>
              </a:spcBef>
            </a:pPr>
            <a:r>
              <a:rPr lang="en-US" sz="4065" spc="-17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PracticePort решает проблему через единый цифровой контур: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15566" y="5709243"/>
            <a:ext cx="1312393" cy="464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 spc="-59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ЗАЯВКА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398760" y="5709243"/>
            <a:ext cx="1362048" cy="464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 spc="-59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ПРОЕКТ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833626" y="5743506"/>
            <a:ext cx="1206049" cy="405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ЗАДАЧИ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906450" y="5743506"/>
            <a:ext cx="1861840" cy="405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РЕЗУЛЬТАТЫ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347823" y="5806464"/>
            <a:ext cx="1639139" cy="405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ПРОВЕРКА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326196" y="5789348"/>
            <a:ext cx="2341202" cy="405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ВЕРИФИКАЦИЯ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5952177" y="5789348"/>
            <a:ext cx="2010262" cy="405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ПОРТФОЛИО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54665" y="6562266"/>
            <a:ext cx="3767202" cy="1664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052"/>
              </a:lnSpc>
              <a:spcBef>
                <a:spcPct val="0"/>
              </a:spcBef>
            </a:pPr>
            <a:r>
              <a:rPr lang="en-US" sz="4323" b="1" spc="-181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Ценность:</a:t>
            </a:r>
          </a:p>
          <a:p>
            <a:pPr algn="r">
              <a:lnSpc>
                <a:spcPts val="3672"/>
              </a:lnSpc>
              <a:spcBef>
                <a:spcPct val="0"/>
              </a:spcBef>
            </a:pPr>
            <a:endParaRPr lang="en-US" sz="4323" b="1" spc="-181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  <a:p>
            <a:pPr algn="r">
              <a:lnSpc>
                <a:spcPts val="3672"/>
              </a:lnSpc>
              <a:spcBef>
                <a:spcPct val="0"/>
              </a:spcBef>
            </a:pPr>
            <a:endParaRPr lang="en-US" sz="4323" b="1" spc="-181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361039" y="7537810"/>
            <a:ext cx="12151222" cy="2162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60628" lvl="1" indent="-380314" algn="just">
              <a:lnSpc>
                <a:spcPts val="4932"/>
              </a:lnSpc>
              <a:buFont typeface="Arial"/>
              <a:buChar char="•"/>
            </a:pPr>
            <a:r>
              <a:rPr lang="en-US" sz="3523" spc="-14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студент получает подтверждённый опыт;</a:t>
            </a:r>
          </a:p>
          <a:p>
            <a:pPr marL="760628" lvl="1" indent="-380314" algn="just">
              <a:lnSpc>
                <a:spcPts val="4932"/>
              </a:lnSpc>
              <a:spcBef>
                <a:spcPct val="0"/>
              </a:spcBef>
              <a:buFont typeface="Arial"/>
              <a:buChar char="•"/>
            </a:pPr>
            <a:r>
              <a:rPr lang="en-US" sz="3523" spc="-14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организация получает прозрачный контроль практики;</a:t>
            </a:r>
          </a:p>
          <a:p>
            <a:pPr marL="760628" lvl="1" indent="-380314" algn="just">
              <a:lnSpc>
                <a:spcPts val="4932"/>
              </a:lnSpc>
              <a:spcBef>
                <a:spcPct val="0"/>
              </a:spcBef>
              <a:buFont typeface="Arial"/>
              <a:buChar char="•"/>
            </a:pPr>
            <a:r>
              <a:rPr lang="en-US" sz="3523" spc="-14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результаты не теряются и могут использоваться дальше.</a:t>
            </a:r>
          </a:p>
          <a:p>
            <a:pPr algn="r">
              <a:lnSpc>
                <a:spcPts val="2412"/>
              </a:lnSpc>
              <a:spcBef>
                <a:spcPct val="0"/>
              </a:spcBef>
            </a:pPr>
            <a:endParaRPr lang="en-US" sz="3523" spc="-147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20" name="AutoShape 20"/>
          <p:cNvSpPr/>
          <p:nvPr/>
        </p:nvSpPr>
        <p:spPr>
          <a:xfrm>
            <a:off x="1033462" y="6338429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244012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1839498" y="3439027"/>
            <a:ext cx="5992428" cy="852791"/>
            <a:chOff x="0" y="0"/>
            <a:chExt cx="1578253" cy="22460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578253" cy="224603"/>
            </a:xfrm>
            <a:custGeom>
              <a:avLst/>
              <a:gdLst/>
              <a:ahLst/>
              <a:cxnLst/>
              <a:rect l="l" t="t" r="r" b="b"/>
              <a:pathLst>
                <a:path w="1578253" h="224603">
                  <a:moveTo>
                    <a:pt x="65889" y="0"/>
                  </a:moveTo>
                  <a:lnTo>
                    <a:pt x="1512363" y="0"/>
                  </a:lnTo>
                  <a:cubicBezTo>
                    <a:pt x="1529838" y="0"/>
                    <a:pt x="1546597" y="6942"/>
                    <a:pt x="1558954" y="19299"/>
                  </a:cubicBezTo>
                  <a:cubicBezTo>
                    <a:pt x="1571311" y="31655"/>
                    <a:pt x="1578253" y="48415"/>
                    <a:pt x="1578253" y="65889"/>
                  </a:cubicBezTo>
                  <a:lnTo>
                    <a:pt x="1578253" y="158714"/>
                  </a:lnTo>
                  <a:cubicBezTo>
                    <a:pt x="1578253" y="176189"/>
                    <a:pt x="1571311" y="192948"/>
                    <a:pt x="1558954" y="205305"/>
                  </a:cubicBezTo>
                  <a:cubicBezTo>
                    <a:pt x="1546597" y="217661"/>
                    <a:pt x="1529838" y="224603"/>
                    <a:pt x="1512363" y="224603"/>
                  </a:cubicBezTo>
                  <a:lnTo>
                    <a:pt x="65889" y="224603"/>
                  </a:lnTo>
                  <a:cubicBezTo>
                    <a:pt x="48415" y="224603"/>
                    <a:pt x="31655" y="217661"/>
                    <a:pt x="19299" y="205305"/>
                  </a:cubicBezTo>
                  <a:cubicBezTo>
                    <a:pt x="6942" y="192948"/>
                    <a:pt x="0" y="176189"/>
                    <a:pt x="0" y="158714"/>
                  </a:cubicBezTo>
                  <a:lnTo>
                    <a:pt x="0" y="65889"/>
                  </a:lnTo>
                  <a:cubicBezTo>
                    <a:pt x="0" y="48415"/>
                    <a:pt x="6942" y="31655"/>
                    <a:pt x="19299" y="19299"/>
                  </a:cubicBezTo>
                  <a:cubicBezTo>
                    <a:pt x="31655" y="6942"/>
                    <a:pt x="48415" y="0"/>
                    <a:pt x="65889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578253" cy="2817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АКТУАЛЬНОСТЬ ЗАПУСКА: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6099515" y="916753"/>
            <a:ext cx="1733526" cy="1733526"/>
          </a:xfrm>
          <a:custGeom>
            <a:avLst/>
            <a:gdLst/>
            <a:ahLst/>
            <a:cxnLst/>
            <a:rect l="l" t="t" r="r" b="b"/>
            <a:pathLst>
              <a:path w="1733526" h="1733526">
                <a:moveTo>
                  <a:pt x="0" y="0"/>
                </a:moveTo>
                <a:lnTo>
                  <a:pt x="1733526" y="0"/>
                </a:lnTo>
                <a:lnTo>
                  <a:pt x="1733526" y="1733526"/>
                </a:lnTo>
                <a:lnTo>
                  <a:pt x="0" y="17335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92039" y="3564101"/>
            <a:ext cx="7365794" cy="4907460"/>
          </a:xfrm>
          <a:custGeom>
            <a:avLst/>
            <a:gdLst/>
            <a:ahLst/>
            <a:cxnLst/>
            <a:rect l="l" t="t" r="r" b="b"/>
            <a:pathLst>
              <a:path w="7365794" h="4907460">
                <a:moveTo>
                  <a:pt x="0" y="0"/>
                </a:moveTo>
                <a:lnTo>
                  <a:pt x="7365794" y="0"/>
                </a:lnTo>
                <a:lnTo>
                  <a:pt x="7365794" y="4907460"/>
                </a:lnTo>
                <a:lnTo>
                  <a:pt x="0" y="49074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535498" y="4694929"/>
            <a:ext cx="8658076" cy="3353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4236" lvl="1" indent="-347118" algn="just">
              <a:lnSpc>
                <a:spcPts val="4501"/>
              </a:lnSpc>
              <a:buFont typeface="Arial"/>
              <a:buChar char="•"/>
            </a:pPr>
            <a:r>
              <a:rPr lang="en-US" sz="3215" spc="-13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цифровизация образования;</a:t>
            </a:r>
          </a:p>
          <a:p>
            <a:pPr marL="694236" lvl="1" indent="-347118" algn="just">
              <a:lnSpc>
                <a:spcPts val="4501"/>
              </a:lnSpc>
              <a:buFont typeface="Arial"/>
              <a:buChar char="•"/>
            </a:pPr>
            <a:r>
              <a:rPr lang="en-US" sz="3215" spc="-13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потребность работодателей в раннем отборе молодых специалистов;</a:t>
            </a:r>
          </a:p>
          <a:p>
            <a:pPr marL="694236" lvl="1" indent="-347118" algn="just">
              <a:lnSpc>
                <a:spcPts val="4501"/>
              </a:lnSpc>
              <a:buFont typeface="Arial"/>
              <a:buChar char="•"/>
            </a:pPr>
            <a:r>
              <a:rPr lang="en-US" sz="3215" spc="-13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привычка студентов к онлайн-сервисам;</a:t>
            </a:r>
          </a:p>
          <a:p>
            <a:pPr marL="694236" lvl="1" indent="-347118" algn="just">
              <a:lnSpc>
                <a:spcPts val="4501"/>
              </a:lnSpc>
              <a:spcBef>
                <a:spcPct val="0"/>
              </a:spcBef>
              <a:buFont typeface="Arial"/>
              <a:buChar char="•"/>
            </a:pPr>
            <a:r>
              <a:rPr lang="en-US" sz="3215" spc="-13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рост значения подтверждённых навыков.</a:t>
            </a:r>
          </a:p>
          <a:p>
            <a:pPr algn="just">
              <a:lnSpc>
                <a:spcPts val="4501"/>
              </a:lnSpc>
              <a:spcBef>
                <a:spcPct val="0"/>
              </a:spcBef>
            </a:pPr>
            <a:endParaRPr lang="en-US" sz="3215" spc="-135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04820" y="558014"/>
            <a:ext cx="14272978" cy="1806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96"/>
              </a:lnSpc>
              <a:spcBef>
                <a:spcPct val="0"/>
              </a:spcBef>
            </a:pPr>
            <a:r>
              <a:rPr lang="en-US" sz="10640" b="1" spc="585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ПОЧЕМУ СЕЙЧАС?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437987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4452947" y="477108"/>
            <a:ext cx="2245981" cy="2245981"/>
          </a:xfrm>
          <a:custGeom>
            <a:avLst/>
            <a:gdLst/>
            <a:ahLst/>
            <a:cxnLst/>
            <a:rect l="l" t="t" r="r" b="b"/>
            <a:pathLst>
              <a:path w="2245981" h="2245981">
                <a:moveTo>
                  <a:pt x="0" y="0"/>
                </a:moveTo>
                <a:lnTo>
                  <a:pt x="2245981" y="0"/>
                </a:lnTo>
                <a:lnTo>
                  <a:pt x="2245981" y="2245981"/>
                </a:lnTo>
                <a:lnTo>
                  <a:pt x="0" y="22459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707712" y="2994744"/>
            <a:ext cx="5967619" cy="6296142"/>
          </a:xfrm>
          <a:custGeom>
            <a:avLst/>
            <a:gdLst/>
            <a:ahLst/>
            <a:cxnLst/>
            <a:rect l="l" t="t" r="r" b="b"/>
            <a:pathLst>
              <a:path w="5967619" h="6296142">
                <a:moveTo>
                  <a:pt x="0" y="0"/>
                </a:moveTo>
                <a:lnTo>
                  <a:pt x="5967619" y="0"/>
                </a:lnTo>
                <a:lnTo>
                  <a:pt x="5967619" y="6296142"/>
                </a:lnTo>
                <a:lnTo>
                  <a:pt x="0" y="6296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8477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341215" y="886456"/>
            <a:ext cx="8380454" cy="1472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13599" b="1" spc="747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РЫНОК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57068" y="2172870"/>
            <a:ext cx="9582200" cy="6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598"/>
              </a:lnSpc>
              <a:spcBef>
                <a:spcPct val="0"/>
              </a:spcBef>
            </a:pPr>
            <a:r>
              <a:rPr lang="en-US" sz="3998" spc="-16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Оценка рынка PAM / TAM / SAM / SOM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506141" y="4093490"/>
            <a:ext cx="8150679" cy="4391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90"/>
              </a:lnSpc>
            </a:pPr>
            <a:r>
              <a:rPr lang="en-US" sz="2727" spc="-59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ДЛЯ ОЦЕНКИ РЫНОЧНОГО ПОТЕНЦИАЛА ИСПОЛЬЗОВАЛАСЬ МОДЕЛЬ PAM, TAM, SAM И SOM. </a:t>
            </a:r>
          </a:p>
          <a:p>
            <a:pPr algn="l">
              <a:lnSpc>
                <a:spcPts val="4390"/>
              </a:lnSpc>
            </a:pPr>
            <a:r>
              <a:rPr lang="en-US" sz="2727" spc="-59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В КАЧЕСТВЕ МАКСИМАЛЬНО ВОЗМОЖНОЙ АУДИТОРИИ БЫЛИ РАССМОТРЕНЫ СТУДЕНТЫ ВУЗОВ И КОЛЛЕДЖЕЙ, А ТАКЖЕ ОРГАНИЗАЦИИ, КОТОРЫЕ ПОТЕНЦИАЛЬНО МОГУТ ПРИНИМАТЬ СТУДЕНТОВ НА ПРАКТИКУ.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28700" y="9876616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5137415" y="188143"/>
            <a:ext cx="2458234" cy="2458234"/>
          </a:xfrm>
          <a:custGeom>
            <a:avLst/>
            <a:gdLst/>
            <a:ahLst/>
            <a:cxnLst/>
            <a:rect l="l" t="t" r="r" b="b"/>
            <a:pathLst>
              <a:path w="2458234" h="2458234">
                <a:moveTo>
                  <a:pt x="0" y="0"/>
                </a:moveTo>
                <a:lnTo>
                  <a:pt x="2458234" y="0"/>
                </a:lnTo>
                <a:lnTo>
                  <a:pt x="2458234" y="2458234"/>
                </a:lnTo>
                <a:lnTo>
                  <a:pt x="0" y="245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815749" y="2401526"/>
            <a:ext cx="6794255" cy="7111898"/>
          </a:xfrm>
          <a:custGeom>
            <a:avLst/>
            <a:gdLst/>
            <a:ahLst/>
            <a:cxnLst/>
            <a:rect l="l" t="t" r="r" b="b"/>
            <a:pathLst>
              <a:path w="6794255" h="7111898">
                <a:moveTo>
                  <a:pt x="0" y="0"/>
                </a:moveTo>
                <a:lnTo>
                  <a:pt x="6794256" y="0"/>
                </a:lnTo>
                <a:lnTo>
                  <a:pt x="6794256" y="7111897"/>
                </a:lnTo>
                <a:lnTo>
                  <a:pt x="0" y="711189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496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223621" y="4292594"/>
            <a:ext cx="8741088" cy="4240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61"/>
              </a:lnSpc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   КАК РАБОТАЕТ PRACTICEPORT: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СТУДЕНТ РЕГИСТРИРУЕТСЯ И ПОДАЁТ ЗАЯВКУ;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ОРГАНИЗАЦИЯ ПРИНИМАЕТ ЗАЯВКУ;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КУРАТОР СОЗДАЁТ ПРОЕКТ И ЗАДАЧИ;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СТУДЕНТ ЗАГРУЖАЕТ РЕЗУЛЬТАТЫ;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КУРАТОР ПРОВЕРЯЕТ И ПОДТВЕРЖДАЕТ РАБОТУ;</a:t>
            </a:r>
          </a:p>
          <a:p>
            <a:pPr marL="567952" lvl="1" indent="-283976" algn="l">
              <a:lnSpc>
                <a:spcPts val="4261"/>
              </a:lnSpc>
              <a:buFont typeface="Arial"/>
              <a:buChar char="•"/>
            </a:pPr>
            <a:r>
              <a:rPr lang="en-US" sz="2630" spc="-57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ВЕРИФИЦИРОВАННЫЙ ПРОЕКТ ПОПАДАЕТ В ПОРТФОЛИО.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80097" y="928962"/>
            <a:ext cx="14216122" cy="1472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13599" b="1" spc="747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ПРОДУКТ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874774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393387" y="2525168"/>
            <a:ext cx="7895607" cy="3701066"/>
          </a:xfrm>
          <a:custGeom>
            <a:avLst/>
            <a:gdLst/>
            <a:ahLst/>
            <a:cxnLst/>
            <a:rect l="l" t="t" r="r" b="b"/>
            <a:pathLst>
              <a:path w="7895607" h="3701066">
                <a:moveTo>
                  <a:pt x="0" y="0"/>
                </a:moveTo>
                <a:lnTo>
                  <a:pt x="7895607" y="0"/>
                </a:lnTo>
                <a:lnTo>
                  <a:pt x="7895607" y="3701066"/>
                </a:lnTo>
                <a:lnTo>
                  <a:pt x="0" y="37010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90270" y="5228356"/>
            <a:ext cx="8227975" cy="4299117"/>
          </a:xfrm>
          <a:custGeom>
            <a:avLst/>
            <a:gdLst/>
            <a:ahLst/>
            <a:cxnLst/>
            <a:rect l="l" t="t" r="r" b="b"/>
            <a:pathLst>
              <a:path w="8227975" h="4299117">
                <a:moveTo>
                  <a:pt x="0" y="0"/>
                </a:moveTo>
                <a:lnTo>
                  <a:pt x="8227976" y="0"/>
                </a:lnTo>
                <a:lnTo>
                  <a:pt x="8227976" y="4299117"/>
                </a:lnTo>
                <a:lnTo>
                  <a:pt x="0" y="42991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40513" y="785253"/>
            <a:ext cx="14216122" cy="1472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13599" b="1" spc="747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ПРОДУКТ</a:t>
            </a:r>
          </a:p>
        </p:txBody>
      </p:sp>
      <p:sp>
        <p:nvSpPr>
          <p:cNvPr id="7" name="Freeform 7"/>
          <p:cNvSpPr/>
          <p:nvPr/>
        </p:nvSpPr>
        <p:spPr>
          <a:xfrm rot="-860028">
            <a:off x="13764006" y="528597"/>
            <a:ext cx="2318859" cy="2318859"/>
          </a:xfrm>
          <a:custGeom>
            <a:avLst/>
            <a:gdLst/>
            <a:ahLst/>
            <a:cxnLst/>
            <a:rect l="l" t="t" r="r" b="b"/>
            <a:pathLst>
              <a:path w="2318859" h="2318859">
                <a:moveTo>
                  <a:pt x="0" y="0"/>
                </a:moveTo>
                <a:lnTo>
                  <a:pt x="2318859" y="0"/>
                </a:lnTo>
                <a:lnTo>
                  <a:pt x="2318859" y="2318859"/>
                </a:lnTo>
                <a:lnTo>
                  <a:pt x="0" y="2318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93387" y="6531726"/>
            <a:ext cx="8550836" cy="3242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7"/>
              </a:lnSpc>
            </a:pPr>
            <a:r>
              <a:rPr lang="en-US" sz="2069" b="1" spc="-45">
                <a:solidFill>
                  <a:srgbClr val="15191E"/>
                </a:solidFill>
                <a:latin typeface="TT Norms Bold"/>
                <a:ea typeface="TT Norms Bold"/>
                <a:cs typeface="TT Norms Bold"/>
                <a:sym typeface="TT Norms Bold"/>
              </a:rPr>
              <a:t>КЛЮЧЕВЫЕ ФУНКЦИИ MVP: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РОЛИ: СТУДЕНТ, ОРГАНИЗАЦИЯ, КУРАТОР, АДМИНИСТРАТОР;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ЗАЯВКИ НА ПРАКТИКУ;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ПРОЕКТЫ И ЗАДАЧИ;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ЗАГРУЗКА РЕЗУЛЬТАТОВ;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ПРОВЕРКА И ДОРАБОТКА;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ВЕРИФИКАЦИЯ;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ПУБЛИЧНОЕ ПОРТФОЛИО;</a:t>
            </a:r>
          </a:p>
          <a:p>
            <a:pPr marL="446845" lvl="1" indent="-223422" algn="l">
              <a:lnSpc>
                <a:spcPts val="2897"/>
              </a:lnSpc>
              <a:buFont typeface="Arial"/>
              <a:buChar char="•"/>
            </a:pPr>
            <a:r>
              <a:rPr lang="en-US" sz="2069" spc="-45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ЧАТ И УВЕДОМЛЕНИЯ.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166995" y="3393679"/>
            <a:ext cx="8340790" cy="1663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 b="1" spc="-52">
                <a:solidFill>
                  <a:srgbClr val="293026"/>
                </a:solidFill>
                <a:latin typeface="TT Norms Bold"/>
                <a:ea typeface="TT Norms Bold"/>
                <a:cs typeface="TT Norms Bold"/>
                <a:sym typeface="TT Norms Bold"/>
              </a:rPr>
              <a:t>ТЕХНОЛОГИИ: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293026"/>
                </a:solidFill>
                <a:latin typeface="TT Norms"/>
                <a:ea typeface="TT Norms"/>
                <a:cs typeface="TT Norms"/>
                <a:sym typeface="TT Norms"/>
              </a:rPr>
              <a:t>FRONTEND: REACT, TYPESCRIPT И VITE;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293026"/>
                </a:solidFill>
                <a:latin typeface="TT Norms"/>
                <a:ea typeface="TT Norms"/>
                <a:cs typeface="TT Norms"/>
                <a:sym typeface="TT Norms"/>
              </a:rPr>
              <a:t>BACKEND: DJANGO REST FRAMEWORK;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 spc="-52">
                <a:solidFill>
                  <a:srgbClr val="293026"/>
                </a:solidFill>
                <a:latin typeface="TT Norms"/>
                <a:ea typeface="TT Norms"/>
                <a:cs typeface="TT Norms"/>
                <a:sym typeface="TT Norms"/>
              </a:rPr>
              <a:t>БД: POSTGRESQL.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85927" y="3100922"/>
            <a:ext cx="5502043" cy="6450952"/>
          </a:xfrm>
          <a:custGeom>
            <a:avLst/>
            <a:gdLst/>
            <a:ahLst/>
            <a:cxnLst/>
            <a:rect l="l" t="t" r="r" b="b"/>
            <a:pathLst>
              <a:path w="5502043" h="6450952">
                <a:moveTo>
                  <a:pt x="0" y="0"/>
                </a:moveTo>
                <a:lnTo>
                  <a:pt x="5502043" y="0"/>
                </a:lnTo>
                <a:lnTo>
                  <a:pt x="5502043" y="6450952"/>
                </a:lnTo>
                <a:lnTo>
                  <a:pt x="0" y="64509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613"/>
            </a:stretch>
          </a:blipFill>
        </p:spPr>
      </p:sp>
      <p:sp>
        <p:nvSpPr>
          <p:cNvPr id="3" name="AutoShape 3"/>
          <p:cNvSpPr/>
          <p:nvPr/>
        </p:nvSpPr>
        <p:spPr>
          <a:xfrm flipV="1">
            <a:off x="1185862" y="-1639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185863" y="9808265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1446436" y="304800"/>
            <a:ext cx="15395129" cy="3057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56"/>
              </a:lnSpc>
            </a:pPr>
            <a:r>
              <a:rPr lang="en-US" sz="12400" b="1" spc="682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БИЗНЕС-МОДЕЛЬ</a:t>
            </a:r>
          </a:p>
        </p:txBody>
      </p:sp>
      <p:sp>
        <p:nvSpPr>
          <p:cNvPr id="6" name="Freeform 6"/>
          <p:cNvSpPr/>
          <p:nvPr/>
        </p:nvSpPr>
        <p:spPr>
          <a:xfrm>
            <a:off x="14339121" y="393704"/>
            <a:ext cx="1733526" cy="1733526"/>
          </a:xfrm>
          <a:custGeom>
            <a:avLst/>
            <a:gdLst/>
            <a:ahLst/>
            <a:cxnLst/>
            <a:rect l="l" t="t" r="r" b="b"/>
            <a:pathLst>
              <a:path w="1733526" h="1733526">
                <a:moveTo>
                  <a:pt x="0" y="0"/>
                </a:moveTo>
                <a:lnTo>
                  <a:pt x="1733526" y="0"/>
                </a:lnTo>
                <a:lnTo>
                  <a:pt x="1733526" y="1733526"/>
                </a:lnTo>
                <a:lnTo>
                  <a:pt x="0" y="173352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746032" y="2911335"/>
            <a:ext cx="5862402" cy="6830126"/>
          </a:xfrm>
          <a:custGeom>
            <a:avLst/>
            <a:gdLst/>
            <a:ahLst/>
            <a:cxnLst/>
            <a:rect l="l" t="t" r="r" b="b"/>
            <a:pathLst>
              <a:path w="5862402" h="6830126">
                <a:moveTo>
                  <a:pt x="0" y="0"/>
                </a:moveTo>
                <a:lnTo>
                  <a:pt x="5862402" y="0"/>
                </a:lnTo>
                <a:lnTo>
                  <a:pt x="5862402" y="6830126"/>
                </a:lnTo>
                <a:lnTo>
                  <a:pt x="0" y="68301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28827"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244012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1933505" y="5136405"/>
            <a:ext cx="4311313" cy="773429"/>
            <a:chOff x="0" y="0"/>
            <a:chExt cx="1135490" cy="20370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35490" cy="203702"/>
            </a:xfrm>
            <a:custGeom>
              <a:avLst/>
              <a:gdLst/>
              <a:ahLst/>
              <a:cxnLst/>
              <a:rect l="l" t="t" r="r" b="b"/>
              <a:pathLst>
                <a:path w="1135490" h="203702">
                  <a:moveTo>
                    <a:pt x="91582" y="0"/>
                  </a:moveTo>
                  <a:lnTo>
                    <a:pt x="1043908" y="0"/>
                  </a:lnTo>
                  <a:cubicBezTo>
                    <a:pt x="1068197" y="0"/>
                    <a:pt x="1091491" y="9649"/>
                    <a:pt x="1108666" y="26824"/>
                  </a:cubicBezTo>
                  <a:cubicBezTo>
                    <a:pt x="1125841" y="43999"/>
                    <a:pt x="1135490" y="67293"/>
                    <a:pt x="1135490" y="91582"/>
                  </a:cubicBezTo>
                  <a:lnTo>
                    <a:pt x="1135490" y="112120"/>
                  </a:lnTo>
                  <a:cubicBezTo>
                    <a:pt x="1135490" y="136409"/>
                    <a:pt x="1125841" y="159703"/>
                    <a:pt x="1108666" y="176878"/>
                  </a:cubicBezTo>
                  <a:cubicBezTo>
                    <a:pt x="1091491" y="194053"/>
                    <a:pt x="1068197" y="203702"/>
                    <a:pt x="1043908" y="203702"/>
                  </a:cubicBezTo>
                  <a:lnTo>
                    <a:pt x="91582" y="203702"/>
                  </a:lnTo>
                  <a:cubicBezTo>
                    <a:pt x="67293" y="203702"/>
                    <a:pt x="43999" y="194053"/>
                    <a:pt x="26824" y="176878"/>
                  </a:cubicBezTo>
                  <a:cubicBezTo>
                    <a:pt x="9649" y="159703"/>
                    <a:pt x="0" y="136409"/>
                    <a:pt x="0" y="112120"/>
                  </a:cubicBezTo>
                  <a:lnTo>
                    <a:pt x="0" y="91582"/>
                  </a:lnTo>
                  <a:cubicBezTo>
                    <a:pt x="0" y="67293"/>
                    <a:pt x="9649" y="43999"/>
                    <a:pt x="26824" y="26824"/>
                  </a:cubicBezTo>
                  <a:cubicBezTo>
                    <a:pt x="43999" y="9649"/>
                    <a:pt x="67293" y="0"/>
                    <a:pt x="9158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135490" cy="260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GITHUB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5217208" y="1028700"/>
            <a:ext cx="2042092" cy="2042092"/>
          </a:xfrm>
          <a:custGeom>
            <a:avLst/>
            <a:gdLst/>
            <a:ahLst/>
            <a:cxnLst/>
            <a:rect l="l" t="t" r="r" b="b"/>
            <a:pathLst>
              <a:path w="2042092" h="2042092">
                <a:moveTo>
                  <a:pt x="0" y="0"/>
                </a:moveTo>
                <a:lnTo>
                  <a:pt x="2042092" y="0"/>
                </a:lnTo>
                <a:lnTo>
                  <a:pt x="2042092" y="2042092"/>
                </a:lnTo>
                <a:lnTo>
                  <a:pt x="0" y="204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2845465" y="5136405"/>
            <a:ext cx="4311313" cy="773429"/>
            <a:chOff x="0" y="0"/>
            <a:chExt cx="1135490" cy="20370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35490" cy="203702"/>
            </a:xfrm>
            <a:custGeom>
              <a:avLst/>
              <a:gdLst/>
              <a:ahLst/>
              <a:cxnLst/>
              <a:rect l="l" t="t" r="r" b="b"/>
              <a:pathLst>
                <a:path w="1135490" h="203702">
                  <a:moveTo>
                    <a:pt x="91582" y="0"/>
                  </a:moveTo>
                  <a:lnTo>
                    <a:pt x="1043908" y="0"/>
                  </a:lnTo>
                  <a:cubicBezTo>
                    <a:pt x="1068197" y="0"/>
                    <a:pt x="1091491" y="9649"/>
                    <a:pt x="1108666" y="26824"/>
                  </a:cubicBezTo>
                  <a:cubicBezTo>
                    <a:pt x="1125841" y="43999"/>
                    <a:pt x="1135490" y="67293"/>
                    <a:pt x="1135490" y="91582"/>
                  </a:cubicBezTo>
                  <a:lnTo>
                    <a:pt x="1135490" y="112120"/>
                  </a:lnTo>
                  <a:cubicBezTo>
                    <a:pt x="1135490" y="136409"/>
                    <a:pt x="1125841" y="159703"/>
                    <a:pt x="1108666" y="176878"/>
                  </a:cubicBezTo>
                  <a:cubicBezTo>
                    <a:pt x="1091491" y="194053"/>
                    <a:pt x="1068197" y="203702"/>
                    <a:pt x="1043908" y="203702"/>
                  </a:cubicBezTo>
                  <a:lnTo>
                    <a:pt x="91582" y="203702"/>
                  </a:lnTo>
                  <a:cubicBezTo>
                    <a:pt x="67293" y="203702"/>
                    <a:pt x="43999" y="194053"/>
                    <a:pt x="26824" y="176878"/>
                  </a:cubicBezTo>
                  <a:cubicBezTo>
                    <a:pt x="9649" y="159703"/>
                    <a:pt x="0" y="136409"/>
                    <a:pt x="0" y="112120"/>
                  </a:cubicBezTo>
                  <a:lnTo>
                    <a:pt x="0" y="91582"/>
                  </a:lnTo>
                  <a:cubicBezTo>
                    <a:pt x="0" y="67293"/>
                    <a:pt x="9649" y="43999"/>
                    <a:pt x="26824" y="26824"/>
                  </a:cubicBezTo>
                  <a:cubicBezTo>
                    <a:pt x="43999" y="9649"/>
                    <a:pt x="67293" y="0"/>
                    <a:pt x="9158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135490" cy="260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MOODLE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195472" y="5136405"/>
            <a:ext cx="4311313" cy="773429"/>
            <a:chOff x="0" y="0"/>
            <a:chExt cx="1135490" cy="20370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35490" cy="203702"/>
            </a:xfrm>
            <a:custGeom>
              <a:avLst/>
              <a:gdLst/>
              <a:ahLst/>
              <a:cxnLst/>
              <a:rect l="l" t="t" r="r" b="b"/>
              <a:pathLst>
                <a:path w="1135490" h="203702">
                  <a:moveTo>
                    <a:pt x="91582" y="0"/>
                  </a:moveTo>
                  <a:lnTo>
                    <a:pt x="1043908" y="0"/>
                  </a:lnTo>
                  <a:cubicBezTo>
                    <a:pt x="1068197" y="0"/>
                    <a:pt x="1091491" y="9649"/>
                    <a:pt x="1108666" y="26824"/>
                  </a:cubicBezTo>
                  <a:cubicBezTo>
                    <a:pt x="1125841" y="43999"/>
                    <a:pt x="1135490" y="67293"/>
                    <a:pt x="1135490" y="91582"/>
                  </a:cubicBezTo>
                  <a:lnTo>
                    <a:pt x="1135490" y="112120"/>
                  </a:lnTo>
                  <a:cubicBezTo>
                    <a:pt x="1135490" y="136409"/>
                    <a:pt x="1125841" y="159703"/>
                    <a:pt x="1108666" y="176878"/>
                  </a:cubicBezTo>
                  <a:cubicBezTo>
                    <a:pt x="1091491" y="194053"/>
                    <a:pt x="1068197" y="203702"/>
                    <a:pt x="1043908" y="203702"/>
                  </a:cubicBezTo>
                  <a:lnTo>
                    <a:pt x="91582" y="203702"/>
                  </a:lnTo>
                  <a:cubicBezTo>
                    <a:pt x="67293" y="203702"/>
                    <a:pt x="43999" y="194053"/>
                    <a:pt x="26824" y="176878"/>
                  </a:cubicBezTo>
                  <a:cubicBezTo>
                    <a:pt x="9649" y="159703"/>
                    <a:pt x="0" y="136409"/>
                    <a:pt x="0" y="112120"/>
                  </a:cubicBezTo>
                  <a:lnTo>
                    <a:pt x="0" y="91582"/>
                  </a:lnTo>
                  <a:cubicBezTo>
                    <a:pt x="0" y="67293"/>
                    <a:pt x="9649" y="43999"/>
                    <a:pt x="26824" y="26824"/>
                  </a:cubicBezTo>
                  <a:cubicBezTo>
                    <a:pt x="43999" y="9649"/>
                    <a:pt x="67293" y="0"/>
                    <a:pt x="9158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1135490" cy="260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LINKEDIN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3356118" y="3427757"/>
            <a:ext cx="1466087" cy="1466087"/>
          </a:xfrm>
          <a:custGeom>
            <a:avLst/>
            <a:gdLst/>
            <a:ahLst/>
            <a:cxnLst/>
            <a:rect l="l" t="t" r="r" b="b"/>
            <a:pathLst>
              <a:path w="1466087" h="1466087">
                <a:moveTo>
                  <a:pt x="0" y="0"/>
                </a:moveTo>
                <a:lnTo>
                  <a:pt x="1466087" y="0"/>
                </a:lnTo>
                <a:lnTo>
                  <a:pt x="1466087" y="1466087"/>
                </a:lnTo>
                <a:lnTo>
                  <a:pt x="0" y="14660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618085" y="3427757"/>
            <a:ext cx="1466087" cy="1466087"/>
          </a:xfrm>
          <a:custGeom>
            <a:avLst/>
            <a:gdLst/>
            <a:ahLst/>
            <a:cxnLst/>
            <a:rect l="l" t="t" r="r" b="b"/>
            <a:pathLst>
              <a:path w="1466087" h="1466087">
                <a:moveTo>
                  <a:pt x="0" y="0"/>
                </a:moveTo>
                <a:lnTo>
                  <a:pt x="1466087" y="0"/>
                </a:lnTo>
                <a:lnTo>
                  <a:pt x="1466087" y="1466087"/>
                </a:lnTo>
                <a:lnTo>
                  <a:pt x="0" y="14660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304727" y="3857428"/>
            <a:ext cx="3392789" cy="869402"/>
          </a:xfrm>
          <a:custGeom>
            <a:avLst/>
            <a:gdLst/>
            <a:ahLst/>
            <a:cxnLst/>
            <a:rect l="l" t="t" r="r" b="b"/>
            <a:pathLst>
              <a:path w="3392789" h="869402">
                <a:moveTo>
                  <a:pt x="0" y="0"/>
                </a:moveTo>
                <a:lnTo>
                  <a:pt x="3392789" y="0"/>
                </a:lnTo>
                <a:lnTo>
                  <a:pt x="3392789" y="869402"/>
                </a:lnTo>
                <a:lnTo>
                  <a:pt x="0" y="8694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355118" y="6095245"/>
            <a:ext cx="4235042" cy="1661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 spc="-13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помогает с профилем, но не фиксирует выполнение задач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845465" y="5852684"/>
            <a:ext cx="4311313" cy="2223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spc="-13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поддерживает учебные задания, но слабее связан с карьерным портфолио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33463" y="889686"/>
            <a:ext cx="13967659" cy="146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0124"/>
              </a:lnSpc>
            </a:pPr>
            <a:r>
              <a:rPr lang="en-US" sz="13499" b="1" spc="742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КОНКУРЕНТЫ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55808" y="2731992"/>
            <a:ext cx="6700433" cy="620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9"/>
              </a:lnSpc>
              <a:spcBef>
                <a:spcPct val="0"/>
              </a:spcBef>
            </a:pPr>
            <a:r>
              <a:rPr lang="en-US" sz="3699" spc="-81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СРАВНЕНИЕ С АНАЛОГАМИ: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55808" y="8320295"/>
            <a:ext cx="16598124" cy="481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spc="-61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PRACTICEPORT — ОБЪЕДИНЯЕТ ПРАКТИКУ, ЗАДАЧИ, ПРОВЕРКУ, ВЕРИФИКАЦИЮ И ПОРТФОЛИО.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33505" y="6003601"/>
            <a:ext cx="4311313" cy="1661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 spc="-13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показывает проекты, но не сопровождает практику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15652" y="950872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 rot="-2700000">
            <a:off x="14434484" y="279462"/>
            <a:ext cx="2086701" cy="2086701"/>
          </a:xfrm>
          <a:custGeom>
            <a:avLst/>
            <a:gdLst/>
            <a:ahLst/>
            <a:cxnLst/>
            <a:rect l="l" t="t" r="r" b="b"/>
            <a:pathLst>
              <a:path w="2086701" h="2086701">
                <a:moveTo>
                  <a:pt x="0" y="0"/>
                </a:moveTo>
                <a:lnTo>
                  <a:pt x="2086701" y="0"/>
                </a:lnTo>
                <a:lnTo>
                  <a:pt x="2086701" y="2086701"/>
                </a:lnTo>
                <a:lnTo>
                  <a:pt x="0" y="20867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962583" y="2466557"/>
            <a:ext cx="5323020" cy="773429"/>
            <a:chOff x="0" y="0"/>
            <a:chExt cx="1401948" cy="20370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01948" cy="203702"/>
            </a:xfrm>
            <a:custGeom>
              <a:avLst/>
              <a:gdLst/>
              <a:ahLst/>
              <a:cxnLst/>
              <a:rect l="l" t="t" r="r" b="b"/>
              <a:pathLst>
                <a:path w="1401948" h="203702">
                  <a:moveTo>
                    <a:pt x="74176" y="0"/>
                  </a:moveTo>
                  <a:lnTo>
                    <a:pt x="1327772" y="0"/>
                  </a:lnTo>
                  <a:cubicBezTo>
                    <a:pt x="1368738" y="0"/>
                    <a:pt x="1401948" y="33210"/>
                    <a:pt x="1401948" y="74176"/>
                  </a:cubicBezTo>
                  <a:lnTo>
                    <a:pt x="1401948" y="129526"/>
                  </a:lnTo>
                  <a:cubicBezTo>
                    <a:pt x="1401948" y="149199"/>
                    <a:pt x="1394133" y="168065"/>
                    <a:pt x="1380222" y="181976"/>
                  </a:cubicBezTo>
                  <a:cubicBezTo>
                    <a:pt x="1366311" y="195887"/>
                    <a:pt x="1347445" y="203702"/>
                    <a:pt x="1327772" y="203702"/>
                  </a:cubicBezTo>
                  <a:lnTo>
                    <a:pt x="74176" y="203702"/>
                  </a:lnTo>
                  <a:cubicBezTo>
                    <a:pt x="54503" y="203702"/>
                    <a:pt x="35636" y="195887"/>
                    <a:pt x="21726" y="181976"/>
                  </a:cubicBezTo>
                  <a:cubicBezTo>
                    <a:pt x="7815" y="168065"/>
                    <a:pt x="0" y="149199"/>
                    <a:pt x="0" y="129526"/>
                  </a:cubicBezTo>
                  <a:lnTo>
                    <a:pt x="0" y="74176"/>
                  </a:lnTo>
                  <a:cubicBezTo>
                    <a:pt x="0" y="54503"/>
                    <a:pt x="7815" y="35636"/>
                    <a:pt x="21726" y="21726"/>
                  </a:cubicBezTo>
                  <a:cubicBezTo>
                    <a:pt x="35636" y="7815"/>
                    <a:pt x="54503" y="0"/>
                    <a:pt x="74176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1401948" cy="260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НА ЭТАПЕ</a:t>
              </a:r>
              <a:r>
                <a:rPr lang="en-US" sz="2999" b="1" u="none" strike="noStrike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РАЗРАБОТКИ: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333963" y="5686814"/>
            <a:ext cx="4180816" cy="773429"/>
            <a:chOff x="0" y="0"/>
            <a:chExt cx="1101120" cy="20370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01120" cy="203702"/>
            </a:xfrm>
            <a:custGeom>
              <a:avLst/>
              <a:gdLst/>
              <a:ahLst/>
              <a:cxnLst/>
              <a:rect l="l" t="t" r="r" b="b"/>
              <a:pathLst>
                <a:path w="1101120" h="203702">
                  <a:moveTo>
                    <a:pt x="94440" y="0"/>
                  </a:moveTo>
                  <a:lnTo>
                    <a:pt x="1006680" y="0"/>
                  </a:lnTo>
                  <a:cubicBezTo>
                    <a:pt x="1031727" y="0"/>
                    <a:pt x="1055748" y="9950"/>
                    <a:pt x="1073459" y="27661"/>
                  </a:cubicBezTo>
                  <a:cubicBezTo>
                    <a:pt x="1091170" y="45372"/>
                    <a:pt x="1101120" y="69393"/>
                    <a:pt x="1101120" y="94440"/>
                  </a:cubicBezTo>
                  <a:lnTo>
                    <a:pt x="1101120" y="109261"/>
                  </a:lnTo>
                  <a:cubicBezTo>
                    <a:pt x="1101120" y="134308"/>
                    <a:pt x="1091170" y="158330"/>
                    <a:pt x="1073459" y="176041"/>
                  </a:cubicBezTo>
                  <a:cubicBezTo>
                    <a:pt x="1055748" y="193752"/>
                    <a:pt x="1031727" y="203702"/>
                    <a:pt x="1006680" y="203702"/>
                  </a:cubicBezTo>
                  <a:lnTo>
                    <a:pt x="94440" y="203702"/>
                  </a:lnTo>
                  <a:cubicBezTo>
                    <a:pt x="69393" y="203702"/>
                    <a:pt x="45372" y="193752"/>
                    <a:pt x="27661" y="176041"/>
                  </a:cubicBezTo>
                  <a:cubicBezTo>
                    <a:pt x="9950" y="158330"/>
                    <a:pt x="0" y="134308"/>
                    <a:pt x="0" y="109261"/>
                  </a:cubicBezTo>
                  <a:lnTo>
                    <a:pt x="0" y="94440"/>
                  </a:lnTo>
                  <a:cubicBezTo>
                    <a:pt x="0" y="69393"/>
                    <a:pt x="9950" y="45372"/>
                    <a:pt x="27661" y="27661"/>
                  </a:cubicBezTo>
                  <a:cubicBezTo>
                    <a:pt x="45372" y="9950"/>
                    <a:pt x="69393" y="0"/>
                    <a:pt x="94440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101120" cy="260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ПОСЛЕ</a:t>
              </a:r>
              <a:r>
                <a:rPr lang="en-US" sz="2999" b="1" u="none" strike="noStrike" spc="-65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ЗАПУСКА: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631539" y="5686814"/>
            <a:ext cx="7123397" cy="3417095"/>
          </a:xfrm>
          <a:custGeom>
            <a:avLst/>
            <a:gdLst/>
            <a:ahLst/>
            <a:cxnLst/>
            <a:rect l="l" t="t" r="r" b="b"/>
            <a:pathLst>
              <a:path w="7123397" h="3417095">
                <a:moveTo>
                  <a:pt x="0" y="0"/>
                </a:moveTo>
                <a:lnTo>
                  <a:pt x="7123397" y="0"/>
                </a:lnTo>
                <a:lnTo>
                  <a:pt x="7123397" y="3417095"/>
                </a:lnTo>
                <a:lnTo>
                  <a:pt x="0" y="34170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8983" b="-19123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2129508" y="2466557"/>
            <a:ext cx="5656912" cy="3068792"/>
          </a:xfrm>
          <a:custGeom>
            <a:avLst/>
            <a:gdLst/>
            <a:ahLst/>
            <a:cxnLst/>
            <a:rect l="l" t="t" r="r" b="b"/>
            <a:pathLst>
              <a:path w="5656912" h="3068792">
                <a:moveTo>
                  <a:pt x="0" y="0"/>
                </a:moveTo>
                <a:lnTo>
                  <a:pt x="5656912" y="0"/>
                </a:lnTo>
                <a:lnTo>
                  <a:pt x="5656912" y="3068792"/>
                </a:lnTo>
                <a:lnTo>
                  <a:pt x="0" y="30687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116" t="-19382" r="-7892" b="-23511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388584" y="875138"/>
            <a:ext cx="10187201" cy="1476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0125"/>
              </a:lnSpc>
            </a:pPr>
            <a:r>
              <a:rPr lang="en-US" sz="13500" b="1" spc="742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КОМАНДА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15670" y="3406229"/>
            <a:ext cx="10207639" cy="2462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8" lvl="1" indent="-302259" algn="l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генеральный директор / продуктовый менеджер / тестировщик;</a:t>
            </a:r>
          </a:p>
          <a:p>
            <a:pPr marL="604518" lvl="1" indent="-302259" algn="l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frontend-разработчик / web-дизайнер;</a:t>
            </a:r>
          </a:p>
          <a:p>
            <a:pPr marL="604518" lvl="1" indent="-302259" algn="l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backend-разработчик / системный администратор.</a:t>
            </a:r>
          </a:p>
          <a:p>
            <a:pPr algn="l">
              <a:lnSpc>
                <a:spcPts val="3919"/>
              </a:lnSpc>
            </a:pPr>
            <a:endParaRPr lang="en-US" sz="2799" spc="-117">
              <a:solidFill>
                <a:srgbClr val="514285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295993" y="6624226"/>
            <a:ext cx="7323943" cy="295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8" lvl="1" indent="-302259" algn="just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управление продуктом;</a:t>
            </a:r>
          </a:p>
          <a:p>
            <a:pPr marL="604518" lvl="1" indent="-302259" algn="just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разработка;</a:t>
            </a:r>
          </a:p>
          <a:p>
            <a:pPr marL="604518" lvl="1" indent="-302259" algn="just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техническая поддержка;</a:t>
            </a:r>
          </a:p>
          <a:p>
            <a:pPr marL="604518" lvl="1" indent="-302259" algn="l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маркетинг;</a:t>
            </a:r>
          </a:p>
          <a:p>
            <a:pPr marL="604518" lvl="1" indent="-302259" algn="l">
              <a:lnSpc>
                <a:spcPts val="3919"/>
              </a:lnSpc>
              <a:buFont typeface="Arial"/>
              <a:buChar char="•"/>
            </a:pPr>
            <a:r>
              <a:rPr lang="en-US" sz="2799" spc="-117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юридическое сопровождение.</a:t>
            </a:r>
          </a:p>
          <a:p>
            <a:pPr algn="l">
              <a:lnSpc>
                <a:spcPts val="3919"/>
              </a:lnSpc>
              <a:spcBef>
                <a:spcPct val="0"/>
              </a:spcBef>
            </a:pPr>
            <a:endParaRPr lang="en-US" sz="2799" spc="-117">
              <a:solidFill>
                <a:srgbClr val="514285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40767" y="514807"/>
            <a:ext cx="14216122" cy="3373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960"/>
              </a:lnSpc>
            </a:pPr>
            <a:r>
              <a:rPr lang="en-US" sz="13500" b="1" spc="74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ДОРОЖНАЯ </a:t>
            </a:r>
          </a:p>
          <a:p>
            <a:pPr algn="l">
              <a:lnSpc>
                <a:spcPts val="12960"/>
              </a:lnSpc>
            </a:pPr>
            <a:r>
              <a:rPr lang="en-US" sz="13500" b="1" spc="74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КАРТА</a:t>
            </a:r>
          </a:p>
        </p:txBody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028700" y="967749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14961444" y="1570697"/>
            <a:ext cx="2458234" cy="2458234"/>
          </a:xfrm>
          <a:custGeom>
            <a:avLst/>
            <a:gdLst/>
            <a:ahLst/>
            <a:cxnLst/>
            <a:rect l="l" t="t" r="r" b="b"/>
            <a:pathLst>
              <a:path w="2458234" h="2458234">
                <a:moveTo>
                  <a:pt x="0" y="0"/>
                </a:moveTo>
                <a:lnTo>
                  <a:pt x="2458233" y="0"/>
                </a:lnTo>
                <a:lnTo>
                  <a:pt x="2458233" y="2458234"/>
                </a:lnTo>
                <a:lnTo>
                  <a:pt x="0" y="245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345670" y="4451916"/>
            <a:ext cx="14774539" cy="5225577"/>
          </a:xfrm>
          <a:custGeom>
            <a:avLst/>
            <a:gdLst/>
            <a:ahLst/>
            <a:cxnLst/>
            <a:rect l="l" t="t" r="r" b="b"/>
            <a:pathLst>
              <a:path w="14774539" h="5225577">
                <a:moveTo>
                  <a:pt x="0" y="0"/>
                </a:moveTo>
                <a:lnTo>
                  <a:pt x="14774538" y="0"/>
                </a:lnTo>
                <a:lnTo>
                  <a:pt x="14774538" y="5225577"/>
                </a:lnTo>
                <a:lnTo>
                  <a:pt x="0" y="52255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36110" b="-22927"/>
            </a:stretch>
          </a:blipFill>
          <a:ln cap="sq">
            <a:noFill/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2586236" y="3812416"/>
            <a:ext cx="6700433" cy="646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 spc="-83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ЭТАПЫ РАЗВИТИЯ: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28700" y="9353550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3420001" y="3304094"/>
            <a:ext cx="4311313" cy="2861937"/>
            <a:chOff x="0" y="0"/>
            <a:chExt cx="1135490" cy="75376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35490" cy="753761"/>
            </a:xfrm>
            <a:custGeom>
              <a:avLst/>
              <a:gdLst/>
              <a:ahLst/>
              <a:cxnLst/>
              <a:rect l="l" t="t" r="r" b="b"/>
              <a:pathLst>
                <a:path w="1135490" h="753761">
                  <a:moveTo>
                    <a:pt x="44893" y="0"/>
                  </a:moveTo>
                  <a:lnTo>
                    <a:pt x="1090597" y="0"/>
                  </a:lnTo>
                  <a:cubicBezTo>
                    <a:pt x="1102503" y="0"/>
                    <a:pt x="1113922" y="4730"/>
                    <a:pt x="1122341" y="13149"/>
                  </a:cubicBezTo>
                  <a:cubicBezTo>
                    <a:pt x="1130760" y="21568"/>
                    <a:pt x="1135490" y="32987"/>
                    <a:pt x="1135490" y="44893"/>
                  </a:cubicBezTo>
                  <a:lnTo>
                    <a:pt x="1135490" y="708868"/>
                  </a:lnTo>
                  <a:cubicBezTo>
                    <a:pt x="1135490" y="720775"/>
                    <a:pt x="1130760" y="732193"/>
                    <a:pt x="1122341" y="740612"/>
                  </a:cubicBezTo>
                  <a:cubicBezTo>
                    <a:pt x="1113922" y="749032"/>
                    <a:pt x="1102503" y="753761"/>
                    <a:pt x="1090597" y="753761"/>
                  </a:cubicBezTo>
                  <a:lnTo>
                    <a:pt x="44893" y="753761"/>
                  </a:lnTo>
                  <a:cubicBezTo>
                    <a:pt x="32987" y="753761"/>
                    <a:pt x="21568" y="749032"/>
                    <a:pt x="13149" y="740612"/>
                  </a:cubicBezTo>
                  <a:cubicBezTo>
                    <a:pt x="4730" y="732193"/>
                    <a:pt x="0" y="720775"/>
                    <a:pt x="0" y="708868"/>
                  </a:cubicBezTo>
                  <a:lnTo>
                    <a:pt x="0" y="44893"/>
                  </a:lnTo>
                  <a:cubicBezTo>
                    <a:pt x="0" y="32987"/>
                    <a:pt x="4730" y="21568"/>
                    <a:pt x="13149" y="13149"/>
                  </a:cubicBezTo>
                  <a:cubicBezTo>
                    <a:pt x="21568" y="4730"/>
                    <a:pt x="32987" y="0"/>
                    <a:pt x="4489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135490" cy="79186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ЗАПРОС НА ЗАПУСК</a:t>
              </a:r>
            </a:p>
            <a:p>
              <a:pPr algn="ctr">
                <a:lnSpc>
                  <a:spcPts val="3499"/>
                </a:lnSpc>
              </a:pPr>
              <a:endParaRPr lang="en-US" sz="2499" b="1" spc="-54">
                <a:solidFill>
                  <a:srgbClr val="F7F7F3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  <a:p>
              <a:pPr algn="ctr">
                <a:lnSpc>
                  <a:spcPts val="3499"/>
                </a:lnSpc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2 664 000 ₽ </a:t>
              </a:r>
            </a:p>
            <a:p>
              <a:pPr algn="ctr">
                <a:lnSpc>
                  <a:spcPts val="3499"/>
                </a:lnSpc>
              </a:pPr>
              <a:endParaRPr lang="en-US" sz="2499" b="1" spc="-54">
                <a:solidFill>
                  <a:srgbClr val="F7F7F3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ПЕРВОНАЧАЛЬНЫЕ ИНВЕСТИЦИИ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19670" y="520549"/>
            <a:ext cx="11663766" cy="268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43"/>
              </a:lnSpc>
            </a:pPr>
            <a:r>
              <a:rPr lang="en-US" sz="12100" b="1" spc="665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ФИНАНСЫ И ЗАПРОС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0927780" y="3304094"/>
            <a:ext cx="4311313" cy="671458"/>
            <a:chOff x="0" y="0"/>
            <a:chExt cx="1135490" cy="17684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35490" cy="176845"/>
            </a:xfrm>
            <a:custGeom>
              <a:avLst/>
              <a:gdLst/>
              <a:ahLst/>
              <a:cxnLst/>
              <a:rect l="l" t="t" r="r" b="b"/>
              <a:pathLst>
                <a:path w="1135490" h="176845">
                  <a:moveTo>
                    <a:pt x="44893" y="0"/>
                  </a:moveTo>
                  <a:lnTo>
                    <a:pt x="1090597" y="0"/>
                  </a:lnTo>
                  <a:cubicBezTo>
                    <a:pt x="1102503" y="0"/>
                    <a:pt x="1113922" y="4730"/>
                    <a:pt x="1122341" y="13149"/>
                  </a:cubicBezTo>
                  <a:cubicBezTo>
                    <a:pt x="1130760" y="21568"/>
                    <a:pt x="1135490" y="32987"/>
                    <a:pt x="1135490" y="44893"/>
                  </a:cubicBezTo>
                  <a:lnTo>
                    <a:pt x="1135490" y="131952"/>
                  </a:lnTo>
                  <a:cubicBezTo>
                    <a:pt x="1135490" y="143858"/>
                    <a:pt x="1130760" y="155277"/>
                    <a:pt x="1122341" y="163696"/>
                  </a:cubicBezTo>
                  <a:cubicBezTo>
                    <a:pt x="1113922" y="172115"/>
                    <a:pt x="1102503" y="176845"/>
                    <a:pt x="1090597" y="176845"/>
                  </a:cubicBezTo>
                  <a:lnTo>
                    <a:pt x="44893" y="176845"/>
                  </a:lnTo>
                  <a:cubicBezTo>
                    <a:pt x="32987" y="176845"/>
                    <a:pt x="21568" y="172115"/>
                    <a:pt x="13149" y="163696"/>
                  </a:cubicBezTo>
                  <a:cubicBezTo>
                    <a:pt x="4730" y="155277"/>
                    <a:pt x="0" y="143858"/>
                    <a:pt x="0" y="131952"/>
                  </a:cubicBezTo>
                  <a:lnTo>
                    <a:pt x="0" y="44893"/>
                  </a:lnTo>
                  <a:cubicBezTo>
                    <a:pt x="0" y="32987"/>
                    <a:pt x="4730" y="21568"/>
                    <a:pt x="13149" y="13149"/>
                  </a:cubicBezTo>
                  <a:cubicBezTo>
                    <a:pt x="21568" y="4730"/>
                    <a:pt x="32987" y="0"/>
                    <a:pt x="4489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135490" cy="2149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r>
                <a:rPr lang="en-US" sz="2499" b="1" u="none" strike="noStrike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КЛЮЧЕВЫЕ МЕТРИКИ</a:t>
              </a:r>
            </a:p>
          </p:txBody>
        </p:sp>
      </p:grpSp>
      <p:sp>
        <p:nvSpPr>
          <p:cNvPr id="11" name="Freeform 11"/>
          <p:cNvSpPr/>
          <p:nvPr/>
        </p:nvSpPr>
        <p:spPr>
          <a:xfrm rot="-7741113" flipH="1">
            <a:off x="6022410" y="6700490"/>
            <a:ext cx="1130640" cy="216678"/>
          </a:xfrm>
          <a:custGeom>
            <a:avLst/>
            <a:gdLst/>
            <a:ahLst/>
            <a:cxnLst/>
            <a:rect l="l" t="t" r="r" b="b"/>
            <a:pathLst>
              <a:path w="1130640" h="216678">
                <a:moveTo>
                  <a:pt x="1130640" y="0"/>
                </a:moveTo>
                <a:lnTo>
                  <a:pt x="0" y="0"/>
                </a:lnTo>
                <a:lnTo>
                  <a:pt x="0" y="216679"/>
                </a:lnTo>
                <a:lnTo>
                  <a:pt x="1130640" y="216679"/>
                </a:lnTo>
                <a:lnTo>
                  <a:pt x="113064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4692"/>
            </a:stretch>
          </a:blipFill>
        </p:spPr>
      </p:sp>
      <p:sp>
        <p:nvSpPr>
          <p:cNvPr id="12" name="Freeform 12"/>
          <p:cNvSpPr/>
          <p:nvPr/>
        </p:nvSpPr>
        <p:spPr>
          <a:xfrm rot="7874490">
            <a:off x="4131426" y="6707377"/>
            <a:ext cx="1179654" cy="226071"/>
          </a:xfrm>
          <a:custGeom>
            <a:avLst/>
            <a:gdLst/>
            <a:ahLst/>
            <a:cxnLst/>
            <a:rect l="l" t="t" r="r" b="b"/>
            <a:pathLst>
              <a:path w="1179654" h="226071">
                <a:moveTo>
                  <a:pt x="0" y="0"/>
                </a:moveTo>
                <a:lnTo>
                  <a:pt x="1179654" y="0"/>
                </a:lnTo>
                <a:lnTo>
                  <a:pt x="1179654" y="226072"/>
                </a:lnTo>
                <a:lnTo>
                  <a:pt x="0" y="226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4692"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6467294" y="7338443"/>
            <a:ext cx="2340565" cy="1626978"/>
            <a:chOff x="0" y="0"/>
            <a:chExt cx="786003" cy="54636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86003" cy="546364"/>
            </a:xfrm>
            <a:custGeom>
              <a:avLst/>
              <a:gdLst/>
              <a:ahLst/>
              <a:cxnLst/>
              <a:rect l="l" t="t" r="r" b="b"/>
              <a:pathLst>
                <a:path w="786003" h="546364">
                  <a:moveTo>
                    <a:pt x="786003" y="82693"/>
                  </a:moveTo>
                  <a:lnTo>
                    <a:pt x="786003" y="463671"/>
                  </a:lnTo>
                  <a:cubicBezTo>
                    <a:pt x="786003" y="485603"/>
                    <a:pt x="777291" y="506636"/>
                    <a:pt x="761783" y="522144"/>
                  </a:cubicBezTo>
                  <a:cubicBezTo>
                    <a:pt x="746275" y="537652"/>
                    <a:pt x="725242" y="546364"/>
                    <a:pt x="703310" y="546364"/>
                  </a:cubicBezTo>
                  <a:lnTo>
                    <a:pt x="82693" y="546364"/>
                  </a:lnTo>
                  <a:cubicBezTo>
                    <a:pt x="37023" y="546364"/>
                    <a:pt x="0" y="509341"/>
                    <a:pt x="0" y="463671"/>
                  </a:cubicBezTo>
                  <a:lnTo>
                    <a:pt x="0" y="82693"/>
                  </a:lnTo>
                  <a:cubicBezTo>
                    <a:pt x="0" y="37023"/>
                    <a:pt x="37023" y="0"/>
                    <a:pt x="82693" y="0"/>
                  </a:cubicBezTo>
                  <a:lnTo>
                    <a:pt x="703310" y="0"/>
                  </a:lnTo>
                  <a:cubicBezTo>
                    <a:pt x="748980" y="0"/>
                    <a:pt x="786003" y="37023"/>
                    <a:pt x="786003" y="82693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47625"/>
              <a:ext cx="786003" cy="5939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ФОНД </a:t>
              </a: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ЗАРПЛАТ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НА 1-Й ГОД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endParaRPr lang="en-US" sz="2000" u="none" strike="noStrike" spc="-44">
                <a:solidFill>
                  <a:srgbClr val="F7F7F3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1 100 000 ₽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2497686" y="7338443"/>
            <a:ext cx="2340565" cy="1626978"/>
            <a:chOff x="0" y="0"/>
            <a:chExt cx="786003" cy="54636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86003" cy="546364"/>
            </a:xfrm>
            <a:custGeom>
              <a:avLst/>
              <a:gdLst/>
              <a:ahLst/>
              <a:cxnLst/>
              <a:rect l="l" t="t" r="r" b="b"/>
              <a:pathLst>
                <a:path w="786003" h="546364">
                  <a:moveTo>
                    <a:pt x="786003" y="82693"/>
                  </a:moveTo>
                  <a:lnTo>
                    <a:pt x="786003" y="463671"/>
                  </a:lnTo>
                  <a:cubicBezTo>
                    <a:pt x="786003" y="485603"/>
                    <a:pt x="777291" y="506636"/>
                    <a:pt x="761783" y="522144"/>
                  </a:cubicBezTo>
                  <a:cubicBezTo>
                    <a:pt x="746275" y="537652"/>
                    <a:pt x="725242" y="546364"/>
                    <a:pt x="703310" y="546364"/>
                  </a:cubicBezTo>
                  <a:lnTo>
                    <a:pt x="82693" y="546364"/>
                  </a:lnTo>
                  <a:cubicBezTo>
                    <a:pt x="37023" y="546364"/>
                    <a:pt x="0" y="509341"/>
                    <a:pt x="0" y="463671"/>
                  </a:cubicBezTo>
                  <a:lnTo>
                    <a:pt x="0" y="82693"/>
                  </a:lnTo>
                  <a:cubicBezTo>
                    <a:pt x="0" y="37023"/>
                    <a:pt x="37023" y="0"/>
                    <a:pt x="82693" y="0"/>
                  </a:cubicBezTo>
                  <a:lnTo>
                    <a:pt x="703310" y="0"/>
                  </a:lnTo>
                  <a:cubicBezTo>
                    <a:pt x="748980" y="0"/>
                    <a:pt x="786003" y="37023"/>
                    <a:pt x="786003" y="82693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786003" cy="5939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РАЗРАБОТКА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ПЕРВОЙ ВЕРСИИ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endParaRPr lang="en-US" sz="2000" u="none" strike="noStrike" spc="-44">
                <a:solidFill>
                  <a:srgbClr val="F7F7F3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1 564 000 ₽</a:t>
              </a:r>
            </a:p>
          </p:txBody>
        </p:sp>
      </p:grpSp>
      <p:sp>
        <p:nvSpPr>
          <p:cNvPr id="19" name="Freeform 19"/>
          <p:cNvSpPr/>
          <p:nvPr/>
        </p:nvSpPr>
        <p:spPr>
          <a:xfrm>
            <a:off x="13690579" y="6982443"/>
            <a:ext cx="4458413" cy="2261569"/>
          </a:xfrm>
          <a:custGeom>
            <a:avLst/>
            <a:gdLst/>
            <a:ahLst/>
            <a:cxnLst/>
            <a:rect l="l" t="t" r="r" b="b"/>
            <a:pathLst>
              <a:path w="4458413" h="2261569">
                <a:moveTo>
                  <a:pt x="0" y="0"/>
                </a:moveTo>
                <a:lnTo>
                  <a:pt x="4458413" y="0"/>
                </a:lnTo>
                <a:lnTo>
                  <a:pt x="4458413" y="2261569"/>
                </a:lnTo>
                <a:lnTo>
                  <a:pt x="0" y="22615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6362" b="-14980"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0847591" y="4188331"/>
            <a:ext cx="5216300" cy="2389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точка безубыточности — 408 030 руб. в месяц;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необходимо около 32 заказов в месяц;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NPV — 1 844 130,79 руб.;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IRR — 43,63%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847591" y="6903561"/>
            <a:ext cx="5685976" cy="412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99"/>
              </a:lnSpc>
              <a:spcBef>
                <a:spcPct val="0"/>
              </a:spcBef>
            </a:pPr>
            <a:r>
              <a:rPr lang="en-US" sz="2499" b="1" spc="-10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 Окупаемость проекта  около 3 лет</a:t>
            </a:r>
          </a:p>
        </p:txBody>
      </p:sp>
      <p:sp>
        <p:nvSpPr>
          <p:cNvPr id="22" name="Freeform 22"/>
          <p:cNvSpPr/>
          <p:nvPr/>
        </p:nvSpPr>
        <p:spPr>
          <a:xfrm>
            <a:off x="15147448" y="514844"/>
            <a:ext cx="2275394" cy="2275394"/>
          </a:xfrm>
          <a:custGeom>
            <a:avLst/>
            <a:gdLst/>
            <a:ahLst/>
            <a:cxnLst/>
            <a:rect l="l" t="t" r="r" b="b"/>
            <a:pathLst>
              <a:path w="2275394" h="2275394">
                <a:moveTo>
                  <a:pt x="0" y="0"/>
                </a:moveTo>
                <a:lnTo>
                  <a:pt x="2275394" y="0"/>
                </a:lnTo>
                <a:lnTo>
                  <a:pt x="2275394" y="2275394"/>
                </a:lnTo>
                <a:lnTo>
                  <a:pt x="0" y="22753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358568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0591508" y="2190715"/>
            <a:ext cx="6899926" cy="7067585"/>
          </a:xfrm>
          <a:custGeom>
            <a:avLst/>
            <a:gdLst/>
            <a:ahLst/>
            <a:cxnLst/>
            <a:rect l="l" t="t" r="r" b="b"/>
            <a:pathLst>
              <a:path w="6899926" h="7067585">
                <a:moveTo>
                  <a:pt x="0" y="0"/>
                </a:moveTo>
                <a:lnTo>
                  <a:pt x="6899927" y="0"/>
                </a:lnTo>
                <a:lnTo>
                  <a:pt x="6899927" y="7067585"/>
                </a:lnTo>
                <a:lnTo>
                  <a:pt x="0" y="70675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205" t="-4224" r="-6621" b="-7878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308395" y="666873"/>
            <a:ext cx="16541336" cy="5538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794"/>
              </a:lnSpc>
            </a:pPr>
            <a:r>
              <a:rPr lang="en-US" sz="13500" b="1" spc="74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PRACTICEPORT</a:t>
            </a:r>
            <a:r>
              <a:rPr lang="en-US" sz="13500" spc="74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</a:p>
          <a:p>
            <a:pPr algn="l">
              <a:lnSpc>
                <a:spcPts val="5833"/>
              </a:lnSpc>
            </a:pPr>
            <a:r>
              <a:rPr lang="en-US" sz="4986" spc="578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                                                                       </a:t>
            </a:r>
          </a:p>
          <a:p>
            <a:pPr algn="l">
              <a:lnSpc>
                <a:spcPts val="22036"/>
              </a:lnSpc>
            </a:pPr>
            <a:endParaRPr lang="en-US" sz="4986" spc="578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520699" y="3240592"/>
            <a:ext cx="9244133" cy="5259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9"/>
              </a:lnSpc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PRACTICEPORT — ЭТО:</a:t>
            </a:r>
          </a:p>
          <a:p>
            <a:pPr marL="646060" lvl="1" indent="-323030" algn="l">
              <a:lnSpc>
                <a:spcPts val="4189"/>
              </a:lnSpc>
              <a:buFont typeface="Arial"/>
              <a:buChar char="•"/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единая среда для практики;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подтверждённый опыт для студЕНТОВ;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ПРОЗРАЧНЫЙ КОНТРОЛЬ ДЛЯ ОРГАНИЗАЦИЙ;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ПОРТФОЛИО ВМЕСТО РАЗРОЗНЕННЫХ ФАЙЛОВ;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НОВЫЙ КАДРОВЫЙ КАНАЛ ДЛЯ РАБОТОДАТЕЛЕЙ.</a:t>
            </a:r>
          </a:p>
          <a:p>
            <a:pPr algn="l">
              <a:lnSpc>
                <a:spcPts val="4189"/>
              </a:lnSpc>
              <a:spcBef>
                <a:spcPct val="0"/>
              </a:spcBef>
            </a:pPr>
            <a:endParaRPr lang="en-US" sz="2992" b="1" spc="-65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480</Words>
  <Application>Microsoft Office PowerPoint</Application>
  <PresentationFormat>Произвольный</PresentationFormat>
  <Paragraphs>113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TT Norms Ultra-Bold</vt:lpstr>
      <vt:lpstr>Arial</vt:lpstr>
      <vt:lpstr>TT Norms</vt:lpstr>
      <vt:lpstr>Calibri</vt:lpstr>
      <vt:lpstr>TT Norms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PracticePort, копия</dc:title>
  <dc:creator>mokei</dc:creator>
  <cp:lastModifiedBy>Екатерина Мокеичева</cp:lastModifiedBy>
  <cp:revision>1</cp:revision>
  <dcterms:created xsi:type="dcterms:W3CDTF">2006-08-16T00:00:00Z</dcterms:created>
  <dcterms:modified xsi:type="dcterms:W3CDTF">2026-06-16T15:47:23Z</dcterms:modified>
  <dc:identifier>DAHKDhsteTg</dc:identifier>
</cp:coreProperties>
</file>