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15"/>
  </p:notesMasterIdLst>
  <p:sldIdLst>
    <p:sldId id="264" r:id="rId3"/>
    <p:sldId id="265" r:id="rId4"/>
    <p:sldId id="274" r:id="rId5"/>
    <p:sldId id="258" r:id="rId6"/>
    <p:sldId id="266" r:id="rId7"/>
    <p:sldId id="260" r:id="rId8"/>
    <p:sldId id="272" r:id="rId9"/>
    <p:sldId id="269" r:id="rId10"/>
    <p:sldId id="267" r:id="rId11"/>
    <p:sldId id="273" r:id="rId12"/>
    <p:sldId id="270" r:id="rId13"/>
    <p:sldId id="271" r:id="rId14"/>
  </p:sldIdLst>
  <p:sldSz cx="12190413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9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49" autoAdjust="0"/>
    <p:restoredTop sz="84780" autoAdjust="0"/>
  </p:normalViewPr>
  <p:slideViewPr>
    <p:cSldViewPr>
      <p:cViewPr varScale="1">
        <p:scale>
          <a:sx n="66" d="100"/>
          <a:sy n="66" d="100"/>
        </p:scale>
        <p:origin x="78" y="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C11018-585D-4CB2-81FF-D111C9E24811}" type="datetimeFigureOut">
              <a:rPr lang="ru-RU" smtClean="0"/>
              <a:t>19.06.2025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FC45E-A2A3-46B2-8531-EAFF182D17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818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525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Область применения: кладки несущих стен, утепление стен, покрытие пола малоэтажных зданий, тёплых коттеджей, садовых домиков, гаражей и др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382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599E2-574B-40A7-2D30-AACE01889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F2302C3-6000-9D4C-25EE-3173CC26B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CFC35BA2-FC20-8EA7-4088-997D6403F2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Область применения: кладки несущих стен, утепление стен, покрытие пола малоэтажных зданий, тёплых коттеджей, садовых домиков, гаражей и др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CC963D-1E6F-4003-4A37-DB2429E670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108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Тут</a:t>
            </a:r>
            <a:r>
              <a:rPr lang="ru-RU" baseline="0" dirty="0"/>
              <a:t> можно сказать побольше об экологичности. Мол выбросов нет, воздух не загрязняет. Не нужна тепловая энергия на обжиг </a:t>
            </a:r>
            <a:r>
              <a:rPr lang="en-US" baseline="0" dirty="0"/>
              <a:t>=&gt;</a:t>
            </a:r>
            <a:r>
              <a:rPr lang="ru-RU" baseline="0" dirty="0"/>
              <a:t> экономит деньги</a:t>
            </a:r>
          </a:p>
          <a:p>
            <a:r>
              <a:rPr lang="ru-RU" baseline="0" dirty="0"/>
              <a:t>Ну про прочность понятно</a:t>
            </a:r>
            <a:br>
              <a:rPr lang="ru-RU" baseline="0" dirty="0"/>
            </a:br>
            <a:r>
              <a:rPr lang="ru-RU" baseline="0" dirty="0"/>
              <a:t>про плотность : она ниже </a:t>
            </a:r>
            <a:r>
              <a:rPr lang="en-US" baseline="0" dirty="0"/>
              <a:t>=&gt; </a:t>
            </a:r>
            <a:r>
              <a:rPr lang="ru-RU" baseline="0" dirty="0"/>
              <a:t>больше пор </a:t>
            </a:r>
            <a:r>
              <a:rPr lang="en-US" baseline="0" dirty="0"/>
              <a:t>=&gt;</a:t>
            </a:r>
            <a:r>
              <a:rPr lang="ru-RU" baseline="0" dirty="0"/>
              <a:t> лучше сохраняет тепло</a:t>
            </a:r>
          </a:p>
          <a:p>
            <a:r>
              <a:rPr lang="ru-RU" baseline="0" dirty="0"/>
              <a:t>Теплопроводность: чем ниже, тем меньше нужен слой </a:t>
            </a:r>
            <a:r>
              <a:rPr lang="en-US" baseline="0" dirty="0"/>
              <a:t>=&gt;</a:t>
            </a:r>
            <a:r>
              <a:rPr lang="ru-RU" baseline="0" dirty="0"/>
              <a:t> экономит место (это ценно)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/>
              <a:t>Водопоглощение: делает теплоизоляционные качества материала более стабильными</a:t>
            </a:r>
            <a:br>
              <a:rPr lang="ru-RU" baseline="0" dirty="0"/>
            </a:br>
            <a:r>
              <a:rPr lang="ru-RU" sz="1200" dirty="0">
                <a:latin typeface="+mn-lt"/>
              </a:rPr>
              <a:t>УДЕЛЬНАЯ ТЕПЛОЕМКОСТЬ</a:t>
            </a:r>
            <a:r>
              <a:rPr lang="ru-RU" sz="1200" baseline="0" dirty="0">
                <a:latin typeface="+mn-lt"/>
              </a:rPr>
              <a:t> – ЧЕМ МЕНЬШЕ, ТЕМ МЕДЛЕННЕЕ УТЕПЛИТЕЛЬ ОСТЫВАЕТ И НАГРЕВАЕТСЯ, А ЭТО ХОРОШО</a:t>
            </a:r>
            <a:endParaRPr lang="ru-RU" sz="1200" dirty="0">
              <a:latin typeface="+mn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516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871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54376-FF1B-1E49-D4B0-7279974D57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210EF72-4B2C-800E-D2B6-9786A4E0E4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5234F568-5E49-8AC3-A7B8-AD629DD539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948EEB8-5747-7662-9C3E-01B2960943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353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Строительный блок изготовлен из вариотропного ячеистого бетона, армированного фиброй, а его наружные поверхности пропитаны минеральным вяжущим и последовательно армированы штукатурной сеткой и нетканым волокнистым материалом.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013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2C503-EDFF-80C4-7EE9-27B43B290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5614804-8A2D-3525-0A3B-F8DF430AD4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E4E84A7-00A9-C7B8-9C43-D3B9BD7C41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BF2112-8E99-5EA4-6FDF-90877F90DA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43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105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E3E55-0E10-64FD-EE70-C9E29B355E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0BCD395A-5255-48DF-5051-5A6A4EF584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882F3F0B-51FD-B5C7-54EA-91E1FD8F6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4D7979E-BE6E-B99F-1E30-245CBAC658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FC45E-A2A3-46B2-8531-EAFF182D179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76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076D23-AD61-2044-93B4-04847E0560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90"/>
          <a:stretch/>
        </p:blipFill>
        <p:spPr>
          <a:xfrm>
            <a:off x="11375278" y="410972"/>
            <a:ext cx="498654" cy="78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813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A25D976-8687-B644-AF5E-A2E58AF86516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887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4D16BA-A82B-2042-BBEE-F3B11F4664BD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50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0413" cy="6858000"/>
          </a:xfrm>
          <a:custGeom>
            <a:avLst/>
            <a:gdLst>
              <a:gd name="connsiteX0" fmla="*/ 0 w 10515600"/>
              <a:gd name="connsiteY0" fmla="*/ 0 h 5915024"/>
              <a:gd name="connsiteX1" fmla="*/ 10515600 w 10515600"/>
              <a:gd name="connsiteY1" fmla="*/ 0 h 5915024"/>
              <a:gd name="connsiteX2" fmla="*/ 10515600 w 10515600"/>
              <a:gd name="connsiteY2" fmla="*/ 5915024 h 5915024"/>
              <a:gd name="connsiteX3" fmla="*/ 0 w 10515600"/>
              <a:gd name="connsiteY3" fmla="*/ 5915024 h 5915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15600" h="5915024">
                <a:moveTo>
                  <a:pt x="0" y="0"/>
                </a:moveTo>
                <a:lnTo>
                  <a:pt x="10515600" y="0"/>
                </a:lnTo>
                <a:lnTo>
                  <a:pt x="10515600" y="5915024"/>
                </a:lnTo>
                <a:lnTo>
                  <a:pt x="0" y="59150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D0358C-1FE4-3049-A52F-E56290ED91DB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59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 noGrp="1"/>
          </p:cNvSpPr>
          <p:nvPr>
            <p:ph type="pic" sz="quarter" idx="10" hasCustomPrompt="1"/>
          </p:nvPr>
        </p:nvSpPr>
        <p:spPr>
          <a:xfrm>
            <a:off x="-831944" y="1864982"/>
            <a:ext cx="5072006" cy="3133493"/>
          </a:xfrm>
          <a:custGeom>
            <a:avLst/>
            <a:gdLst>
              <a:gd name="connsiteX0" fmla="*/ 783373 w 5072666"/>
              <a:gd name="connsiteY0" fmla="*/ 0 h 3133493"/>
              <a:gd name="connsiteX1" fmla="*/ 5072666 w 5072666"/>
              <a:gd name="connsiteY1" fmla="*/ 0 h 3133493"/>
              <a:gd name="connsiteX2" fmla="*/ 4289293 w 5072666"/>
              <a:gd name="connsiteY2" fmla="*/ 3133493 h 3133493"/>
              <a:gd name="connsiteX3" fmla="*/ 0 w 5072666"/>
              <a:gd name="connsiteY3" fmla="*/ 3133493 h 3133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666" h="3133493">
                <a:moveTo>
                  <a:pt x="783373" y="0"/>
                </a:moveTo>
                <a:lnTo>
                  <a:pt x="5072666" y="0"/>
                </a:lnTo>
                <a:lnTo>
                  <a:pt x="4289293" y="3133493"/>
                </a:lnTo>
                <a:lnTo>
                  <a:pt x="0" y="313349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2" name="Freeform 11"/>
          <p:cNvSpPr>
            <a:spLocks noGrp="1"/>
          </p:cNvSpPr>
          <p:nvPr>
            <p:ph type="pic" sz="quarter" idx="11" hasCustomPrompt="1"/>
          </p:nvPr>
        </p:nvSpPr>
        <p:spPr>
          <a:xfrm>
            <a:off x="3575685" y="1864982"/>
            <a:ext cx="5072006" cy="3133493"/>
          </a:xfrm>
          <a:custGeom>
            <a:avLst/>
            <a:gdLst>
              <a:gd name="connsiteX0" fmla="*/ 783374 w 5072666"/>
              <a:gd name="connsiteY0" fmla="*/ 0 h 3133493"/>
              <a:gd name="connsiteX1" fmla="*/ 5072666 w 5072666"/>
              <a:gd name="connsiteY1" fmla="*/ 0 h 3133493"/>
              <a:gd name="connsiteX2" fmla="*/ 4289293 w 5072666"/>
              <a:gd name="connsiteY2" fmla="*/ 3133493 h 3133493"/>
              <a:gd name="connsiteX3" fmla="*/ 0 w 5072666"/>
              <a:gd name="connsiteY3" fmla="*/ 3133493 h 3133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666" h="3133493">
                <a:moveTo>
                  <a:pt x="783374" y="0"/>
                </a:moveTo>
                <a:lnTo>
                  <a:pt x="5072666" y="0"/>
                </a:lnTo>
                <a:lnTo>
                  <a:pt x="4289293" y="3133493"/>
                </a:lnTo>
                <a:lnTo>
                  <a:pt x="0" y="313349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4" name="Freeform 13"/>
          <p:cNvSpPr>
            <a:spLocks noGrp="1"/>
          </p:cNvSpPr>
          <p:nvPr>
            <p:ph type="pic" sz="quarter" idx="12" hasCustomPrompt="1"/>
          </p:nvPr>
        </p:nvSpPr>
        <p:spPr>
          <a:xfrm>
            <a:off x="7950355" y="1864979"/>
            <a:ext cx="5072005" cy="3133492"/>
          </a:xfrm>
          <a:custGeom>
            <a:avLst/>
            <a:gdLst>
              <a:gd name="connsiteX0" fmla="*/ 783372 w 5072665"/>
              <a:gd name="connsiteY0" fmla="*/ 0 h 3133492"/>
              <a:gd name="connsiteX1" fmla="*/ 5072665 w 5072665"/>
              <a:gd name="connsiteY1" fmla="*/ 0 h 3133492"/>
              <a:gd name="connsiteX2" fmla="*/ 4289292 w 5072665"/>
              <a:gd name="connsiteY2" fmla="*/ 3133492 h 3133492"/>
              <a:gd name="connsiteX3" fmla="*/ 0 w 5072665"/>
              <a:gd name="connsiteY3" fmla="*/ 3133492 h 3133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665" h="3133492">
                <a:moveTo>
                  <a:pt x="783372" y="0"/>
                </a:moveTo>
                <a:lnTo>
                  <a:pt x="5072665" y="0"/>
                </a:lnTo>
                <a:lnTo>
                  <a:pt x="4289292" y="3133492"/>
                </a:lnTo>
                <a:lnTo>
                  <a:pt x="0" y="313349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176142" y="6385394"/>
            <a:ext cx="183813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spc="300" dirty="0">
                <a:solidFill>
                  <a:schemeClr val="tx2">
                    <a:lumMod val="50000"/>
                    <a:lumOff val="50000"/>
                  </a:schemeClr>
                </a:solidFill>
              </a:rPr>
              <a:t>НИУ МГСУ 2022</a:t>
            </a:r>
            <a:endParaRPr lang="en-US" sz="1200" spc="3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8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>
            <a:spLocks noGrp="1"/>
          </p:cNvSpPr>
          <p:nvPr>
            <p:ph type="pic" sz="quarter" idx="10" hasCustomPrompt="1"/>
          </p:nvPr>
        </p:nvSpPr>
        <p:spPr>
          <a:xfrm>
            <a:off x="-1980941" y="11723"/>
            <a:ext cx="8945279" cy="6858000"/>
          </a:xfrm>
          <a:custGeom>
            <a:avLst/>
            <a:gdLst>
              <a:gd name="connsiteX0" fmla="*/ 1714500 w 8026400"/>
              <a:gd name="connsiteY0" fmla="*/ 0 h 6858000"/>
              <a:gd name="connsiteX1" fmla="*/ 8026400 w 8026400"/>
              <a:gd name="connsiteY1" fmla="*/ 0 h 6858000"/>
              <a:gd name="connsiteX2" fmla="*/ 6311901 w 8026400"/>
              <a:gd name="connsiteY2" fmla="*/ 6858000 h 6858000"/>
              <a:gd name="connsiteX3" fmla="*/ 0 w 8026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26400" h="6858000">
                <a:moveTo>
                  <a:pt x="1714500" y="0"/>
                </a:moveTo>
                <a:lnTo>
                  <a:pt x="8026400" y="0"/>
                </a:lnTo>
                <a:lnTo>
                  <a:pt x="631190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7F2789-1CA6-884F-9BDB-927739A1BAB2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59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>
            <a:spLocks noGrp="1"/>
          </p:cNvSpPr>
          <p:nvPr>
            <p:ph type="pic" sz="quarter" idx="10" hasCustomPrompt="1"/>
          </p:nvPr>
        </p:nvSpPr>
        <p:spPr>
          <a:xfrm>
            <a:off x="838091" y="1846239"/>
            <a:ext cx="3259922" cy="2645664"/>
          </a:xfrm>
          <a:custGeom>
            <a:avLst/>
            <a:gdLst>
              <a:gd name="connsiteX0" fmla="*/ 0 w 3260346"/>
              <a:gd name="connsiteY0" fmla="*/ 0 h 2645664"/>
              <a:gd name="connsiteX1" fmla="*/ 3260346 w 3260346"/>
              <a:gd name="connsiteY1" fmla="*/ 0 h 2645664"/>
              <a:gd name="connsiteX2" fmla="*/ 3260346 w 3260346"/>
              <a:gd name="connsiteY2" fmla="*/ 2645664 h 2645664"/>
              <a:gd name="connsiteX3" fmla="*/ 0 w 3260346"/>
              <a:gd name="connsiteY3" fmla="*/ 2645664 h 2645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0346" h="2645664">
                <a:moveTo>
                  <a:pt x="0" y="0"/>
                </a:moveTo>
                <a:lnTo>
                  <a:pt x="3260346" y="0"/>
                </a:lnTo>
                <a:lnTo>
                  <a:pt x="3260346" y="2645664"/>
                </a:lnTo>
                <a:lnTo>
                  <a:pt x="0" y="26456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2" name="Freeform 11"/>
          <p:cNvSpPr>
            <a:spLocks noGrp="1"/>
          </p:cNvSpPr>
          <p:nvPr>
            <p:ph type="pic" sz="quarter" idx="11" hasCustomPrompt="1"/>
          </p:nvPr>
        </p:nvSpPr>
        <p:spPr>
          <a:xfrm>
            <a:off x="4464069" y="1846239"/>
            <a:ext cx="3262278" cy="2645664"/>
          </a:xfrm>
          <a:custGeom>
            <a:avLst/>
            <a:gdLst>
              <a:gd name="connsiteX0" fmla="*/ 0 w 3262702"/>
              <a:gd name="connsiteY0" fmla="*/ 0 h 2645664"/>
              <a:gd name="connsiteX1" fmla="*/ 3262702 w 3262702"/>
              <a:gd name="connsiteY1" fmla="*/ 0 h 2645664"/>
              <a:gd name="connsiteX2" fmla="*/ 3262702 w 3262702"/>
              <a:gd name="connsiteY2" fmla="*/ 2645664 h 2645664"/>
              <a:gd name="connsiteX3" fmla="*/ 0 w 3262702"/>
              <a:gd name="connsiteY3" fmla="*/ 2645664 h 2645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2702" h="2645664">
                <a:moveTo>
                  <a:pt x="0" y="0"/>
                </a:moveTo>
                <a:lnTo>
                  <a:pt x="3262702" y="0"/>
                </a:lnTo>
                <a:lnTo>
                  <a:pt x="3262702" y="2645664"/>
                </a:lnTo>
                <a:lnTo>
                  <a:pt x="0" y="26456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</a:p>
        </p:txBody>
      </p:sp>
      <p:sp>
        <p:nvSpPr>
          <p:cNvPr id="14" name="Freeform 13"/>
          <p:cNvSpPr>
            <a:spLocks noGrp="1"/>
          </p:cNvSpPr>
          <p:nvPr>
            <p:ph type="pic" sz="quarter" idx="12" hasCustomPrompt="1"/>
          </p:nvPr>
        </p:nvSpPr>
        <p:spPr>
          <a:xfrm>
            <a:off x="8090049" y="1846239"/>
            <a:ext cx="3262278" cy="2645664"/>
          </a:xfrm>
          <a:custGeom>
            <a:avLst/>
            <a:gdLst>
              <a:gd name="connsiteX0" fmla="*/ 0 w 3262703"/>
              <a:gd name="connsiteY0" fmla="*/ 0 h 2645664"/>
              <a:gd name="connsiteX1" fmla="*/ 3262703 w 3262703"/>
              <a:gd name="connsiteY1" fmla="*/ 0 h 2645664"/>
              <a:gd name="connsiteX2" fmla="*/ 3262703 w 3262703"/>
              <a:gd name="connsiteY2" fmla="*/ 2645664 h 2645664"/>
              <a:gd name="connsiteX3" fmla="*/ 0 w 3262703"/>
              <a:gd name="connsiteY3" fmla="*/ 2645664 h 2645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62703" h="2645664">
                <a:moveTo>
                  <a:pt x="0" y="0"/>
                </a:moveTo>
                <a:lnTo>
                  <a:pt x="3262703" y="0"/>
                </a:lnTo>
                <a:lnTo>
                  <a:pt x="3262703" y="2645664"/>
                </a:lnTo>
                <a:lnTo>
                  <a:pt x="0" y="26456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81C0C8-1685-0240-9AEE-D27A1F470FDC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819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903387"/>
            <a:ext cx="3047603" cy="1951264"/>
          </a:xfrm>
          <a:custGeom>
            <a:avLst/>
            <a:gdLst>
              <a:gd name="connsiteX0" fmla="*/ 0 w 3048000"/>
              <a:gd name="connsiteY0" fmla="*/ 0 h 1951264"/>
              <a:gd name="connsiteX1" fmla="*/ 3048000 w 3048000"/>
              <a:gd name="connsiteY1" fmla="*/ 0 h 1951264"/>
              <a:gd name="connsiteX2" fmla="*/ 3048000 w 3048000"/>
              <a:gd name="connsiteY2" fmla="*/ 1951264 h 1951264"/>
              <a:gd name="connsiteX3" fmla="*/ 0 w 3048000"/>
              <a:gd name="connsiteY3" fmla="*/ 1951264 h 195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0" h="1951264">
                <a:moveTo>
                  <a:pt x="0" y="0"/>
                </a:moveTo>
                <a:lnTo>
                  <a:pt x="3048000" y="0"/>
                </a:lnTo>
                <a:lnTo>
                  <a:pt x="3048000" y="1951264"/>
                </a:lnTo>
                <a:lnTo>
                  <a:pt x="0" y="19512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3" name="Freeform 12"/>
          <p:cNvSpPr>
            <a:spLocks noGrp="1"/>
          </p:cNvSpPr>
          <p:nvPr>
            <p:ph type="pic" sz="quarter" idx="11" hasCustomPrompt="1"/>
          </p:nvPr>
        </p:nvSpPr>
        <p:spPr>
          <a:xfrm>
            <a:off x="3047603" y="3854651"/>
            <a:ext cx="3047603" cy="1951264"/>
          </a:xfrm>
          <a:custGeom>
            <a:avLst/>
            <a:gdLst>
              <a:gd name="connsiteX0" fmla="*/ 0 w 3048000"/>
              <a:gd name="connsiteY0" fmla="*/ 0 h 1951264"/>
              <a:gd name="connsiteX1" fmla="*/ 3048000 w 3048000"/>
              <a:gd name="connsiteY1" fmla="*/ 0 h 1951264"/>
              <a:gd name="connsiteX2" fmla="*/ 3048000 w 3048000"/>
              <a:gd name="connsiteY2" fmla="*/ 1951264 h 1951264"/>
              <a:gd name="connsiteX3" fmla="*/ 0 w 3048000"/>
              <a:gd name="connsiteY3" fmla="*/ 1951264 h 195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0" h="1951264">
                <a:moveTo>
                  <a:pt x="0" y="0"/>
                </a:moveTo>
                <a:lnTo>
                  <a:pt x="3048000" y="0"/>
                </a:lnTo>
                <a:lnTo>
                  <a:pt x="3048000" y="1951264"/>
                </a:lnTo>
                <a:lnTo>
                  <a:pt x="0" y="19512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5" name="Freeform 14"/>
          <p:cNvSpPr>
            <a:spLocks noGrp="1"/>
          </p:cNvSpPr>
          <p:nvPr>
            <p:ph type="pic" sz="quarter" idx="12" hasCustomPrompt="1"/>
          </p:nvPr>
        </p:nvSpPr>
        <p:spPr>
          <a:xfrm>
            <a:off x="6095207" y="1903387"/>
            <a:ext cx="3047603" cy="1951264"/>
          </a:xfrm>
          <a:custGeom>
            <a:avLst/>
            <a:gdLst>
              <a:gd name="connsiteX0" fmla="*/ 0 w 3048000"/>
              <a:gd name="connsiteY0" fmla="*/ 0 h 1951264"/>
              <a:gd name="connsiteX1" fmla="*/ 3048000 w 3048000"/>
              <a:gd name="connsiteY1" fmla="*/ 0 h 1951264"/>
              <a:gd name="connsiteX2" fmla="*/ 3048000 w 3048000"/>
              <a:gd name="connsiteY2" fmla="*/ 1951264 h 1951264"/>
              <a:gd name="connsiteX3" fmla="*/ 0 w 3048000"/>
              <a:gd name="connsiteY3" fmla="*/ 1951264 h 195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0" h="1951264">
                <a:moveTo>
                  <a:pt x="0" y="0"/>
                </a:moveTo>
                <a:lnTo>
                  <a:pt x="3048000" y="0"/>
                </a:lnTo>
                <a:lnTo>
                  <a:pt x="3048000" y="1951264"/>
                </a:lnTo>
                <a:lnTo>
                  <a:pt x="0" y="19512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7" name="Freeform 16"/>
          <p:cNvSpPr>
            <a:spLocks noGrp="1"/>
          </p:cNvSpPr>
          <p:nvPr>
            <p:ph type="pic" sz="quarter" idx="13" hasCustomPrompt="1"/>
          </p:nvPr>
        </p:nvSpPr>
        <p:spPr>
          <a:xfrm>
            <a:off x="9142810" y="3854651"/>
            <a:ext cx="3047603" cy="1951264"/>
          </a:xfrm>
          <a:custGeom>
            <a:avLst/>
            <a:gdLst>
              <a:gd name="connsiteX0" fmla="*/ 0 w 3048000"/>
              <a:gd name="connsiteY0" fmla="*/ 0 h 1951264"/>
              <a:gd name="connsiteX1" fmla="*/ 3048000 w 3048000"/>
              <a:gd name="connsiteY1" fmla="*/ 0 h 1951264"/>
              <a:gd name="connsiteX2" fmla="*/ 3048000 w 3048000"/>
              <a:gd name="connsiteY2" fmla="*/ 1951264 h 1951264"/>
              <a:gd name="connsiteX3" fmla="*/ 0 w 3048000"/>
              <a:gd name="connsiteY3" fmla="*/ 1951264 h 195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0" h="1951264">
                <a:moveTo>
                  <a:pt x="0" y="0"/>
                </a:moveTo>
                <a:lnTo>
                  <a:pt x="3048000" y="0"/>
                </a:lnTo>
                <a:lnTo>
                  <a:pt x="3048000" y="1951264"/>
                </a:lnTo>
                <a:lnTo>
                  <a:pt x="0" y="195126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rgbClr val="154076"/>
                </a:solidFill>
              </a:defRPr>
            </a:lvl1pPr>
          </a:lstStyle>
          <a:p>
            <a:r>
              <a:rPr lang="ru-RU" dirty="0"/>
              <a:t>Вставить изображение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FBE8AD-3BBE-E841-BEBA-556AA3B871B1}"/>
              </a:ext>
            </a:extLst>
          </p:cNvPr>
          <p:cNvSpPr txBox="1"/>
          <p:nvPr/>
        </p:nvSpPr>
        <p:spPr>
          <a:xfrm>
            <a:off x="11661715" y="6385393"/>
            <a:ext cx="372218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2011EDBF-69F7-4E83-A8A8-FAC41C3FC6A0}" type="slidenum">
              <a:rPr lang="en-US" sz="12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‹#›</a:t>
            </a:fld>
            <a:endParaRPr lang="en-US" sz="1600" b="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641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2EE-A9A2-474E-A65D-8817A2139D71}" type="datetimeFigureOut">
              <a:rPr lang="ru-RU" smtClean="0"/>
              <a:t>19.06.2025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4F10-B9AB-4FB4-8018-F4C884FE63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989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6078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3599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7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defRPr>
            </a:lvl1pPr>
          </a:lstStyle>
          <a:p>
            <a:fld id="{9A0562EE-A9A2-474E-A65D-8817A2139D71}" type="datetimeFigureOut">
              <a:rPr lang="ru-RU" smtClean="0"/>
              <a:t>19.06.2025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 Narrow" panose="020B0604020202020204" pitchFamily="34" charset="0"/>
                <a:cs typeface="Arial Narrow" panose="020B0604020202020204" pitchFamily="34" charset="0"/>
              </a:defRPr>
            </a:lvl1pPr>
          </a:lstStyle>
          <a:p>
            <a:fld id="{2A124F10-B9AB-4FB4-8018-F4C884FE6372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8C35CB-A987-C14C-B860-0444C749EC2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55"/>
          <a:stretch/>
        </p:blipFill>
        <p:spPr>
          <a:xfrm>
            <a:off x="11352323" y="371055"/>
            <a:ext cx="493486" cy="8166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C08C2E5-BCFD-1540-BF3E-33B630DA888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480945"/>
            <a:ext cx="634917" cy="59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069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70" r:id="rId9"/>
    <p:sldLayoutId id="214748367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ontserra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6055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ontserra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690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01369" y="6385394"/>
            <a:ext cx="158767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spc="300" dirty="0">
                <a:solidFill>
                  <a:schemeClr val="bg1"/>
                </a:solidFill>
              </a:rPr>
              <a:t>ННГАСУ 2025</a:t>
            </a:r>
            <a:endParaRPr lang="en-US" sz="1200" spc="3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567" y="1800981"/>
            <a:ext cx="6264696" cy="3356211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Многофункциональные </a:t>
            </a:r>
          </a:p>
          <a:p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Энергоэффективные </a:t>
            </a:r>
          </a:p>
          <a:p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архитектурны импосты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495D7A-5CD1-B445-8CB5-F8BAC9B618D7}"/>
              </a:ext>
            </a:extLst>
          </p:cNvPr>
          <p:cNvSpPr txBox="1"/>
          <p:nvPr/>
        </p:nvSpPr>
        <p:spPr>
          <a:xfrm>
            <a:off x="550590" y="5301208"/>
            <a:ext cx="1060669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ДОКЛАДЧИК:  Курицын Семен СУЗ.17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1CE73F-4DE4-3A89-B987-E8526BF03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" y="404664"/>
            <a:ext cx="3384376" cy="9299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7759E5-14DD-32C9-937C-8C184A19E5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5" r="17987"/>
          <a:stretch>
            <a:fillRect/>
          </a:stretch>
        </p:blipFill>
        <p:spPr>
          <a:xfrm>
            <a:off x="7607374" y="157596"/>
            <a:ext cx="3888432" cy="636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54646" y="206860"/>
            <a:ext cx="10657184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Применение подобных архитектурных решений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1EFC7F6-0249-1B06-2943-A13992A7C5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B73A14-98BD-41BD-DCEA-93DCC3FE4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23" y="1412776"/>
            <a:ext cx="2486004" cy="45365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654581-9F50-9EB2-845E-1F870F58FF0A}"/>
              </a:ext>
            </a:extLst>
          </p:cNvPr>
          <p:cNvSpPr txBox="1"/>
          <p:nvPr/>
        </p:nvSpPr>
        <p:spPr>
          <a:xfrm>
            <a:off x="926824" y="5943863"/>
            <a:ext cx="2414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    Лахта-центр </a:t>
            </a:r>
          </a:p>
          <a:p>
            <a:r>
              <a:rPr lang="ru-RU" sz="2000" dirty="0"/>
              <a:t>г. Санкт-Петербург</a:t>
            </a:r>
          </a:p>
        </p:txBody>
      </p:sp>
      <p:pic>
        <p:nvPicPr>
          <p:cNvPr id="1026" name="Picture 2" descr="| 0 26%">
            <a:extLst>
              <a:ext uri="{FF2B5EF4-FFF2-40B4-BE49-F238E27FC236}">
                <a16:creationId xmlns:a16="http://schemas.microsoft.com/office/drawing/2014/main" id="{65D794E7-3478-A629-0B1B-98C788F4FB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5" t="11927" r="16697"/>
          <a:stretch>
            <a:fillRect/>
          </a:stretch>
        </p:blipFill>
        <p:spPr bwMode="auto">
          <a:xfrm>
            <a:off x="4148655" y="1412167"/>
            <a:ext cx="3067197" cy="453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2E7615-647C-967B-316E-1C1C7B737B8B}"/>
              </a:ext>
            </a:extLst>
          </p:cNvPr>
          <p:cNvSpPr txBox="1"/>
          <p:nvPr/>
        </p:nvSpPr>
        <p:spPr>
          <a:xfrm>
            <a:off x="4613292" y="5945725"/>
            <a:ext cx="2088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    ЖК </a:t>
            </a:r>
            <a:r>
              <a:rPr lang="en-US" sz="2000" dirty="0"/>
              <a:t>Hideout</a:t>
            </a:r>
            <a:endParaRPr lang="ru-RU" sz="2000" dirty="0"/>
          </a:p>
          <a:p>
            <a:r>
              <a:rPr lang="ru-RU" sz="2000" dirty="0"/>
              <a:t>      г. Москва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B4E18E3-E940-F599-888C-FE4CCDABD5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3070" y="1406750"/>
            <a:ext cx="4064857" cy="453650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22CFD7-4CC1-1A57-BF2F-72365E322BC5}"/>
              </a:ext>
            </a:extLst>
          </p:cNvPr>
          <p:cNvSpPr txBox="1"/>
          <p:nvPr/>
        </p:nvSpPr>
        <p:spPr>
          <a:xfrm>
            <a:off x="8543478" y="5956236"/>
            <a:ext cx="2088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    ЖК </a:t>
            </a:r>
            <a:r>
              <a:rPr lang="en-US" sz="2000" dirty="0"/>
              <a:t>Afi Tower</a:t>
            </a:r>
            <a:endParaRPr lang="ru-RU" sz="2000" dirty="0"/>
          </a:p>
          <a:p>
            <a:r>
              <a:rPr lang="ru-RU" sz="2000" dirty="0"/>
              <a:t>      г. Москва</a:t>
            </a:r>
          </a:p>
        </p:txBody>
      </p:sp>
    </p:spTree>
    <p:extLst>
      <p:ext uri="{BB962C8B-B14F-4D97-AF65-F5344CB8AC3E}">
        <p14:creationId xmlns:p14="http://schemas.microsoft.com/office/powerpoint/2010/main" val="3517043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79A1527-908D-3A8B-8448-F25942426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122A5C6-DC64-C5E9-B95E-9D58200FD49D}"/>
              </a:ext>
            </a:extLst>
          </p:cNvPr>
          <p:cNvSpPr txBox="1">
            <a:spLocks/>
          </p:cNvSpPr>
          <p:nvPr/>
        </p:nvSpPr>
        <p:spPr>
          <a:xfrm>
            <a:off x="1054646" y="206860"/>
            <a:ext cx="10657184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Многофункциональные </a:t>
            </a:r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Энергоэффек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r>
              <a:rPr lang="ru-RU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тивные</a:t>
            </a:r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</a:rPr>
              <a:t> архитектурны импосты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37648D-1FD4-962B-4C4E-FF4E1EE6BA5B}"/>
              </a:ext>
            </a:extLst>
          </p:cNvPr>
          <p:cNvSpPr txBox="1"/>
          <p:nvPr/>
        </p:nvSpPr>
        <p:spPr>
          <a:xfrm>
            <a:off x="6023199" y="1744355"/>
            <a:ext cx="59766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Решаемая проблема </a:t>
            </a:r>
            <a:r>
              <a:rPr lang="ru-RU" sz="2400" dirty="0"/>
              <a:t>- отсутствие комплексного, энергоэффективного, технологичного и экономически целесообразного фасадного решения, способного: </a:t>
            </a:r>
          </a:p>
          <a:p>
            <a:r>
              <a:rPr lang="ru-RU" sz="2400" dirty="0"/>
              <a:t>- снижать затраты на эксплуатацию; </a:t>
            </a:r>
          </a:p>
          <a:p>
            <a:r>
              <a:rPr lang="ru-RU" sz="2400" dirty="0"/>
              <a:t>- повышать экологичность зданий; </a:t>
            </a:r>
          </a:p>
          <a:p>
            <a:r>
              <a:rPr lang="ru-RU" sz="2400" dirty="0"/>
              <a:t>- формировать уникальный облик объекта; </a:t>
            </a:r>
          </a:p>
          <a:p>
            <a:r>
              <a:rPr lang="ru-RU" sz="2400" dirty="0"/>
              <a:t>- обеспечивать безопасное и экономичное обслуживание фасадов.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B9402A2-6FE3-57BA-290D-3EA47603BAE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A0545CA-955F-F6A4-3B83-BE44615CE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566" y="1511338"/>
            <a:ext cx="5375126" cy="501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12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2638" y="134852"/>
            <a:ext cx="10658247" cy="1325563"/>
          </a:xfrm>
        </p:spPr>
        <p:txBody>
          <a:bodyPr/>
          <a:lstStyle/>
          <a:p>
            <a:r>
              <a:rPr lang="ru-RU" dirty="0">
                <a:latin typeface="+mj-lt"/>
              </a:rPr>
              <a:t>УНИКАЛЬНОСТЬ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7294" y="1124744"/>
            <a:ext cx="5303118" cy="5760640"/>
          </a:xfrm>
        </p:spPr>
        <p:txBody>
          <a:bodyPr>
            <a:noAutofit/>
          </a:bodyPr>
          <a:lstStyle/>
          <a:p>
            <a:r>
              <a:rPr lang="ru-RU" sz="2400" dirty="0"/>
              <a:t>Единственное решение, объединяющее 5 функций в одном конструктиве:</a:t>
            </a:r>
          </a:p>
          <a:p>
            <a:pPr lvl="1"/>
            <a:r>
              <a:rPr lang="ru-RU" sz="2000" dirty="0"/>
              <a:t>Уникальная архитектура (код)</a:t>
            </a:r>
          </a:p>
          <a:p>
            <a:pPr lvl="1"/>
            <a:r>
              <a:rPr lang="ru-RU" sz="2000" dirty="0"/>
              <a:t>Солнечная энергия</a:t>
            </a:r>
          </a:p>
          <a:p>
            <a:pPr lvl="1"/>
            <a:r>
              <a:rPr lang="ru-RU" sz="2000" dirty="0"/>
              <a:t>Сбор воды</a:t>
            </a:r>
          </a:p>
          <a:p>
            <a:pPr lvl="1"/>
            <a:r>
              <a:rPr lang="ru-RU" sz="2000" dirty="0"/>
              <a:t>Динамическая подсветка</a:t>
            </a:r>
          </a:p>
          <a:p>
            <a:pPr lvl="1"/>
            <a:r>
              <a:rPr lang="ru-RU" sz="2000" dirty="0"/>
              <a:t>Системы обслуживания</a:t>
            </a:r>
          </a:p>
          <a:p>
            <a:r>
              <a:rPr lang="ru-RU" sz="2400" dirty="0"/>
              <a:t>Полная адаптация под любой архитектурный стиль</a:t>
            </a:r>
          </a:p>
          <a:p>
            <a:r>
              <a:rPr lang="ru-RU" sz="2400" dirty="0"/>
              <a:t>Соответствие принципам ESG и принципам экологичного строительства</a:t>
            </a:r>
          </a:p>
          <a:p>
            <a:r>
              <a:rPr lang="ru-RU" sz="2400" dirty="0"/>
              <a:t>Интеграция в BIM-проектирование</a:t>
            </a:r>
          </a:p>
          <a:p>
            <a:pPr marL="0" indent="0">
              <a:lnSpc>
                <a:spcPct val="110000"/>
              </a:lnSpc>
              <a:buNone/>
            </a:pPr>
            <a:br>
              <a:rPr lang="ru-RU" sz="2100" dirty="0">
                <a:latin typeface="+mn-lt"/>
              </a:rPr>
            </a:br>
            <a:endParaRPr lang="ru-RU" sz="2100" dirty="0">
              <a:latin typeface="+mn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687C18-D713-D4DB-A410-AC981623F7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B2549DC-96A5-D681-2982-F5C529FD5F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90" y="1412776"/>
            <a:ext cx="6736804" cy="518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5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/>
          <p:cNvSpPr txBox="1">
            <a:spLocks/>
          </p:cNvSpPr>
          <p:nvPr/>
        </p:nvSpPr>
        <p:spPr>
          <a:xfrm>
            <a:off x="981575" y="404664"/>
            <a:ext cx="10514231" cy="76150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j-lt"/>
              </a:rPr>
              <a:t>РЫНОК ФАСАДОВ В РОССИИ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8F6DED-559F-3485-E373-E12A747AF9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446CA8-3F7D-993B-5ABC-9AE7C302CF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927"/>
          <a:stretch>
            <a:fillRect/>
          </a:stretch>
        </p:blipFill>
        <p:spPr>
          <a:xfrm>
            <a:off x="20166" y="1340768"/>
            <a:ext cx="5467169" cy="374441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0E8517-70F1-80BD-3077-3CE9917343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134" y="1196752"/>
            <a:ext cx="6330343" cy="46573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83E478-9DA3-BD7F-39C6-E6005BA8EE21}"/>
              </a:ext>
            </a:extLst>
          </p:cNvPr>
          <p:cNvSpPr txBox="1"/>
          <p:nvPr/>
        </p:nvSpPr>
        <p:spPr>
          <a:xfrm>
            <a:off x="190550" y="5229200"/>
            <a:ext cx="52565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Активный рост сегмента зеленого строительства и зеленых технологий. Преобладает сегмент ЖК Бизнес- и Премиум-класса</a:t>
            </a:r>
          </a:p>
        </p:txBody>
      </p:sp>
    </p:spTree>
    <p:extLst>
      <p:ext uri="{BB962C8B-B14F-4D97-AF65-F5344CB8AC3E}">
        <p14:creationId xmlns:p14="http://schemas.microsoft.com/office/powerpoint/2010/main" val="3396524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1575" y="188640"/>
            <a:ext cx="10514231" cy="1325563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+mj-lt"/>
              </a:rPr>
              <a:t>ЦЕЛЕВАЯ АУДИТОРИЯ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D97D58-D0B5-9396-9E0A-93AFCA364A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3AC3DB-E582-252E-6D44-2BBC26F510D3}"/>
              </a:ext>
            </a:extLst>
          </p:cNvPr>
          <p:cNvSpPr txBox="1"/>
          <p:nvPr/>
        </p:nvSpPr>
        <p:spPr>
          <a:xfrm>
            <a:off x="119831" y="1297850"/>
            <a:ext cx="58117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Основные сегменты:</a:t>
            </a:r>
          </a:p>
          <a:p>
            <a:r>
              <a:rPr lang="ru-RU" sz="2400" dirty="0"/>
              <a:t>1) Девелоперы премиального жилья</a:t>
            </a:r>
          </a:p>
          <a:p>
            <a:r>
              <a:rPr lang="ru-RU" sz="2400" dirty="0"/>
              <a:t>2) Архитектурные и проектные бюро</a:t>
            </a:r>
          </a:p>
          <a:p>
            <a:r>
              <a:rPr lang="ru-RU" sz="2400" dirty="0"/>
              <a:t>3) Государственный заказчик и муниципалитеты</a:t>
            </a:r>
          </a:p>
          <a:p>
            <a:r>
              <a:rPr lang="ru-RU" sz="2400" dirty="0"/>
              <a:t>4) Частные инвесторы</a:t>
            </a:r>
          </a:p>
          <a:p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05E439-1497-884C-1999-8C994740791E}"/>
              </a:ext>
            </a:extLst>
          </p:cNvPr>
          <p:cNvSpPr txBox="1"/>
          <p:nvPr/>
        </p:nvSpPr>
        <p:spPr>
          <a:xfrm>
            <a:off x="119831" y="3805733"/>
            <a:ext cx="62437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Девелоперы премиального жилья – целевой сегмент </a:t>
            </a:r>
            <a:r>
              <a:rPr lang="ru-RU" sz="2400" dirty="0"/>
              <a:t>Крупные застройщики бизнес- и премиум-класса, например, ПИК, Эталон, </a:t>
            </a:r>
            <a:r>
              <a:rPr lang="en-US" sz="2400" dirty="0"/>
              <a:t>MR Group</a:t>
            </a:r>
            <a:r>
              <a:rPr lang="ru-RU" sz="2400" dirty="0"/>
              <a:t>, </a:t>
            </a:r>
            <a:r>
              <a:rPr lang="en-US" sz="2400" dirty="0" err="1"/>
              <a:t>Sminex</a:t>
            </a:r>
            <a:r>
              <a:rPr lang="ru-RU" sz="2400" dirty="0"/>
              <a:t>, Capital Group, </a:t>
            </a:r>
            <a:r>
              <a:rPr lang="en-US" sz="2400" dirty="0"/>
              <a:t>Level</a:t>
            </a:r>
            <a:r>
              <a:rPr lang="ru-RU" sz="2400" dirty="0"/>
              <a:t> и другие. Девелоперы коммерческой недвижимости класса А</a:t>
            </a:r>
          </a:p>
          <a:p>
            <a:endParaRPr lang="ru-RU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F0EABA-B442-BC3B-21EF-19AB147274B3}"/>
              </a:ext>
            </a:extLst>
          </p:cNvPr>
          <p:cNvSpPr txBox="1"/>
          <p:nvPr/>
        </p:nvSpPr>
        <p:spPr>
          <a:xfrm>
            <a:off x="6363605" y="1191376"/>
            <a:ext cx="556425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Архитектурные и проектные бюро – сегмент продвижения</a:t>
            </a:r>
            <a:r>
              <a:rPr lang="ru-RU" sz="2400" dirty="0"/>
              <a:t>. Ведущие архитектурные бюро, например, </a:t>
            </a:r>
            <a:r>
              <a:rPr lang="ru-RU" sz="2400" dirty="0" err="1"/>
              <a:t>Chado</a:t>
            </a:r>
            <a:r>
              <a:rPr lang="ru-RU" sz="2400" dirty="0"/>
              <a:t>, </a:t>
            </a:r>
            <a:r>
              <a:rPr lang="ru-RU" sz="2400" dirty="0" err="1"/>
              <a:t>Геоград</a:t>
            </a:r>
            <a:r>
              <a:rPr lang="ru-RU" sz="2400" dirty="0"/>
              <a:t>, СПИЧ, ПИК-Проект, МСК Проект, Проектное Бюро АПЕКС и </a:t>
            </a:r>
            <a:r>
              <a:rPr lang="ru-RU" sz="2400" dirty="0" err="1"/>
              <a:t>тд</a:t>
            </a:r>
            <a:r>
              <a:rPr lang="ru-RU" sz="2400" dirty="0"/>
              <a:t>.</a:t>
            </a:r>
          </a:p>
          <a:p>
            <a:r>
              <a:rPr lang="ru-RU" sz="2400" u="sng" dirty="0"/>
              <a:t>Потребности сегмента: </a:t>
            </a:r>
          </a:p>
          <a:p>
            <a:r>
              <a:rPr lang="ru-RU" sz="2400" dirty="0"/>
              <a:t>- Кастомизация – ищут решения, которые можно адаптировать под нестандартные проекты; </a:t>
            </a:r>
          </a:p>
          <a:p>
            <a:r>
              <a:rPr lang="ru-RU" sz="2400" dirty="0"/>
              <a:t>- Визуальная выразительность – хотят создавать запоминающиеся фасады с динамической подсветкой и необычными формами.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70751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0AD9392-DBAA-C0C9-E35B-48068DFB3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F5765-A70F-A1E3-E3DF-E266EB093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575" y="188640"/>
            <a:ext cx="10514231" cy="1325563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+mj-lt"/>
              </a:rPr>
              <a:t>КОНКУРЕНТЫ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550B4E-B39A-86C7-C323-850BF879BF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10E5CBA-6686-6832-EFD1-EDF978C84D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42" y="1283696"/>
            <a:ext cx="5987622" cy="322542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446AD85-20F2-946E-8BC3-DF3D72CF6B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84" y="4497536"/>
            <a:ext cx="5971232" cy="159576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9CF9ED0-9843-0540-9DE5-D224F3DC7F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250" y="1975664"/>
            <a:ext cx="5805604" cy="470295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00BBDDF-EE05-FBEC-1500-D710B9F468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6019" y="1249469"/>
            <a:ext cx="5817921" cy="7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244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01B488A-18FC-210F-1C9D-BCD1DF080DC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2D3A21E-C82B-3403-0F37-94315BA4B4D7}"/>
              </a:ext>
            </a:extLst>
          </p:cNvPr>
          <p:cNvSpPr txBox="1">
            <a:spLocks/>
          </p:cNvSpPr>
          <p:nvPr/>
        </p:nvSpPr>
        <p:spPr>
          <a:xfrm>
            <a:off x="981575" y="188640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j-lt"/>
              </a:rPr>
              <a:t>ПРОИЗВОДСТВЕННЫЕ ИЗДЕРЖКИ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8703682-B27A-CD0F-1E85-BD5B95B34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558" y="3610263"/>
            <a:ext cx="11593288" cy="31014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0D31361-CE58-5C4E-A82C-96B7726A76D1}"/>
              </a:ext>
            </a:extLst>
          </p:cNvPr>
          <p:cNvSpPr txBox="1"/>
          <p:nvPr/>
        </p:nvSpPr>
        <p:spPr>
          <a:xfrm>
            <a:off x="267420" y="1514203"/>
            <a:ext cx="11588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Важным фактором снижения себестоимости </a:t>
            </a:r>
            <a:r>
              <a:rPr lang="ru-RU" sz="2400" dirty="0"/>
              <a:t>– увеличение объема производства. При большом объеме производства снижается стоимость материалов, но повышается стоимость рабочей силы. Снижение постоянных расходов на производство 1 </a:t>
            </a:r>
            <a:r>
              <a:rPr lang="ru-RU" sz="2400" dirty="0" err="1"/>
              <a:t>м.п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9372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8F1DC2A-DEFF-C42B-F89C-D615B2B290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B5BEC1A3-3B2B-FCB5-3C80-0A696F6BC0CA}"/>
              </a:ext>
            </a:extLst>
          </p:cNvPr>
          <p:cNvSpPr txBox="1">
            <a:spLocks/>
          </p:cNvSpPr>
          <p:nvPr/>
        </p:nvSpPr>
        <p:spPr>
          <a:xfrm>
            <a:off x="981575" y="188640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j-lt"/>
              </a:rPr>
              <a:t>РАСЧЕТ ИМПОСТА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7A3213-9163-D450-E700-D3199D494660}"/>
              </a:ext>
            </a:extLst>
          </p:cNvPr>
          <p:cNvSpPr txBox="1"/>
          <p:nvPr/>
        </p:nvSpPr>
        <p:spPr>
          <a:xfrm>
            <a:off x="218895" y="1406628"/>
            <a:ext cx="52565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Расчет выполнен в ПК </a:t>
            </a:r>
            <a:r>
              <a:rPr lang="en-US" sz="2000" dirty="0"/>
              <a:t>SCAD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По результатам расчетов данное сечение проходит по первому и второму предельному состоянию. Учитывая максимальный коэффициент использования К=0,64. </a:t>
            </a:r>
          </a:p>
          <a:p>
            <a:r>
              <a:rPr lang="ru-RU" sz="2000" dirty="0"/>
              <a:t>Сечение принято с запасом и сможет выдержать дополнительную нагрузку от фасадных панелей, возможно менять сечения, что увеличит количество типоразмеров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5EFF631-F4B3-3723-E474-EEDA982CBE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5790" y="908720"/>
            <a:ext cx="809406" cy="576064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07BFEF7-C604-5759-A437-BC4659B872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0882" y="1175042"/>
            <a:ext cx="3015116" cy="506539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85FC41D-11BE-CC71-3FBD-A102B829B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6390" y="1052736"/>
            <a:ext cx="2819400" cy="506539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24FCA72-7746-57C0-61D6-174875B945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232761" y="4268209"/>
            <a:ext cx="998855" cy="306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15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393C4F83-7732-4F61-AA8C-E9F9CCF08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585DA5-A0BD-C057-D4EE-AB813C1D68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3BA9D20-F4F3-2565-DCD0-1A049C8E3683}"/>
              </a:ext>
            </a:extLst>
          </p:cNvPr>
          <p:cNvSpPr txBox="1">
            <a:spLocks/>
          </p:cNvSpPr>
          <p:nvPr/>
        </p:nvSpPr>
        <p:spPr>
          <a:xfrm>
            <a:off x="981575" y="188640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j-lt"/>
              </a:rPr>
              <a:t>ЭНЕРГО ЭФФЕКТИВНОСТЬ ИМПОСТА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A2AB531-FC39-E65A-91EE-B5328D7A2B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0" y="1556792"/>
            <a:ext cx="8258175" cy="49434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9F49EF-C2D9-95E8-1165-03E66EB36C16}"/>
              </a:ext>
            </a:extLst>
          </p:cNvPr>
          <p:cNvSpPr txBox="1"/>
          <p:nvPr/>
        </p:nvSpPr>
        <p:spPr>
          <a:xfrm>
            <a:off x="6936317" y="1556792"/>
            <a:ext cx="523252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Главная особенность - </a:t>
            </a:r>
            <a:r>
              <a:rPr lang="ru-RU" sz="2200" dirty="0" err="1"/>
              <a:t>снижене</a:t>
            </a:r>
            <a:r>
              <a:rPr lang="ru-RU" sz="2200" dirty="0"/>
              <a:t> затрат на эксплуатацию здания.</a:t>
            </a:r>
          </a:p>
          <a:p>
            <a:r>
              <a:rPr lang="ru-RU" sz="2200" dirty="0"/>
              <a:t>Максимальная процент эффективности - солнечная энергия</a:t>
            </a:r>
          </a:p>
          <a:p>
            <a:endParaRPr lang="ru-RU" sz="2200" dirty="0"/>
          </a:p>
          <a:p>
            <a:r>
              <a:rPr lang="ru-RU" sz="2200" dirty="0"/>
              <a:t>Срок окупаемости импоста для заказчика 7-8 лет при стоимости 35 000 руб. за 1 </a:t>
            </a:r>
            <a:r>
              <a:rPr lang="ru-RU" sz="2200" dirty="0" err="1"/>
              <a:t>м.п</a:t>
            </a:r>
            <a:r>
              <a:rPr lang="ru-RU" sz="2200" dirty="0"/>
              <a:t>. </a:t>
            </a:r>
          </a:p>
          <a:p>
            <a:endParaRPr lang="ru-RU" sz="2200" dirty="0"/>
          </a:p>
          <a:p>
            <a:r>
              <a:rPr lang="ru-RU" sz="2200" dirty="0"/>
              <a:t>Нормативный срок службы зданий от 50 лет</a:t>
            </a:r>
          </a:p>
        </p:txBody>
      </p:sp>
    </p:spTree>
    <p:extLst>
      <p:ext uri="{BB962C8B-B14F-4D97-AF65-F5344CB8AC3E}">
        <p14:creationId xmlns:p14="http://schemas.microsoft.com/office/powerpoint/2010/main" val="2059631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B0E8801-AE20-76F6-9D1E-8E25F5B309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1124"/>
          <a:stretch>
            <a:fillRect/>
          </a:stretch>
        </p:blipFill>
        <p:spPr>
          <a:xfrm>
            <a:off x="5383" y="332656"/>
            <a:ext cx="977255" cy="929956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5E7DB7D8-759D-5DAA-806C-402CF57B189F}"/>
              </a:ext>
            </a:extLst>
          </p:cNvPr>
          <p:cNvSpPr txBox="1">
            <a:spLocks/>
          </p:cNvSpPr>
          <p:nvPr/>
        </p:nvSpPr>
        <p:spPr>
          <a:xfrm>
            <a:off x="981575" y="188640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Montserrat" pitchFamily="2" charset="0"/>
                <a:ea typeface="+mj-ea"/>
                <a:cs typeface="+mj-cs"/>
              </a:defRPr>
            </a:lvl1pPr>
          </a:lstStyle>
          <a:p>
            <a:r>
              <a:rPr lang="ru-RU" sz="4000" dirty="0">
                <a:latin typeface="+mj-lt"/>
              </a:rPr>
              <a:t>ФИНАНСОВАЯ МОДЕЛЬ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0107FFC-051E-6947-6723-69902515D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42" y="1262612"/>
            <a:ext cx="6450181" cy="554349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0D0F95C-9122-7CF3-CA75-BD87C74E12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9222" y="2420888"/>
            <a:ext cx="5671361" cy="41764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D4447D8-8A5F-2656-E60E-AEB5A15C3901}"/>
              </a:ext>
            </a:extLst>
          </p:cNvPr>
          <p:cNvSpPr txBox="1"/>
          <p:nvPr/>
        </p:nvSpPr>
        <p:spPr>
          <a:xfrm>
            <a:off x="6101998" y="1220559"/>
            <a:ext cx="5945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Необходимые стартовые инвестиции </a:t>
            </a:r>
            <a:r>
              <a:rPr lang="ru-RU" sz="2400" dirty="0"/>
              <a:t>– 2 500 000 руб.</a:t>
            </a:r>
          </a:p>
          <a:p>
            <a:r>
              <a:rPr lang="ru-RU" sz="2400" u="sng" dirty="0"/>
              <a:t>Точка безубыточности </a:t>
            </a:r>
            <a:r>
              <a:rPr lang="ru-RU" sz="2400" dirty="0"/>
              <a:t>– 65 </a:t>
            </a:r>
            <a:r>
              <a:rPr lang="ru-RU" sz="2400" dirty="0" err="1"/>
              <a:t>м.п</a:t>
            </a:r>
            <a:r>
              <a:rPr lang="ru-RU" sz="2400" dirty="0"/>
              <a:t>. в месяц</a:t>
            </a:r>
          </a:p>
        </p:txBody>
      </p:sp>
    </p:spTree>
    <p:extLst>
      <p:ext uri="{BB962C8B-B14F-4D97-AF65-F5344CB8AC3E}">
        <p14:creationId xmlns:p14="http://schemas.microsoft.com/office/powerpoint/2010/main" val="764437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6900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FFEB0E-8E11-61F6-90AD-740FD1A5E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AC2116E-0CDC-AF96-A3C9-F10CEE18C3AF}"/>
              </a:ext>
            </a:extLst>
          </p:cNvPr>
          <p:cNvSpPr txBox="1"/>
          <p:nvPr/>
        </p:nvSpPr>
        <p:spPr>
          <a:xfrm>
            <a:off x="5301369" y="6385394"/>
            <a:ext cx="1587679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200" spc="300" dirty="0">
                <a:solidFill>
                  <a:schemeClr val="bg1"/>
                </a:solidFill>
              </a:rPr>
              <a:t>ННГАСУ 2025</a:t>
            </a:r>
            <a:endParaRPr lang="en-US" sz="1200" spc="3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C63AD0-094B-F6DA-1D3B-B8A42FC95B6D}"/>
              </a:ext>
            </a:extLst>
          </p:cNvPr>
          <p:cNvSpPr txBox="1"/>
          <p:nvPr/>
        </p:nvSpPr>
        <p:spPr>
          <a:xfrm>
            <a:off x="745099" y="2492896"/>
            <a:ext cx="3477899" cy="1806324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18B149-8175-3683-313F-69DFA94941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" y="404664"/>
            <a:ext cx="3384376" cy="9299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EA660A7-84ED-E72F-5C2B-4F774BFA8C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342" y="198178"/>
            <a:ext cx="4536504" cy="639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129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мгсу">
  <a:themeElements>
    <a:clrScheme name="ZColor 9">
      <a:dk1>
        <a:sysClr val="windowText" lastClr="000000"/>
      </a:dk1>
      <a:lt1>
        <a:sysClr val="window" lastClr="FFFFFF"/>
      </a:lt1>
      <a:dk2>
        <a:srgbClr val="020202"/>
      </a:dk2>
      <a:lt2>
        <a:srgbClr val="E7E6E6"/>
      </a:lt2>
      <a:accent1>
        <a:srgbClr val="027CD0"/>
      </a:accent1>
      <a:accent2>
        <a:srgbClr val="754DD0"/>
      </a:accent2>
      <a:accent3>
        <a:srgbClr val="027CD0"/>
      </a:accent3>
      <a:accent4>
        <a:srgbClr val="754DD0"/>
      </a:accent4>
      <a:accent5>
        <a:srgbClr val="027CD0"/>
      </a:accent5>
      <a:accent6>
        <a:srgbClr val="754DD0"/>
      </a:accent6>
      <a:hlink>
        <a:srgbClr val="0563C1"/>
      </a:hlink>
      <a:folHlink>
        <a:srgbClr val="954F7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ZColor 9">
      <a:dk1>
        <a:sysClr val="windowText" lastClr="000000"/>
      </a:dk1>
      <a:lt1>
        <a:sysClr val="window" lastClr="FFFFFF"/>
      </a:lt1>
      <a:dk2>
        <a:srgbClr val="020202"/>
      </a:dk2>
      <a:lt2>
        <a:srgbClr val="E7E6E6"/>
      </a:lt2>
      <a:accent1>
        <a:srgbClr val="027CD0"/>
      </a:accent1>
      <a:accent2>
        <a:srgbClr val="754DD0"/>
      </a:accent2>
      <a:accent3>
        <a:srgbClr val="027CD0"/>
      </a:accent3>
      <a:accent4>
        <a:srgbClr val="754DD0"/>
      </a:accent4>
      <a:accent5>
        <a:srgbClr val="027CD0"/>
      </a:accent5>
      <a:accent6>
        <a:srgbClr val="754DD0"/>
      </a:accent6>
      <a:hlink>
        <a:srgbClr val="0563C1"/>
      </a:hlink>
      <a:folHlink>
        <a:srgbClr val="954F72"/>
      </a:folHlink>
    </a:clrScheme>
    <a:fontScheme name="Custom 9">
      <a:majorFont>
        <a:latin typeface="Raleway"/>
        <a:ea typeface=""/>
        <a:cs typeface=""/>
      </a:majorFont>
      <a:minorFont>
        <a:latin typeface="Raleway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Темамгсу</Template>
  <TotalTime>857</TotalTime>
  <Words>592</Words>
  <Application>Microsoft Office PowerPoint</Application>
  <PresentationFormat>Произвольный</PresentationFormat>
  <Paragraphs>82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Narrow</vt:lpstr>
      <vt:lpstr>Calibri</vt:lpstr>
      <vt:lpstr>Montserrat</vt:lpstr>
      <vt:lpstr>Verdana</vt:lpstr>
      <vt:lpstr>Темамгсу</vt:lpstr>
      <vt:lpstr>1_Office Theme</vt:lpstr>
      <vt:lpstr>Презентация PowerPoint</vt:lpstr>
      <vt:lpstr>Презентация PowerPoint</vt:lpstr>
      <vt:lpstr>Презентация PowerPoint</vt:lpstr>
      <vt:lpstr>УНИКАЛЬНОСТЬ</vt:lpstr>
      <vt:lpstr>Презентация PowerPoint</vt:lpstr>
      <vt:lpstr>ЦЕЛЕВАЯ АУДИТОРИЯ</vt:lpstr>
      <vt:lpstr>КОНКУРЕНТЫ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Eliz</dc:creator>
  <cp:lastModifiedBy>семен курицын</cp:lastModifiedBy>
  <cp:revision>70</cp:revision>
  <dcterms:created xsi:type="dcterms:W3CDTF">2024-03-23T10:22:37Z</dcterms:created>
  <dcterms:modified xsi:type="dcterms:W3CDTF">2025-06-19T18:31:26Z</dcterms:modified>
</cp:coreProperties>
</file>